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7" r:id="rId1"/>
  </p:sldMasterIdLst>
  <p:sldIdLst>
    <p:sldId id="256" r:id="rId2"/>
    <p:sldId id="270" r:id="rId3"/>
    <p:sldId id="258" r:id="rId4"/>
    <p:sldId id="259" r:id="rId5"/>
    <p:sldId id="264" r:id="rId6"/>
    <p:sldId id="275" r:id="rId7"/>
    <p:sldId id="263" r:id="rId8"/>
    <p:sldId id="271" r:id="rId9"/>
    <p:sldId id="265" r:id="rId10"/>
    <p:sldId id="266" r:id="rId11"/>
    <p:sldId id="267" r:id="rId12"/>
    <p:sldId id="269" r:id="rId13"/>
    <p:sldId id="274" r:id="rId14"/>
    <p:sldId id="272" r:id="rId15"/>
    <p:sldId id="273" r:id="rId16"/>
    <p:sldId id="278" r:id="rId17"/>
    <p:sldId id="279" r:id="rId18"/>
    <p:sldId id="280" r:id="rId19"/>
    <p:sldId id="281" r:id="rId20"/>
    <p:sldId id="285" r:id="rId21"/>
    <p:sldId id="282" r:id="rId22"/>
    <p:sldId id="283" r:id="rId23"/>
    <p:sldId id="286" r:id="rId24"/>
    <p:sldId id="287" r:id="rId25"/>
    <p:sldId id="284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8380C8E9-F042-499B-BDEC-0F258C8999E3}" type="datetimeFigureOut">
              <a:rPr lang="en-US" smtClean="0"/>
              <a:t>11/29/2021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AE0AD55B-E5F7-4605-B58C-BA7F3E4AE33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5319252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0C8E9-F042-499B-BDEC-0F258C8999E3}" type="datetimeFigureOut">
              <a:rPr lang="en-US" smtClean="0"/>
              <a:t>11/29/2021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AD55B-E5F7-4605-B58C-BA7F3E4AE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582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0C8E9-F042-499B-BDEC-0F258C8999E3}" type="datetimeFigureOut">
              <a:rPr lang="en-US" smtClean="0"/>
              <a:t>11/29/2021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AD55B-E5F7-4605-B58C-BA7F3E4AE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423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0C8E9-F042-499B-BDEC-0F258C8999E3}" type="datetimeFigureOut">
              <a:rPr lang="en-US" smtClean="0"/>
              <a:t>11/29/2021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AD55B-E5F7-4605-B58C-BA7F3E4AE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328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0C8E9-F042-499B-BDEC-0F258C8999E3}" type="datetimeFigureOut">
              <a:rPr lang="en-US" smtClean="0"/>
              <a:t>11/29/2021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AD55B-E5F7-4605-B58C-BA7F3E4AE33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3404321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0C8E9-F042-499B-BDEC-0F258C8999E3}" type="datetimeFigureOut">
              <a:rPr lang="en-US" smtClean="0"/>
              <a:t>11/29/2021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AD55B-E5F7-4605-B58C-BA7F3E4AE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094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0C8E9-F042-499B-BDEC-0F258C8999E3}" type="datetimeFigureOut">
              <a:rPr lang="en-US" smtClean="0"/>
              <a:t>11/29/2021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AD55B-E5F7-4605-B58C-BA7F3E4AE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4043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0C8E9-F042-499B-BDEC-0F258C8999E3}" type="datetimeFigureOut">
              <a:rPr lang="en-US" smtClean="0"/>
              <a:t>11/29/2021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AD55B-E5F7-4605-B58C-BA7F3E4AE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021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0C8E9-F042-499B-BDEC-0F258C8999E3}" type="datetimeFigureOut">
              <a:rPr lang="en-US" smtClean="0"/>
              <a:t>11/29/2021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AD55B-E5F7-4605-B58C-BA7F3E4AE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4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0C8E9-F042-499B-BDEC-0F258C8999E3}" type="datetimeFigureOut">
              <a:rPr lang="en-US" smtClean="0"/>
              <a:t>11/29/2021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AD55B-E5F7-4605-B58C-BA7F3E4AE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4920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  <a:solidFill>
            <a:schemeClr val="accent1"/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0C8E9-F042-499B-BDEC-0F258C8999E3}" type="datetimeFigureOut">
              <a:rPr lang="en-US" smtClean="0"/>
              <a:t>11/29/2021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AD55B-E5F7-4605-B58C-BA7F3E4AE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43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8380C8E9-F042-499B-BDEC-0F258C8999E3}" type="datetimeFigureOut">
              <a:rPr lang="en-US" smtClean="0"/>
              <a:t>11/29/2021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AE0AD55B-E5F7-4605-B58C-BA7F3E4AE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431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6521" y="2959227"/>
            <a:ext cx="11930253" cy="3527298"/>
          </a:xfrm>
        </p:spPr>
        <p:txBody>
          <a:bodyPr>
            <a:normAutofit/>
          </a:bodyPr>
          <a:lstStyle/>
          <a:p>
            <a:r>
              <a:rPr lang="sr-Latn-ME" sz="4400" dirty="0" smtClean="0">
                <a:solidFill>
                  <a:schemeClr val="bg1"/>
                </a:solidFill>
              </a:rPr>
              <a:t>BORISAV STANKOVIĆ			„Nečista krv“</a:t>
            </a:r>
            <a:endParaRPr lang="en-US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6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228600"/>
            <a:ext cx="9692640" cy="910272"/>
          </a:xfrm>
        </p:spPr>
        <p:txBody>
          <a:bodyPr/>
          <a:lstStyle/>
          <a:p>
            <a:r>
              <a:rPr lang="sr-Latn-ME" dirty="0" smtClean="0"/>
              <a:t>Kompozicija romana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4849" y="2066925"/>
            <a:ext cx="9839325" cy="4113212"/>
          </a:xfrm>
        </p:spPr>
        <p:txBody>
          <a:bodyPr>
            <a:normAutofit/>
          </a:bodyPr>
          <a:lstStyle/>
          <a:p>
            <a:r>
              <a:rPr lang="sr-Latn-ME" sz="2400" b="1" dirty="0" smtClean="0">
                <a:solidFill>
                  <a:srgbClr val="FF0000"/>
                </a:solidFill>
              </a:rPr>
              <a:t>Kompoziciju</a:t>
            </a:r>
            <a:r>
              <a:rPr lang="sr-Latn-ME" sz="2400" dirty="0" smtClean="0"/>
              <a:t> romana čine 33 poglavlja;</a:t>
            </a:r>
          </a:p>
          <a:p>
            <a:r>
              <a:rPr lang="sr-Latn-ME" sz="2400" dirty="0" smtClean="0"/>
              <a:t>Pripovijedanje u romanu ima hronološki tok, sa povremenim retrospekcijama; tok priče nije ujednačen.</a:t>
            </a:r>
          </a:p>
          <a:p>
            <a:pPr marL="0" indent="0">
              <a:buNone/>
            </a:pPr>
            <a:endParaRPr lang="sr-Latn-ME" sz="2400" dirty="0" smtClean="0"/>
          </a:p>
          <a:p>
            <a:r>
              <a:rPr lang="sr-Latn-ME" sz="2400" dirty="0" smtClean="0"/>
              <a:t>U jednom poglavlju opisuju se zbivanja koja obuhvataju period od nekoliko vjekova; u drugom periodu od nekoliko decenija; dok neka poglavlja opisuju zbivanja koja traju nekoliko dana.</a:t>
            </a:r>
          </a:p>
          <a:p>
            <a:endParaRPr lang="sr-Latn-ME" sz="2400" dirty="0"/>
          </a:p>
        </p:txBody>
      </p:sp>
    </p:spTree>
    <p:extLst>
      <p:ext uri="{BB962C8B-B14F-4D97-AF65-F5344CB8AC3E}">
        <p14:creationId xmlns:p14="http://schemas.microsoft.com/office/powerpoint/2010/main" val="2342503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4326" y="365760"/>
            <a:ext cx="10640186" cy="796290"/>
          </a:xfrm>
        </p:spPr>
        <p:txBody>
          <a:bodyPr/>
          <a:lstStyle/>
          <a:p>
            <a:r>
              <a:rPr lang="sr-Latn-ME" dirty="0" smtClean="0"/>
              <a:t>NARACIJA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1872" y="1266825"/>
            <a:ext cx="10082403" cy="5448300"/>
          </a:xfrm>
        </p:spPr>
        <p:txBody>
          <a:bodyPr>
            <a:normAutofit lnSpcReduction="10000"/>
          </a:bodyPr>
          <a:lstStyle/>
          <a:p>
            <a:r>
              <a:rPr lang="sr-Latn-ME" sz="2400" dirty="0" smtClean="0"/>
              <a:t>Različite perspektive pripovijedanja:</a:t>
            </a:r>
          </a:p>
          <a:p>
            <a:endParaRPr lang="sr-Latn-ME" sz="2400" dirty="0"/>
          </a:p>
          <a:p>
            <a:r>
              <a:rPr lang="sr-Latn-ME" sz="2400" dirty="0" smtClean="0"/>
              <a:t>Objektivni pripovjedač, u trećem licu (Er-forma);</a:t>
            </a:r>
          </a:p>
          <a:p>
            <a:pPr marL="0" indent="0">
              <a:buNone/>
            </a:pPr>
            <a:r>
              <a:rPr lang="sr-Latn-ME" sz="2400" dirty="0" smtClean="0"/>
              <a:t>	   </a:t>
            </a:r>
            <a:r>
              <a:rPr lang="sr-Latn-ME" i="1" dirty="0" smtClean="0"/>
              <a:t>Više se znalo i pričalo o njenim čukundedama i pramdedama, nego       	        	    njima samim: o ocu joj, materi, pa čak i o njoj – Sofki.</a:t>
            </a:r>
          </a:p>
          <a:p>
            <a:pPr marL="0" indent="0">
              <a:buNone/>
            </a:pPr>
            <a:r>
              <a:rPr lang="sr-Latn-ME" i="1" dirty="0" smtClean="0"/>
              <a:t>-------------------------------------------------------------------------------------------------------------------------------</a:t>
            </a:r>
          </a:p>
          <a:p>
            <a:pPr marL="0" indent="0">
              <a:buNone/>
            </a:pPr>
            <a:r>
              <a:rPr lang="sr-Latn-ME" dirty="0" smtClean="0"/>
              <a:t>Pripovjedač svjedok (pripovijedanje iznutra), nije konkretizovan.</a:t>
            </a:r>
          </a:p>
          <a:p>
            <a:pPr marL="0" indent="0">
              <a:buNone/>
            </a:pPr>
            <a:r>
              <a:rPr lang="sr-Latn-ME" dirty="0" smtClean="0"/>
              <a:t>-------------------------------------------------------------------------------------------------------------------------------</a:t>
            </a:r>
            <a:endParaRPr lang="sr-Latn-ME" dirty="0"/>
          </a:p>
          <a:p>
            <a:r>
              <a:rPr lang="sr-Latn-ME" dirty="0"/>
              <a:t>Sofkino </a:t>
            </a:r>
            <a:r>
              <a:rPr lang="sr-Latn-ME" dirty="0" smtClean="0"/>
              <a:t>sjećanje</a:t>
            </a:r>
            <a:r>
              <a:rPr lang="en-US" dirty="0" smtClean="0"/>
              <a:t> </a:t>
            </a:r>
            <a:r>
              <a:rPr lang="sr-Latn-ME" dirty="0" smtClean="0"/>
              <a:t>je </a:t>
            </a:r>
            <a:r>
              <a:rPr lang="sr-Latn-ME" dirty="0"/>
              <a:t>osnovni izvor priče u romanu. Njeno sjećanje pretapa se u objektivno pripovijedanje, a izvjesna snaga ovom pripovijedanju pridolazi uključivanjem pripovjedača svjedoka i javljanjem njegovog glasa.</a:t>
            </a:r>
          </a:p>
          <a:p>
            <a:pPr marL="0" indent="0">
              <a:buNone/>
            </a:pPr>
            <a:r>
              <a:rPr lang="sr-Latn-ME" sz="1600" i="1" dirty="0"/>
              <a:t>Sama Sofka uvek se jezom i strahom sećala...</a:t>
            </a:r>
          </a:p>
          <a:p>
            <a:pPr marL="0" indent="0">
              <a:buNone/>
            </a:pPr>
            <a:r>
              <a:rPr lang="sr-Latn-ME" sz="1600" i="1" dirty="0"/>
              <a:t>I sada kada se toga seti, Sofka bi počela...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Right Arrow 3"/>
          <p:cNvSpPr/>
          <p:nvPr/>
        </p:nvSpPr>
        <p:spPr>
          <a:xfrm>
            <a:off x="866774" y="2282904"/>
            <a:ext cx="623697" cy="48783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ight Arrow 4"/>
          <p:cNvSpPr/>
          <p:nvPr/>
        </p:nvSpPr>
        <p:spPr>
          <a:xfrm>
            <a:off x="633222" y="3990975"/>
            <a:ext cx="628650" cy="3851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Arrow 5"/>
          <p:cNvSpPr/>
          <p:nvPr/>
        </p:nvSpPr>
        <p:spPr>
          <a:xfrm>
            <a:off x="852296" y="4791075"/>
            <a:ext cx="619125" cy="5715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4239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53074" y="933450"/>
            <a:ext cx="5667375" cy="5838825"/>
          </a:xfrm>
        </p:spPr>
        <p:txBody>
          <a:bodyPr/>
          <a:lstStyle/>
          <a:p>
            <a:r>
              <a:rPr lang="en-US" sz="2400" dirty="0" err="1"/>
              <a:t>Naslov</a:t>
            </a:r>
            <a:r>
              <a:rPr lang="en-US" sz="2400" dirty="0"/>
              <a:t> </a:t>
            </a:r>
            <a:r>
              <a:rPr lang="en-US" sz="2400" dirty="0" err="1"/>
              <a:t>romana</a:t>
            </a:r>
            <a:r>
              <a:rPr lang="en-US" sz="2400" dirty="0"/>
              <a:t> </a:t>
            </a:r>
            <a:r>
              <a:rPr lang="en-US" sz="2400" dirty="0" err="1"/>
              <a:t>nosi</a:t>
            </a:r>
            <a:r>
              <a:rPr lang="en-US" sz="2400" dirty="0"/>
              <a:t> </a:t>
            </a:r>
            <a:r>
              <a:rPr lang="en-US" sz="2400" dirty="0" err="1"/>
              <a:t>veoma</a:t>
            </a:r>
            <a:r>
              <a:rPr lang="en-US" sz="2400" dirty="0"/>
              <a:t> </a:t>
            </a:r>
            <a:r>
              <a:rPr lang="en-US" sz="2400" dirty="0" err="1"/>
              <a:t>bitnu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složenu</a:t>
            </a:r>
            <a:r>
              <a:rPr lang="en-US" sz="2400" dirty="0"/>
              <a:t> </a:t>
            </a:r>
            <a:r>
              <a:rPr lang="en-US" sz="2400" dirty="0" err="1"/>
              <a:t>funkciju</a:t>
            </a:r>
            <a:r>
              <a:rPr lang="en-US" sz="2400" dirty="0"/>
              <a:t> </a:t>
            </a:r>
            <a:r>
              <a:rPr lang="en-US" sz="2400" dirty="0" err="1"/>
              <a:t>koja</a:t>
            </a:r>
            <a:r>
              <a:rPr lang="en-US" sz="2400" dirty="0"/>
              <a:t> je </a:t>
            </a:r>
            <a:r>
              <a:rPr lang="en-US" sz="2400" dirty="0" err="1"/>
              <a:t>zapravo</a:t>
            </a:r>
            <a:r>
              <a:rPr lang="en-US" sz="2400" dirty="0"/>
              <a:t> </a:t>
            </a:r>
            <a:r>
              <a:rPr lang="en-US" sz="2400" dirty="0" err="1"/>
              <a:t>lajtmotiv</a:t>
            </a:r>
            <a:r>
              <a:rPr lang="en-US" sz="2400" dirty="0"/>
              <a:t> </a:t>
            </a:r>
            <a:r>
              <a:rPr lang="en-US" sz="2400" dirty="0" err="1"/>
              <a:t>romana</a:t>
            </a:r>
            <a:r>
              <a:rPr lang="en-US" sz="2400" dirty="0"/>
              <a:t>. </a:t>
            </a:r>
            <a:endParaRPr lang="sr-Latn-CS" sz="2400" dirty="0"/>
          </a:p>
          <a:p>
            <a:r>
              <a:rPr lang="en-US" sz="2400" dirty="0" err="1"/>
              <a:t>Ovaj</a:t>
            </a:r>
            <a:r>
              <a:rPr lang="en-US" sz="2400" dirty="0"/>
              <a:t> </a:t>
            </a:r>
            <a:r>
              <a:rPr lang="en-US" sz="2400" dirty="0" err="1"/>
              <a:t>motiv</a:t>
            </a:r>
            <a:r>
              <a:rPr lang="en-US" sz="2400" dirty="0"/>
              <a:t> je </a:t>
            </a:r>
            <a:r>
              <a:rPr lang="en-US" sz="2400" dirty="0" err="1"/>
              <a:t>zaokupio</a:t>
            </a:r>
            <a:r>
              <a:rPr lang="en-US" sz="2400" dirty="0"/>
              <a:t> </a:t>
            </a:r>
            <a:r>
              <a:rPr lang="en-US" sz="2400" dirty="0" err="1"/>
              <a:t>Stankovića</a:t>
            </a:r>
            <a:r>
              <a:rPr lang="en-US" sz="2400" dirty="0"/>
              <a:t> </a:t>
            </a:r>
            <a:r>
              <a:rPr lang="en-US" sz="2400" dirty="0" err="1"/>
              <a:t>toliko</a:t>
            </a:r>
            <a:r>
              <a:rPr lang="en-US" sz="2400" dirty="0"/>
              <a:t> da mu </a:t>
            </a:r>
            <a:r>
              <a:rPr lang="en-US" sz="2400" dirty="0" err="1"/>
              <a:t>podređuje</a:t>
            </a:r>
            <a:r>
              <a:rPr lang="en-US" sz="2400" dirty="0"/>
              <a:t> </a:t>
            </a:r>
            <a:r>
              <a:rPr lang="en-US" sz="2400" dirty="0" err="1"/>
              <a:t>komponovanje</a:t>
            </a:r>
            <a:r>
              <a:rPr lang="en-US" sz="2400" dirty="0"/>
              <a:t> </a:t>
            </a:r>
            <a:r>
              <a:rPr lang="en-US" sz="2400" dirty="0" err="1"/>
              <a:t>romana</a:t>
            </a:r>
            <a:r>
              <a:rPr lang="en-US" sz="2400" dirty="0"/>
              <a:t>, </a:t>
            </a:r>
            <a:r>
              <a:rPr lang="en-US" sz="2400" dirty="0" err="1"/>
              <a:t>oblikovanje</a:t>
            </a:r>
            <a:r>
              <a:rPr lang="en-US" sz="2400" dirty="0"/>
              <a:t> </a:t>
            </a:r>
            <a:r>
              <a:rPr lang="en-US" sz="2400" dirty="0" err="1"/>
              <a:t>likova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predočavanje</a:t>
            </a:r>
            <a:r>
              <a:rPr lang="en-US" sz="2400" dirty="0"/>
              <a:t> </a:t>
            </a:r>
            <a:r>
              <a:rPr lang="en-US" sz="2400" dirty="0" err="1"/>
              <a:t>društvenih</a:t>
            </a:r>
            <a:r>
              <a:rPr lang="en-US" sz="2400" dirty="0"/>
              <a:t> </a:t>
            </a:r>
            <a:r>
              <a:rPr lang="en-US" sz="2400" dirty="0" err="1"/>
              <a:t>okolnosti</a:t>
            </a:r>
            <a:r>
              <a:rPr lang="en-US" sz="2400" dirty="0"/>
              <a:t>. </a:t>
            </a:r>
            <a:endParaRPr lang="sr-Latn-CS" sz="2400" dirty="0"/>
          </a:p>
          <a:p>
            <a:r>
              <a:rPr lang="en-US" sz="2400" dirty="0" err="1"/>
              <a:t>Prisustvo</a:t>
            </a:r>
            <a:r>
              <a:rPr lang="en-US" sz="2400" dirty="0"/>
              <a:t> </a:t>
            </a:r>
            <a:r>
              <a:rPr lang="en-US" sz="2400" b="1" dirty="0" err="1"/>
              <a:t>nečiste</a:t>
            </a:r>
            <a:r>
              <a:rPr lang="en-US" sz="2400" b="1" dirty="0"/>
              <a:t> </a:t>
            </a:r>
            <a:r>
              <a:rPr lang="en-US" sz="2400" b="1" dirty="0" err="1"/>
              <a:t>krvi</a:t>
            </a:r>
            <a:r>
              <a:rPr lang="en-US" sz="2400" b="1" dirty="0"/>
              <a:t> </a:t>
            </a:r>
            <a:r>
              <a:rPr lang="en-US" sz="2400" dirty="0" err="1"/>
              <a:t>nije</a:t>
            </a:r>
            <a:r>
              <a:rPr lang="en-US" sz="2400" dirty="0"/>
              <a:t> </a:t>
            </a:r>
            <a:r>
              <a:rPr lang="en-US" sz="2400" dirty="0" err="1"/>
              <a:t>odlučujući</a:t>
            </a:r>
            <a:r>
              <a:rPr lang="en-US" sz="2400" dirty="0"/>
              <a:t> </a:t>
            </a:r>
            <a:r>
              <a:rPr lang="en-US" sz="2400" dirty="0" err="1"/>
              <a:t>činilac</a:t>
            </a:r>
            <a:r>
              <a:rPr lang="en-US" sz="2400" dirty="0"/>
              <a:t> </a:t>
            </a:r>
            <a:r>
              <a:rPr lang="en-US" sz="2400" dirty="0" err="1"/>
              <a:t>koji</a:t>
            </a:r>
            <a:r>
              <a:rPr lang="en-US" sz="2400" dirty="0"/>
              <a:t> </a:t>
            </a:r>
            <a:r>
              <a:rPr lang="en-US" sz="2400" dirty="0" err="1"/>
              <a:t>utiče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ljudske</a:t>
            </a:r>
            <a:r>
              <a:rPr lang="en-US" sz="2400" dirty="0"/>
              <a:t> </a:t>
            </a:r>
            <a:r>
              <a:rPr lang="en-US" sz="2400" dirty="0" err="1"/>
              <a:t>sudbine</a:t>
            </a:r>
            <a:r>
              <a:rPr lang="en-US" sz="2400" dirty="0"/>
              <a:t> </a:t>
            </a:r>
            <a:r>
              <a:rPr lang="en-US" sz="2400" dirty="0" err="1"/>
              <a:t>iako</a:t>
            </a:r>
            <a:r>
              <a:rPr lang="en-US" sz="2400" dirty="0"/>
              <a:t> je </a:t>
            </a:r>
            <a:r>
              <a:rPr lang="en-US" sz="2400" dirty="0" err="1"/>
              <a:t>dominantan</a:t>
            </a:r>
            <a:r>
              <a:rPr lang="en-US" sz="2400" dirty="0"/>
              <a:t>, </a:t>
            </a:r>
            <a:r>
              <a:rPr lang="en-US" sz="2400" dirty="0" err="1"/>
              <a:t>već</a:t>
            </a:r>
            <a:r>
              <a:rPr lang="en-US" sz="2400" dirty="0"/>
              <a:t> </a:t>
            </a:r>
            <a:r>
              <a:rPr lang="en-US" sz="2400" dirty="0" err="1"/>
              <a:t>društvene</a:t>
            </a:r>
            <a:r>
              <a:rPr lang="en-US" sz="2400" dirty="0"/>
              <a:t> </a:t>
            </a:r>
            <a:r>
              <a:rPr lang="en-US" sz="2400" dirty="0" err="1"/>
              <a:t>promjene</a:t>
            </a:r>
            <a:r>
              <a:rPr lang="en-US" sz="2400" dirty="0"/>
              <a:t>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356615"/>
            <a:ext cx="4076699" cy="6282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3807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err="1"/>
              <a:t>Stanković</a:t>
            </a:r>
            <a:r>
              <a:rPr lang="en-US" sz="2400" dirty="0"/>
              <a:t> </a:t>
            </a:r>
            <a:r>
              <a:rPr lang="en-US" sz="2400" dirty="0" err="1"/>
              <a:t>želi</a:t>
            </a:r>
            <a:r>
              <a:rPr lang="en-US" sz="2400" dirty="0"/>
              <a:t> da </a:t>
            </a:r>
            <a:r>
              <a:rPr lang="en-US" sz="2400" dirty="0" err="1"/>
              <a:t>pokaže</a:t>
            </a:r>
            <a:r>
              <a:rPr lang="en-US" sz="2400" dirty="0"/>
              <a:t> da se </a:t>
            </a:r>
            <a:r>
              <a:rPr lang="en-US" sz="2400" b="1" dirty="0" err="1"/>
              <a:t>nečista</a:t>
            </a:r>
            <a:r>
              <a:rPr lang="en-US" sz="2400" b="1" dirty="0"/>
              <a:t> </a:t>
            </a:r>
            <a:r>
              <a:rPr lang="en-US" sz="2400" b="1" dirty="0" err="1"/>
              <a:t>krv</a:t>
            </a:r>
            <a:r>
              <a:rPr lang="en-US" sz="2400" b="1" dirty="0"/>
              <a:t> </a:t>
            </a:r>
            <a:r>
              <a:rPr lang="en-US" sz="2400" dirty="0" smtClean="0"/>
              <a:t>v</a:t>
            </a:r>
            <a:r>
              <a:rPr lang="sr-Latn-ME" sz="2400" dirty="0" smtClean="0"/>
              <a:t>i</a:t>
            </a:r>
            <a:r>
              <a:rPr lang="en-US" sz="2400" dirty="0" err="1" smtClean="0"/>
              <a:t>jekovima</a:t>
            </a:r>
            <a:r>
              <a:rPr lang="en-US" sz="2400" dirty="0" smtClean="0"/>
              <a:t> </a:t>
            </a:r>
            <a:r>
              <a:rPr lang="en-US" sz="2400" dirty="0" err="1"/>
              <a:t>taložila</a:t>
            </a:r>
            <a:r>
              <a:rPr lang="en-US" sz="2400" dirty="0"/>
              <a:t> u </a:t>
            </a:r>
            <a:r>
              <a:rPr lang="en-US" sz="2400" dirty="0" err="1"/>
              <a:t>žilama</a:t>
            </a:r>
            <a:r>
              <a:rPr lang="en-US" sz="2400" dirty="0"/>
              <a:t> </a:t>
            </a:r>
            <a:r>
              <a:rPr lang="en-US" sz="2400" dirty="0" err="1"/>
              <a:t>predstavnika</a:t>
            </a:r>
            <a:r>
              <a:rPr lang="en-US" sz="2400" dirty="0"/>
              <a:t> </a:t>
            </a:r>
            <a:r>
              <a:rPr lang="en-US" sz="2400" dirty="0" err="1"/>
              <a:t>jedne</a:t>
            </a:r>
            <a:r>
              <a:rPr lang="en-US" sz="2400" dirty="0"/>
              <a:t> </a:t>
            </a:r>
            <a:r>
              <a:rPr lang="en-US" sz="2400" dirty="0" err="1"/>
              <a:t>porodice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da je </a:t>
            </a:r>
            <a:r>
              <a:rPr lang="en-US" sz="2400" dirty="0" err="1"/>
              <a:t>ona</a:t>
            </a:r>
            <a:r>
              <a:rPr lang="en-US" sz="2400" dirty="0"/>
              <a:t> </a:t>
            </a:r>
            <a:r>
              <a:rPr lang="en-US" sz="2400" dirty="0" err="1"/>
              <a:t>uzrok</a:t>
            </a:r>
            <a:r>
              <a:rPr lang="en-US" sz="2400" dirty="0"/>
              <a:t> </a:t>
            </a:r>
            <a:r>
              <a:rPr lang="en-US" sz="2400" dirty="0" err="1"/>
              <a:t>nesrećne</a:t>
            </a:r>
            <a:r>
              <a:rPr lang="en-US" sz="2400" dirty="0"/>
              <a:t> </a:t>
            </a:r>
            <a:r>
              <a:rPr lang="en-US" sz="2400" dirty="0" err="1"/>
              <a:t>sudbine</a:t>
            </a:r>
            <a:r>
              <a:rPr lang="en-US" sz="2400" dirty="0"/>
              <a:t> </a:t>
            </a:r>
            <a:r>
              <a:rPr lang="en-US" sz="2400" dirty="0" err="1"/>
              <a:t>Sofke</a:t>
            </a:r>
            <a:r>
              <a:rPr lang="en-US" sz="2400" dirty="0"/>
              <a:t>.</a:t>
            </a:r>
            <a:endParaRPr lang="sr-Latn-CS" sz="2400" dirty="0"/>
          </a:p>
          <a:p>
            <a:r>
              <a:rPr lang="en-US" sz="2400" dirty="0"/>
              <a:t> </a:t>
            </a:r>
            <a:r>
              <a:rPr lang="en-US" sz="2400" dirty="0" err="1"/>
              <a:t>Ovim</a:t>
            </a:r>
            <a:r>
              <a:rPr lang="en-US" sz="2400" dirty="0"/>
              <a:t> </a:t>
            </a:r>
            <a:r>
              <a:rPr lang="en-US" sz="2400" dirty="0" err="1"/>
              <a:t>postupkom</a:t>
            </a:r>
            <a:r>
              <a:rPr lang="en-US" sz="2400" dirty="0"/>
              <a:t> </a:t>
            </a:r>
            <a:r>
              <a:rPr lang="en-US" sz="2400" dirty="0" err="1"/>
              <a:t>autor</a:t>
            </a:r>
            <a:r>
              <a:rPr lang="en-US" sz="2400" dirty="0"/>
              <a:t> </a:t>
            </a:r>
            <a:r>
              <a:rPr lang="en-US" sz="2400" dirty="0" err="1"/>
              <a:t>produbljuje</a:t>
            </a:r>
            <a:r>
              <a:rPr lang="en-US" sz="2400" dirty="0"/>
              <a:t> </a:t>
            </a:r>
            <a:r>
              <a:rPr lang="en-US" sz="2400" dirty="0" err="1"/>
              <a:t>psihoanalizu</a:t>
            </a:r>
            <a:r>
              <a:rPr lang="en-US" sz="2400" dirty="0"/>
              <a:t> </a:t>
            </a:r>
            <a:r>
              <a:rPr lang="en-US" sz="2400" dirty="0" err="1"/>
              <a:t>likova</a:t>
            </a:r>
            <a:r>
              <a:rPr lang="en-US" sz="2400" dirty="0"/>
              <a:t>, </a:t>
            </a:r>
            <a:r>
              <a:rPr lang="en-US" sz="2400" dirty="0" err="1"/>
              <a:t>jer</a:t>
            </a:r>
            <a:r>
              <a:rPr lang="en-US" sz="2400" dirty="0"/>
              <a:t> </a:t>
            </a:r>
            <a:r>
              <a:rPr lang="en-US" sz="2400" dirty="0" err="1"/>
              <a:t>nečista</a:t>
            </a:r>
            <a:r>
              <a:rPr lang="en-US" sz="2400" dirty="0"/>
              <a:t> </a:t>
            </a:r>
            <a:r>
              <a:rPr lang="en-US" sz="2400" dirty="0" err="1"/>
              <a:t>krv</a:t>
            </a:r>
            <a:r>
              <a:rPr lang="en-US" sz="2400" dirty="0"/>
              <a:t> se </a:t>
            </a:r>
            <a:r>
              <a:rPr lang="en-US" sz="2400" dirty="0" err="1"/>
              <a:t>oslikava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kod</a:t>
            </a:r>
            <a:r>
              <a:rPr lang="en-US" sz="2400" dirty="0"/>
              <a:t> </a:t>
            </a:r>
            <a:r>
              <a:rPr lang="en-US" sz="2400" dirty="0" err="1"/>
              <a:t>potomaka</a:t>
            </a:r>
            <a:r>
              <a:rPr lang="en-US" sz="2400" dirty="0"/>
              <a:t> </a:t>
            </a:r>
            <a:r>
              <a:rPr lang="en-US" sz="2400" dirty="0" err="1"/>
              <a:t>aristokratske</a:t>
            </a:r>
            <a:r>
              <a:rPr lang="en-US" sz="2400" dirty="0"/>
              <a:t> </a:t>
            </a:r>
            <a:r>
              <a:rPr lang="en-US" sz="2400" dirty="0" err="1"/>
              <a:t>porodice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kod</a:t>
            </a:r>
            <a:r>
              <a:rPr lang="en-US" sz="2400" dirty="0"/>
              <a:t> </a:t>
            </a:r>
            <a:r>
              <a:rPr lang="en-US" sz="2400" dirty="0" err="1"/>
              <a:t>seljaka</a:t>
            </a:r>
            <a:r>
              <a:rPr lang="en-US" sz="2400" dirty="0"/>
              <a:t>. </a:t>
            </a:r>
            <a:endParaRPr lang="sr-Latn-CS" sz="2400" dirty="0"/>
          </a:p>
          <a:p>
            <a:r>
              <a:rPr lang="en-US" sz="2400" dirty="0"/>
              <a:t>U </a:t>
            </a:r>
            <a:r>
              <a:rPr lang="en-US" sz="2400" dirty="0" err="1"/>
              <a:t>ovim</a:t>
            </a:r>
            <a:r>
              <a:rPr lang="en-US" sz="2400" dirty="0"/>
              <a:t> </a:t>
            </a:r>
            <a:r>
              <a:rPr lang="en-US" sz="2400" dirty="0" err="1"/>
              <a:t>opisima</a:t>
            </a:r>
            <a:r>
              <a:rPr lang="en-US" sz="2400" dirty="0"/>
              <a:t> </a:t>
            </a:r>
            <a:r>
              <a:rPr lang="en-US" sz="2400" dirty="0" err="1"/>
              <a:t>pronalazimo</a:t>
            </a:r>
            <a:r>
              <a:rPr lang="en-US" sz="2400" dirty="0"/>
              <a:t> </a:t>
            </a:r>
            <a:r>
              <a:rPr lang="en-US" sz="2400" dirty="0" err="1"/>
              <a:t>motiv</a:t>
            </a:r>
            <a:r>
              <a:rPr lang="en-US" sz="2400" dirty="0"/>
              <a:t> </a:t>
            </a:r>
            <a:r>
              <a:rPr lang="en-US" sz="2400" dirty="0" err="1"/>
              <a:t>jednakosti</a:t>
            </a:r>
            <a:r>
              <a:rPr lang="en-US" sz="2400" dirty="0"/>
              <a:t> </a:t>
            </a:r>
            <a:r>
              <a:rPr lang="en-US" sz="2400" dirty="0" err="1"/>
              <a:t>među</a:t>
            </a:r>
            <a:r>
              <a:rPr lang="en-US" sz="2400" dirty="0"/>
              <a:t> </a:t>
            </a:r>
            <a:r>
              <a:rPr lang="en-US" sz="2400" dirty="0" err="1"/>
              <a:t>ljudima</a:t>
            </a:r>
            <a:r>
              <a:rPr lang="en-US" sz="2400" dirty="0"/>
              <a:t>,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činjenicu</a:t>
            </a:r>
            <a:r>
              <a:rPr lang="en-US" sz="2400" dirty="0"/>
              <a:t> da </a:t>
            </a:r>
            <a:r>
              <a:rPr lang="en-US" sz="2400" dirty="0" err="1"/>
              <a:t>novac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moć</a:t>
            </a:r>
            <a:r>
              <a:rPr lang="en-US" sz="2400" dirty="0"/>
              <a:t> ne </a:t>
            </a:r>
            <a:r>
              <a:rPr lang="en-US" sz="2400" dirty="0" err="1"/>
              <a:t>mogu</a:t>
            </a:r>
            <a:r>
              <a:rPr lang="en-US" sz="2400" dirty="0"/>
              <a:t> da </a:t>
            </a:r>
            <a:r>
              <a:rPr lang="en-US" sz="2400" dirty="0" err="1"/>
              <a:t>kontrolišu</a:t>
            </a:r>
            <a:r>
              <a:rPr lang="en-US" sz="2400" dirty="0"/>
              <a:t> </a:t>
            </a:r>
            <a:r>
              <a:rPr lang="en-US" sz="2400" dirty="0" err="1"/>
              <a:t>sudbine</a:t>
            </a:r>
            <a:r>
              <a:rPr lang="en-US" sz="2400" dirty="0"/>
              <a:t> </a:t>
            </a:r>
            <a:r>
              <a:rPr lang="en-US" sz="2400" dirty="0" err="1"/>
              <a:t>pojedinaca</a:t>
            </a:r>
            <a:r>
              <a:rPr lang="en-US" sz="2400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8706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1872" y="752476"/>
            <a:ext cx="8595360" cy="5427662"/>
          </a:xfrm>
        </p:spPr>
        <p:txBody>
          <a:bodyPr/>
          <a:lstStyle/>
          <a:p>
            <a:r>
              <a:rPr lang="sr-Latn-ME" sz="2000" dirty="0"/>
              <a:t>N</a:t>
            </a:r>
            <a:r>
              <a:rPr lang="en-US" sz="2000" dirty="0" err="1" smtClean="0"/>
              <a:t>ečist</a:t>
            </a:r>
            <a:r>
              <a:rPr lang="sr-Latn-ME" sz="2000" dirty="0" smtClean="0"/>
              <a:t>a</a:t>
            </a:r>
            <a:r>
              <a:rPr lang="en-US" sz="2000" dirty="0" smtClean="0"/>
              <a:t> </a:t>
            </a:r>
            <a:r>
              <a:rPr lang="en-US" sz="2000" dirty="0" err="1"/>
              <a:t>krv</a:t>
            </a:r>
            <a:r>
              <a:rPr lang="en-US" sz="2000" dirty="0"/>
              <a:t> </a:t>
            </a:r>
            <a:r>
              <a:rPr lang="sr-Latn-ME" sz="2000" dirty="0" smtClean="0"/>
              <a:t>se </a:t>
            </a:r>
            <a:r>
              <a:rPr lang="en-US" sz="2000" dirty="0" err="1" smtClean="0"/>
              <a:t>manifestuje</a:t>
            </a:r>
            <a:r>
              <a:rPr lang="en-US" sz="2000" dirty="0" smtClean="0"/>
              <a:t> </a:t>
            </a:r>
            <a:r>
              <a:rPr lang="en-US" sz="2000" dirty="0" err="1"/>
              <a:t>najviše</a:t>
            </a:r>
            <a:r>
              <a:rPr lang="en-US" sz="2000" dirty="0"/>
              <a:t> </a:t>
            </a:r>
            <a:r>
              <a:rPr lang="en-US" sz="2000" dirty="0" err="1"/>
              <a:t>kroz</a:t>
            </a:r>
            <a:r>
              <a:rPr lang="en-US" sz="2000" dirty="0"/>
              <a:t> </a:t>
            </a:r>
            <a:r>
              <a:rPr lang="en-US" sz="2000" dirty="0" err="1"/>
              <a:t>poroke</a:t>
            </a:r>
            <a:r>
              <a:rPr lang="en-US" sz="2000" dirty="0"/>
              <a:t>, </a:t>
            </a:r>
            <a:r>
              <a:rPr lang="en-US" sz="2000" dirty="0" err="1"/>
              <a:t>nagone</a:t>
            </a:r>
            <a:r>
              <a:rPr lang="en-US" sz="2000" dirty="0"/>
              <a:t>, </a:t>
            </a:r>
            <a:r>
              <a:rPr lang="en-US" sz="2000" dirty="0" err="1"/>
              <a:t>strasti</a:t>
            </a:r>
            <a:r>
              <a:rPr lang="en-US" sz="2000" dirty="0"/>
              <a:t>, </a:t>
            </a:r>
            <a:r>
              <a:rPr lang="en-US" sz="2000" dirty="0" err="1"/>
              <a:t>narcisoidnost</a:t>
            </a:r>
            <a:r>
              <a:rPr lang="en-US" sz="2000" dirty="0"/>
              <a:t>, </a:t>
            </a:r>
            <a:r>
              <a:rPr lang="en-US" sz="2000" dirty="0" err="1"/>
              <a:t>degeneraciju</a:t>
            </a:r>
            <a:r>
              <a:rPr lang="en-US" sz="2000" dirty="0"/>
              <a:t> </a:t>
            </a:r>
            <a:r>
              <a:rPr lang="en-US" sz="2000" dirty="0" err="1"/>
              <a:t>izraženu</a:t>
            </a:r>
            <a:r>
              <a:rPr lang="en-US" sz="2000" dirty="0"/>
              <a:t> </a:t>
            </a:r>
            <a:r>
              <a:rPr lang="en-US" sz="2000" dirty="0" err="1"/>
              <a:t>kod</a:t>
            </a:r>
            <a:r>
              <a:rPr lang="en-US" sz="2000" dirty="0"/>
              <a:t> </a:t>
            </a:r>
            <a:r>
              <a:rPr lang="en-US" sz="2000" dirty="0" err="1"/>
              <a:t>poroda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sl. </a:t>
            </a:r>
            <a:endParaRPr lang="sr-Latn-CS" sz="2000" dirty="0"/>
          </a:p>
          <a:p>
            <a:r>
              <a:rPr lang="en-US" sz="2000" dirty="0" err="1"/>
              <a:t>Neke</a:t>
            </a:r>
            <a:r>
              <a:rPr lang="en-US" sz="2000" dirty="0"/>
              <a:t> od </a:t>
            </a:r>
            <a:r>
              <a:rPr lang="en-US" sz="2000" dirty="0" err="1"/>
              <a:t>ovih</a:t>
            </a:r>
            <a:r>
              <a:rPr lang="en-US" sz="2000" dirty="0"/>
              <a:t> </a:t>
            </a:r>
            <a:r>
              <a:rPr lang="en-US" sz="2000" dirty="0" err="1"/>
              <a:t>osobina</a:t>
            </a:r>
            <a:r>
              <a:rPr lang="en-US" sz="2000" dirty="0"/>
              <a:t> </a:t>
            </a:r>
            <a:r>
              <a:rPr lang="en-US" sz="2000" dirty="0" err="1"/>
              <a:t>pripadnici</a:t>
            </a:r>
            <a:r>
              <a:rPr lang="en-US" sz="2000" dirty="0"/>
              <a:t> </a:t>
            </a:r>
            <a:r>
              <a:rPr lang="en-US" sz="2000" dirty="0" err="1"/>
              <a:t>porodičnih</a:t>
            </a:r>
            <a:r>
              <a:rPr lang="en-US" sz="2000" dirty="0"/>
              <a:t> </a:t>
            </a:r>
            <a:r>
              <a:rPr lang="en-US" sz="2000" dirty="0" err="1"/>
              <a:t>zajednica</a:t>
            </a:r>
            <a:r>
              <a:rPr lang="en-US" sz="2000" dirty="0"/>
              <a:t> </a:t>
            </a:r>
            <a:r>
              <a:rPr lang="en-US" sz="2000" dirty="0" err="1"/>
              <a:t>koje</a:t>
            </a:r>
            <a:r>
              <a:rPr lang="en-US" sz="2000" dirty="0"/>
              <a:t> je </a:t>
            </a:r>
            <a:r>
              <a:rPr lang="en-US" sz="2000" dirty="0" err="1"/>
              <a:t>izdvojio</a:t>
            </a:r>
            <a:r>
              <a:rPr lang="en-US" sz="2000" dirty="0"/>
              <a:t> </a:t>
            </a:r>
            <a:r>
              <a:rPr lang="en-US" sz="2000" dirty="0" err="1"/>
              <a:t>Stanković</a:t>
            </a:r>
            <a:r>
              <a:rPr lang="en-US" sz="2000" dirty="0"/>
              <a:t>, </a:t>
            </a:r>
            <a:r>
              <a:rPr lang="en-US" sz="2000" dirty="0" err="1"/>
              <a:t>nasleđivali</a:t>
            </a:r>
            <a:r>
              <a:rPr lang="en-US" sz="2000" dirty="0"/>
              <a:t> </a:t>
            </a:r>
            <a:r>
              <a:rPr lang="en-US" sz="2000" dirty="0" err="1"/>
              <a:t>su</a:t>
            </a:r>
            <a:r>
              <a:rPr lang="en-US" sz="2000" dirty="0"/>
              <a:t> s </a:t>
            </a:r>
            <a:r>
              <a:rPr lang="en-US" sz="2000" dirty="0" err="1"/>
              <a:t>koljena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koljeno</a:t>
            </a:r>
            <a:r>
              <a:rPr lang="en-US" sz="2000" dirty="0"/>
              <a:t>. </a:t>
            </a:r>
            <a:endParaRPr lang="sr-Latn-CS" sz="2000" dirty="0"/>
          </a:p>
          <a:p>
            <a:r>
              <a:rPr lang="en-US" sz="2000" dirty="0" err="1"/>
              <a:t>Istaknuti</a:t>
            </a:r>
            <a:r>
              <a:rPr lang="en-US" sz="2000" dirty="0"/>
              <a:t> </a:t>
            </a:r>
            <a:r>
              <a:rPr lang="en-US" sz="2000" dirty="0" err="1"/>
              <a:t>su</a:t>
            </a:r>
            <a:r>
              <a:rPr lang="en-US" sz="2000" dirty="0"/>
              <a:t> </a:t>
            </a:r>
            <a:r>
              <a:rPr lang="en-US" sz="2000" dirty="0" err="1"/>
              <a:t>njihovi</a:t>
            </a:r>
            <a:r>
              <a:rPr lang="en-US" sz="2000" dirty="0"/>
              <a:t> </a:t>
            </a:r>
            <a:r>
              <a:rPr lang="en-US" sz="2000" dirty="0" err="1"/>
              <a:t>grijehovi</a:t>
            </a:r>
            <a:r>
              <a:rPr lang="en-US" sz="2000" dirty="0"/>
              <a:t>  </a:t>
            </a:r>
            <a:r>
              <a:rPr lang="en-US" sz="2000" dirty="0" err="1"/>
              <a:t>koji</a:t>
            </a:r>
            <a:r>
              <a:rPr lang="en-US" sz="2000" dirty="0"/>
              <a:t> </a:t>
            </a:r>
            <a:r>
              <a:rPr lang="en-US" sz="2000" dirty="0" err="1"/>
              <a:t>ih</a:t>
            </a:r>
            <a:r>
              <a:rPr lang="en-US" sz="2000" dirty="0"/>
              <a:t> prate </a:t>
            </a:r>
            <a:r>
              <a:rPr lang="en-US" sz="2000" dirty="0" err="1"/>
              <a:t>tokom</a:t>
            </a:r>
            <a:r>
              <a:rPr lang="en-US" sz="2000" dirty="0"/>
              <a:t> </a:t>
            </a:r>
            <a:r>
              <a:rPr lang="en-US" sz="2000" dirty="0" err="1"/>
              <a:t>života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koji</a:t>
            </a:r>
            <a:r>
              <a:rPr lang="en-US" sz="2000" dirty="0"/>
              <a:t> </a:t>
            </a:r>
            <a:r>
              <a:rPr lang="en-US" sz="2000" dirty="0" err="1"/>
              <a:t>ostavljaju</a:t>
            </a:r>
            <a:r>
              <a:rPr lang="en-US" sz="2000" dirty="0"/>
              <a:t> </a:t>
            </a:r>
            <a:r>
              <a:rPr lang="en-US" sz="2000" dirty="0" err="1"/>
              <a:t>značajne</a:t>
            </a:r>
            <a:r>
              <a:rPr lang="en-US" sz="2000" dirty="0"/>
              <a:t> </a:t>
            </a:r>
            <a:r>
              <a:rPr lang="en-US" sz="2000" dirty="0" err="1"/>
              <a:t>posljedice</a:t>
            </a:r>
            <a:r>
              <a:rPr lang="en-US" sz="2000" dirty="0"/>
              <a:t> </a:t>
            </a:r>
            <a:r>
              <a:rPr lang="en-US" sz="2000" dirty="0" err="1"/>
              <a:t>po</a:t>
            </a:r>
            <a:r>
              <a:rPr lang="en-US" sz="2000" dirty="0"/>
              <a:t> </a:t>
            </a:r>
            <a:r>
              <a:rPr lang="en-US" sz="2000" dirty="0" err="1"/>
              <a:t>njih</a:t>
            </a:r>
            <a:r>
              <a:rPr lang="en-US" sz="2000" dirty="0"/>
              <a:t>. </a:t>
            </a:r>
          </a:p>
          <a:p>
            <a:endParaRPr lang="en-US" dirty="0"/>
          </a:p>
        </p:txBody>
      </p:sp>
      <p:sp>
        <p:nvSpPr>
          <p:cNvPr id="4" name="Horizontal Scroll 3"/>
          <p:cNvSpPr/>
          <p:nvPr/>
        </p:nvSpPr>
        <p:spPr>
          <a:xfrm>
            <a:off x="6196282" y="2694136"/>
            <a:ext cx="4972050" cy="4086225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/>
              <a:t>Pa </a:t>
            </a:r>
            <a:r>
              <a:rPr lang="en-US" i="1" dirty="0" err="1"/>
              <a:t>onda</a:t>
            </a:r>
            <a:r>
              <a:rPr lang="en-US" i="1" dirty="0"/>
              <a:t> </a:t>
            </a:r>
            <a:r>
              <a:rPr lang="en-US" i="1" dirty="0" err="1"/>
              <a:t>Sofkinog</a:t>
            </a:r>
            <a:r>
              <a:rPr lang="en-US" i="1" dirty="0"/>
              <a:t> </a:t>
            </a:r>
            <a:r>
              <a:rPr lang="en-US" i="1" dirty="0" err="1"/>
              <a:t>dede</a:t>
            </a:r>
            <a:r>
              <a:rPr lang="en-US" i="1" dirty="0"/>
              <a:t> </a:t>
            </a:r>
            <a:r>
              <a:rPr lang="en-US" i="1" dirty="0" err="1"/>
              <a:t>rodena</a:t>
            </a:r>
            <a:r>
              <a:rPr lang="en-US" i="1" dirty="0"/>
              <a:t> </a:t>
            </a:r>
            <a:r>
              <a:rPr lang="en-US" i="1" dirty="0" err="1"/>
              <a:t>sestra</a:t>
            </a:r>
            <a:r>
              <a:rPr lang="en-US" i="1" dirty="0"/>
              <a:t> "</a:t>
            </a:r>
            <a:r>
              <a:rPr lang="en-US" i="1" dirty="0" err="1"/>
              <a:t>cal'k</a:t>
            </a:r>
            <a:r>
              <a:rPr lang="en-US" i="1" dirty="0"/>
              <a:t> </a:t>
            </a:r>
            <a:r>
              <a:rPr lang="en-US" i="1" dirty="0" err="1"/>
              <a:t>Naza</a:t>
            </a:r>
            <a:r>
              <a:rPr lang="en-US" i="1" dirty="0"/>
              <a:t>", </a:t>
            </a:r>
            <a:r>
              <a:rPr lang="en-US" i="1" dirty="0" err="1"/>
              <a:t>kako</a:t>
            </a:r>
            <a:r>
              <a:rPr lang="en-US" i="1" dirty="0"/>
              <a:t> </a:t>
            </a:r>
            <a:r>
              <a:rPr lang="en-US" i="1" dirty="0" err="1"/>
              <a:t>su</a:t>
            </a:r>
            <a:r>
              <a:rPr lang="en-US" i="1" dirty="0"/>
              <a:t> je </a:t>
            </a:r>
            <a:r>
              <a:rPr lang="en-US" i="1" dirty="0" err="1"/>
              <a:t>zvali</a:t>
            </a:r>
            <a:r>
              <a:rPr lang="en-US" i="1" dirty="0"/>
              <a:t>. Tri puta je </a:t>
            </a:r>
            <a:r>
              <a:rPr lang="en-US" i="1" dirty="0" err="1"/>
              <a:t>bežala</a:t>
            </a:r>
            <a:r>
              <a:rPr lang="en-US" i="1" dirty="0"/>
              <a:t> </a:t>
            </a:r>
            <a:r>
              <a:rPr lang="en-US" i="1" dirty="0" err="1"/>
              <a:t>kao</a:t>
            </a:r>
            <a:r>
              <a:rPr lang="en-US" i="1" dirty="0"/>
              <a:t> </a:t>
            </a:r>
            <a:r>
              <a:rPr lang="en-US" i="1" dirty="0" err="1"/>
              <a:t>devojka</a:t>
            </a:r>
            <a:r>
              <a:rPr lang="en-US" i="1" dirty="0"/>
              <a:t>. Tri puta se </a:t>
            </a:r>
            <a:r>
              <a:rPr lang="en-US" i="1" dirty="0" err="1"/>
              <a:t>i</a:t>
            </a:r>
            <a:r>
              <a:rPr lang="en-US" i="1" dirty="0"/>
              <a:t> </a:t>
            </a:r>
            <a:r>
              <a:rPr lang="en-US" i="1" dirty="0" err="1"/>
              <a:t>turcila</a:t>
            </a:r>
            <a:r>
              <a:rPr lang="en-US" i="1" dirty="0"/>
              <a:t>. </a:t>
            </a:r>
            <a:r>
              <a:rPr lang="en-US" i="1" dirty="0" err="1"/>
              <a:t>Gotovo</a:t>
            </a:r>
            <a:r>
              <a:rPr lang="en-US" i="1" dirty="0"/>
              <a:t> </a:t>
            </a:r>
            <a:r>
              <a:rPr lang="en-US" i="1" dirty="0" err="1"/>
              <a:t>jedan</a:t>
            </a:r>
            <a:r>
              <a:rPr lang="en-US" i="1" dirty="0"/>
              <a:t> </a:t>
            </a:r>
            <a:r>
              <a:rPr lang="en-US" i="1" dirty="0" err="1"/>
              <a:t>civluk</a:t>
            </a:r>
            <a:r>
              <a:rPr lang="en-US" i="1" dirty="0"/>
              <a:t> </a:t>
            </a:r>
            <a:r>
              <a:rPr lang="en-US" i="1" dirty="0" err="1"/>
              <a:t>otišao</a:t>
            </a:r>
            <a:r>
              <a:rPr lang="en-US" i="1" dirty="0"/>
              <a:t> </a:t>
            </a:r>
            <a:r>
              <a:rPr lang="en-US" i="1" dirty="0" err="1"/>
              <a:t>otkupljujuci</a:t>
            </a:r>
            <a:r>
              <a:rPr lang="en-US" i="1" dirty="0"/>
              <a:t> je </a:t>
            </a:r>
            <a:r>
              <a:rPr lang="en-US" i="1" dirty="0" err="1"/>
              <a:t>i</a:t>
            </a:r>
            <a:r>
              <a:rPr lang="en-US" i="1" dirty="0"/>
              <a:t> </a:t>
            </a:r>
            <a:r>
              <a:rPr lang="en-US" i="1" dirty="0" err="1"/>
              <a:t>dovodeci</a:t>
            </a:r>
            <a:r>
              <a:rPr lang="en-US" i="1" dirty="0"/>
              <a:t> </a:t>
            </a:r>
            <a:r>
              <a:rPr lang="en-US" i="1" dirty="0" err="1"/>
              <a:t>natrag</a:t>
            </a:r>
            <a:r>
              <a:rPr lang="en-US" i="1" dirty="0"/>
              <a:t>. I </a:t>
            </a:r>
            <a:r>
              <a:rPr lang="en-US" i="1" dirty="0" err="1"/>
              <a:t>posle</a:t>
            </a:r>
            <a:r>
              <a:rPr lang="en-US" i="1" dirty="0"/>
              <a:t>, da se </a:t>
            </a:r>
            <a:r>
              <a:rPr lang="en-US" i="1" dirty="0" err="1"/>
              <a:t>sve</a:t>
            </a:r>
            <a:r>
              <a:rPr lang="en-US" i="1" dirty="0"/>
              <a:t> to </a:t>
            </a:r>
            <a:r>
              <a:rPr lang="en-US" i="1" dirty="0" err="1"/>
              <a:t>sakrije</a:t>
            </a:r>
            <a:r>
              <a:rPr lang="en-US" i="1" dirty="0"/>
              <a:t>, </a:t>
            </a:r>
            <a:r>
              <a:rPr lang="en-US" i="1" dirty="0" err="1"/>
              <a:t>udali</a:t>
            </a:r>
            <a:r>
              <a:rPr lang="en-US" i="1" dirty="0"/>
              <a:t> je </a:t>
            </a:r>
            <a:r>
              <a:rPr lang="en-US" i="1" dirty="0" err="1"/>
              <a:t>za</a:t>
            </a:r>
            <a:r>
              <a:rPr lang="en-US" i="1" dirty="0"/>
              <a:t> </a:t>
            </a:r>
            <a:r>
              <a:rPr lang="en-US" i="1" dirty="0" err="1"/>
              <a:t>jednog</a:t>
            </a:r>
            <a:r>
              <a:rPr lang="en-US" i="1" dirty="0"/>
              <a:t> </a:t>
            </a:r>
            <a:r>
              <a:rPr lang="en-US" i="1" dirty="0" err="1"/>
              <a:t>njihovog</a:t>
            </a:r>
            <a:r>
              <a:rPr lang="en-US" i="1" dirty="0"/>
              <a:t> </a:t>
            </a:r>
            <a:r>
              <a:rPr lang="en-US" i="1" dirty="0" err="1"/>
              <a:t>slugu</a:t>
            </a:r>
            <a:r>
              <a:rPr lang="en-US" i="1" dirty="0"/>
              <a:t>, </a:t>
            </a:r>
            <a:r>
              <a:rPr lang="en-US" i="1" dirty="0" err="1"/>
              <a:t>kome</a:t>
            </a:r>
            <a:r>
              <a:rPr lang="en-US" i="1" dirty="0"/>
              <a:t> gore, </a:t>
            </a:r>
            <a:r>
              <a:rPr lang="en-US" i="1" dirty="0" err="1"/>
              <a:t>gotovo</a:t>
            </a:r>
            <a:r>
              <a:rPr lang="en-US" i="1" dirty="0"/>
              <a:t> </a:t>
            </a:r>
            <a:r>
              <a:rPr lang="en-US" i="1" dirty="0" err="1"/>
              <a:t>na</a:t>
            </a:r>
            <a:r>
              <a:rPr lang="en-US" i="1" dirty="0"/>
              <a:t> </a:t>
            </a:r>
            <a:r>
              <a:rPr lang="en-US" i="1" dirty="0" err="1"/>
              <a:t>kraj</a:t>
            </a:r>
            <a:r>
              <a:rPr lang="en-US" i="1" dirty="0"/>
              <a:t> </a:t>
            </a:r>
            <a:r>
              <a:rPr lang="en-US" i="1" dirty="0" err="1"/>
              <a:t>varoši</a:t>
            </a:r>
            <a:r>
              <a:rPr lang="en-US" i="1" dirty="0"/>
              <a:t>, </a:t>
            </a:r>
            <a:r>
              <a:rPr lang="en-US" i="1" dirty="0" err="1"/>
              <a:t>kupili</a:t>
            </a:r>
            <a:r>
              <a:rPr lang="en-US" i="1" dirty="0"/>
              <a:t> </a:t>
            </a:r>
            <a:r>
              <a:rPr lang="en-US" i="1" dirty="0" err="1"/>
              <a:t>kucicu</a:t>
            </a:r>
            <a:r>
              <a:rPr lang="en-US" i="1" dirty="0"/>
              <a:t> </a:t>
            </a:r>
            <a:r>
              <a:rPr lang="en-US" i="1" dirty="0" err="1"/>
              <a:t>i</a:t>
            </a:r>
            <a:r>
              <a:rPr lang="en-US" i="1" dirty="0"/>
              <a:t> </a:t>
            </a:r>
            <a:r>
              <a:rPr lang="en-US" i="1" dirty="0" err="1"/>
              <a:t>dali</a:t>
            </a:r>
            <a:r>
              <a:rPr lang="en-US" i="1" dirty="0"/>
              <a:t> mu </a:t>
            </a:r>
            <a:r>
              <a:rPr lang="en-US" i="1" dirty="0" err="1"/>
              <a:t>nekoliko</a:t>
            </a:r>
            <a:r>
              <a:rPr lang="en-US" i="1" dirty="0"/>
              <a:t> </a:t>
            </a:r>
            <a:r>
              <a:rPr lang="en-US" i="1" dirty="0" err="1"/>
              <a:t>njiva</a:t>
            </a:r>
            <a:r>
              <a:rPr lang="en-US" i="1" dirty="0"/>
              <a:t> </a:t>
            </a:r>
            <a:r>
              <a:rPr lang="en-US" i="1" dirty="0" err="1"/>
              <a:t>i</a:t>
            </a:r>
            <a:r>
              <a:rPr lang="en-US" i="1" dirty="0"/>
              <a:t> </a:t>
            </a:r>
            <a:r>
              <a:rPr lang="en-US" i="1" dirty="0" err="1"/>
              <a:t>vinograda</a:t>
            </a:r>
            <a:r>
              <a:rPr lang="en-US" i="1" dirty="0"/>
              <a:t>, da bi </a:t>
            </a:r>
            <a:r>
              <a:rPr lang="en-US" i="1" dirty="0" err="1"/>
              <a:t>mogli</a:t>
            </a:r>
            <a:r>
              <a:rPr lang="en-US" i="1" dirty="0"/>
              <a:t> </a:t>
            </a:r>
            <a:r>
              <a:rPr lang="en-US" i="1" dirty="0" err="1"/>
              <a:t>živeti</a:t>
            </a:r>
            <a:r>
              <a:rPr lang="en-US" i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129617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err="1"/>
              <a:t>Čitanjem</a:t>
            </a:r>
            <a:r>
              <a:rPr lang="en-US" sz="2400" dirty="0"/>
              <a:t> </a:t>
            </a:r>
            <a:r>
              <a:rPr lang="en-US" sz="2400" dirty="0" err="1"/>
              <a:t>romana</a:t>
            </a:r>
            <a:r>
              <a:rPr lang="en-US" sz="2400" dirty="0"/>
              <a:t> </a:t>
            </a:r>
            <a:r>
              <a:rPr lang="en-US" sz="2400" dirty="0" err="1"/>
              <a:t>uočavamo</a:t>
            </a:r>
            <a:r>
              <a:rPr lang="en-US" sz="2400" dirty="0"/>
              <a:t> </a:t>
            </a:r>
            <a:r>
              <a:rPr lang="en-US" sz="2400" dirty="0" err="1"/>
              <a:t>čitav</a:t>
            </a:r>
            <a:r>
              <a:rPr lang="en-US" sz="2400" dirty="0"/>
              <a:t> </a:t>
            </a:r>
            <a:r>
              <a:rPr lang="en-US" sz="2400" dirty="0" err="1"/>
              <a:t>niz</a:t>
            </a:r>
            <a:r>
              <a:rPr lang="en-US" sz="2400" dirty="0"/>
              <a:t> </a:t>
            </a:r>
            <a:r>
              <a:rPr lang="en-US" sz="2400" dirty="0" err="1"/>
              <a:t>sudbina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priča</a:t>
            </a:r>
            <a:r>
              <a:rPr lang="en-US" sz="2400" dirty="0"/>
              <a:t>, </a:t>
            </a:r>
            <a:r>
              <a:rPr lang="en-US" sz="2400" dirty="0" err="1"/>
              <a:t>položaja</a:t>
            </a:r>
            <a:r>
              <a:rPr lang="en-US" sz="2400" dirty="0"/>
              <a:t> u </a:t>
            </a:r>
            <a:r>
              <a:rPr lang="en-US" sz="2400" dirty="0" err="1"/>
              <a:t>društvu</a:t>
            </a:r>
            <a:r>
              <a:rPr lang="en-US" sz="2400" dirty="0"/>
              <a:t> </a:t>
            </a:r>
            <a:r>
              <a:rPr lang="en-US" sz="2400" dirty="0" err="1"/>
              <a:t>pojedinaca</a:t>
            </a:r>
            <a:r>
              <a:rPr lang="en-US" sz="2400" dirty="0"/>
              <a:t>, </a:t>
            </a:r>
            <a:r>
              <a:rPr lang="en-US" sz="2400" dirty="0" err="1"/>
              <a:t>njihovoj</a:t>
            </a:r>
            <a:r>
              <a:rPr lang="en-US" sz="2400" dirty="0"/>
              <a:t> </a:t>
            </a:r>
            <a:r>
              <a:rPr lang="en-US" sz="2400" dirty="0" err="1"/>
              <a:t>moći</a:t>
            </a:r>
            <a:r>
              <a:rPr lang="en-US" sz="2400" dirty="0"/>
              <a:t>.</a:t>
            </a:r>
            <a:endParaRPr lang="sr-Latn-CS" sz="2400" dirty="0"/>
          </a:p>
          <a:p>
            <a:r>
              <a:rPr lang="en-US" sz="2400" dirty="0"/>
              <a:t> </a:t>
            </a:r>
            <a:r>
              <a:rPr lang="en-US" sz="2400" dirty="0" err="1"/>
              <a:t>Upoznajemo</a:t>
            </a:r>
            <a:r>
              <a:rPr lang="en-US" sz="2400" dirty="0"/>
              <a:t> </a:t>
            </a:r>
            <a:r>
              <a:rPr lang="en-US" sz="2400" dirty="0" err="1"/>
              <a:t>njihove</a:t>
            </a:r>
            <a:r>
              <a:rPr lang="en-US" sz="2400" dirty="0"/>
              <a:t> </a:t>
            </a:r>
            <a:r>
              <a:rPr lang="en-US" sz="2400" dirty="0" err="1"/>
              <a:t>običaje</a:t>
            </a:r>
            <a:r>
              <a:rPr lang="en-US" sz="2400" dirty="0"/>
              <a:t>, </a:t>
            </a:r>
            <a:r>
              <a:rPr lang="en-US" sz="2400" dirty="0" err="1"/>
              <a:t>njihova</a:t>
            </a:r>
            <a:r>
              <a:rPr lang="en-US" sz="2400" dirty="0"/>
              <a:t> </a:t>
            </a:r>
            <a:r>
              <a:rPr lang="en-US" sz="2400" dirty="0" err="1"/>
              <a:t>raskošna</a:t>
            </a:r>
            <a:r>
              <a:rPr lang="en-US" sz="2400" dirty="0"/>
              <a:t> </a:t>
            </a:r>
            <a:r>
              <a:rPr lang="en-US" sz="2400" dirty="0" err="1"/>
              <a:t>slavlja</a:t>
            </a:r>
            <a:r>
              <a:rPr lang="en-US" sz="2400" dirty="0"/>
              <a:t> </a:t>
            </a:r>
            <a:r>
              <a:rPr lang="en-US" sz="2400" dirty="0" err="1"/>
              <a:t>gdje</a:t>
            </a:r>
            <a:r>
              <a:rPr lang="en-US" sz="2400" dirty="0"/>
              <a:t> se </a:t>
            </a:r>
            <a:r>
              <a:rPr lang="en-US" sz="2400" dirty="0" err="1"/>
              <a:t>dokazivalo</a:t>
            </a:r>
            <a:r>
              <a:rPr lang="en-US" sz="2400" dirty="0"/>
              <a:t> </a:t>
            </a:r>
            <a:r>
              <a:rPr lang="en-US" sz="2400" dirty="0" err="1"/>
              <a:t>ko</a:t>
            </a:r>
            <a:r>
              <a:rPr lang="en-US" sz="2400" dirty="0"/>
              <a:t> </a:t>
            </a:r>
            <a:r>
              <a:rPr lang="en-US" sz="2400" dirty="0" err="1"/>
              <a:t>više</a:t>
            </a:r>
            <a:r>
              <a:rPr lang="en-US" sz="2400" dirty="0"/>
              <a:t> </a:t>
            </a:r>
            <a:r>
              <a:rPr lang="en-US" sz="2400" dirty="0" err="1"/>
              <a:t>ima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ko</a:t>
            </a:r>
            <a:r>
              <a:rPr lang="en-US" sz="2400" dirty="0"/>
              <a:t> je </a:t>
            </a:r>
            <a:r>
              <a:rPr lang="en-US" sz="2400" dirty="0" err="1"/>
              <a:t>veći</a:t>
            </a:r>
            <a:r>
              <a:rPr lang="en-US" sz="2400" dirty="0"/>
              <a:t> </a:t>
            </a:r>
            <a:r>
              <a:rPr lang="en-US" sz="2400" dirty="0" err="1"/>
              <a:t>gazda</a:t>
            </a:r>
            <a:r>
              <a:rPr lang="en-US" sz="2400" dirty="0"/>
              <a:t>. </a:t>
            </a:r>
            <a:endParaRPr lang="sr-Latn-ME" sz="2400" dirty="0" smtClean="0"/>
          </a:p>
          <a:p>
            <a:r>
              <a:rPr lang="en-US" sz="2400" dirty="0"/>
              <a:t>U </a:t>
            </a:r>
            <a:r>
              <a:rPr lang="en-US" sz="2400" dirty="0" err="1"/>
              <a:t>ovom</a:t>
            </a:r>
            <a:r>
              <a:rPr lang="en-US" sz="2400" dirty="0"/>
              <a:t> </a:t>
            </a:r>
            <a:r>
              <a:rPr lang="en-US" sz="2400" dirty="0" err="1"/>
              <a:t>romanu</a:t>
            </a:r>
            <a:r>
              <a:rPr lang="en-US" sz="2400" dirty="0"/>
              <a:t>, </a:t>
            </a:r>
            <a:r>
              <a:rPr lang="en-US" sz="2400" dirty="0" err="1"/>
              <a:t>seljački</a:t>
            </a:r>
            <a:r>
              <a:rPr lang="en-US" sz="2400" dirty="0"/>
              <a:t> </a:t>
            </a:r>
            <a:r>
              <a:rPr lang="en-US" sz="2400" dirty="0" err="1"/>
              <a:t>sloj</a:t>
            </a:r>
            <a:r>
              <a:rPr lang="en-US" sz="2400" dirty="0"/>
              <a:t> </a:t>
            </a:r>
            <a:r>
              <a:rPr lang="en-US" sz="2400" dirty="0" err="1"/>
              <a:t>ostaje</a:t>
            </a:r>
            <a:r>
              <a:rPr lang="en-US" sz="2400" dirty="0"/>
              <a:t> </a:t>
            </a:r>
            <a:r>
              <a:rPr lang="en-US" sz="2400" dirty="0" err="1"/>
              <a:t>zadivljen</a:t>
            </a:r>
            <a:r>
              <a:rPr lang="en-US" sz="2400" dirty="0"/>
              <a:t> </a:t>
            </a:r>
            <a:r>
              <a:rPr lang="en-US" sz="2400" dirty="0" err="1"/>
              <a:t>pred</a:t>
            </a:r>
            <a:r>
              <a:rPr lang="en-US" sz="2400" dirty="0"/>
              <a:t> </a:t>
            </a:r>
            <a:r>
              <a:rPr lang="en-US" sz="2400" dirty="0" err="1"/>
              <a:t>sjajem</a:t>
            </a:r>
            <a:r>
              <a:rPr lang="en-US" sz="2400" dirty="0"/>
              <a:t> </a:t>
            </a:r>
            <a:r>
              <a:rPr lang="en-US" sz="2400" dirty="0" err="1"/>
              <a:t>gospodstva</a:t>
            </a:r>
            <a:r>
              <a:rPr lang="en-US" sz="2400" dirty="0"/>
              <a:t>, a </a:t>
            </a:r>
            <a:r>
              <a:rPr lang="en-US" sz="2400" dirty="0" err="1"/>
              <a:t>zapravo</a:t>
            </a:r>
            <a:r>
              <a:rPr lang="en-US" sz="2400" dirty="0"/>
              <a:t> </a:t>
            </a:r>
            <a:r>
              <a:rPr lang="en-US" sz="2400" dirty="0" err="1"/>
              <a:t>ispod</a:t>
            </a:r>
            <a:r>
              <a:rPr lang="en-US" sz="2400" dirty="0"/>
              <a:t> tog </a:t>
            </a:r>
            <a:r>
              <a:rPr lang="en-US" sz="2400" dirty="0" err="1"/>
              <a:t>sjaja</a:t>
            </a:r>
            <a:r>
              <a:rPr lang="en-US" sz="2400" dirty="0"/>
              <a:t> se </a:t>
            </a:r>
            <a:r>
              <a:rPr lang="en-US" sz="2400" dirty="0" err="1"/>
              <a:t>kriju</a:t>
            </a:r>
            <a:r>
              <a:rPr lang="en-US" sz="2400" dirty="0"/>
              <a:t> </a:t>
            </a:r>
            <a:r>
              <a:rPr lang="en-US" sz="2400" dirty="0" err="1"/>
              <a:t>mnoge</a:t>
            </a:r>
            <a:r>
              <a:rPr lang="en-US" sz="2400" dirty="0"/>
              <a:t> </a:t>
            </a:r>
            <a:r>
              <a:rPr lang="en-US" sz="2400" dirty="0" err="1"/>
              <a:t>mračne</a:t>
            </a:r>
            <a:r>
              <a:rPr lang="en-US" sz="2400" dirty="0"/>
              <a:t> </a:t>
            </a:r>
            <a:r>
              <a:rPr lang="en-US" sz="2400" dirty="0" err="1"/>
              <a:t>tajne</a:t>
            </a:r>
            <a:r>
              <a:rPr lang="en-US" sz="2400" dirty="0"/>
              <a:t>, </a:t>
            </a:r>
            <a:r>
              <a:rPr lang="en-US" sz="2400" dirty="0" err="1"/>
              <a:t>što</a:t>
            </a:r>
            <a:r>
              <a:rPr lang="en-US" sz="2400" dirty="0"/>
              <a:t> </a:t>
            </a:r>
            <a:r>
              <a:rPr lang="en-US" sz="2400" dirty="0" err="1"/>
              <a:t>znači</a:t>
            </a:r>
            <a:r>
              <a:rPr lang="en-US" sz="2400" dirty="0"/>
              <a:t> da </a:t>
            </a:r>
            <a:r>
              <a:rPr lang="en-US" sz="2400" dirty="0" err="1"/>
              <a:t>svaka</a:t>
            </a:r>
            <a:r>
              <a:rPr lang="en-US" sz="2400" dirty="0"/>
              <a:t> </a:t>
            </a:r>
            <a:r>
              <a:rPr lang="en-US" sz="2400" dirty="0" err="1"/>
              <a:t>istina</a:t>
            </a:r>
            <a:r>
              <a:rPr lang="en-US" sz="2400" dirty="0"/>
              <a:t> </a:t>
            </a:r>
            <a:r>
              <a:rPr lang="en-US" sz="2400" dirty="0" err="1"/>
              <a:t>ima</a:t>
            </a:r>
            <a:r>
              <a:rPr lang="en-US" sz="2400" dirty="0"/>
              <a:t> </a:t>
            </a:r>
            <a:r>
              <a:rPr lang="en-US" sz="2400" dirty="0" err="1"/>
              <a:t>dvije</a:t>
            </a:r>
            <a:r>
              <a:rPr lang="en-US" sz="2400" dirty="0"/>
              <a:t> </a:t>
            </a:r>
            <a:r>
              <a:rPr lang="en-US" sz="2400" dirty="0" err="1"/>
              <a:t>strane</a:t>
            </a:r>
            <a:r>
              <a:rPr lang="en-US" sz="2400" dirty="0"/>
              <a:t>, </a:t>
            </a:r>
            <a:r>
              <a:rPr lang="en-US" sz="2400" dirty="0" err="1"/>
              <a:t>i</a:t>
            </a:r>
            <a:r>
              <a:rPr lang="en-US" sz="2400" dirty="0"/>
              <a:t> da </a:t>
            </a:r>
            <a:r>
              <a:rPr lang="en-US" sz="2400" dirty="0" err="1"/>
              <a:t>nije</a:t>
            </a:r>
            <a:r>
              <a:rPr lang="en-US" sz="2400" dirty="0"/>
              <a:t> </a:t>
            </a:r>
            <a:r>
              <a:rPr lang="en-US" sz="2400" dirty="0" err="1"/>
              <a:t>sve</a:t>
            </a:r>
            <a:r>
              <a:rPr lang="en-US" sz="2400" dirty="0"/>
              <a:t> </a:t>
            </a:r>
            <a:r>
              <a:rPr lang="en-US" sz="2400" dirty="0" err="1"/>
              <a:t>onako</a:t>
            </a:r>
            <a:r>
              <a:rPr lang="en-US" sz="2400" dirty="0"/>
              <a:t> </a:t>
            </a:r>
            <a:r>
              <a:rPr lang="en-US" sz="2400" dirty="0" err="1"/>
              <a:t>kako</a:t>
            </a:r>
            <a:r>
              <a:rPr lang="en-US" sz="2400" dirty="0"/>
              <a:t> se </a:t>
            </a:r>
            <a:r>
              <a:rPr lang="en-US" sz="2400" dirty="0" err="1"/>
              <a:t>prikazuje</a:t>
            </a:r>
            <a:r>
              <a:rPr lang="en-US" sz="2400" dirty="0"/>
              <a:t>.</a:t>
            </a:r>
            <a:endParaRPr lang="sr-Latn-C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06823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0"/>
            <a:ext cx="4138803" cy="952500"/>
          </a:xfrm>
        </p:spPr>
        <p:txBody>
          <a:bodyPr>
            <a:normAutofit/>
          </a:bodyPr>
          <a:lstStyle/>
          <a:p>
            <a:r>
              <a:rPr lang="sr-Latn-ME" dirty="0" smtClean="0"/>
              <a:t>SOFKA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" y="1343026"/>
            <a:ext cx="7038975" cy="5514974"/>
          </a:xfrm>
        </p:spPr>
        <p:txBody>
          <a:bodyPr/>
          <a:lstStyle/>
          <a:p>
            <a:r>
              <a:rPr lang="sr-Latn-ME" dirty="0" smtClean="0"/>
              <a:t>Niko do Stankovića nije ušao u intimni svijet žene i opisao složenost njene duše. Žena je u književnosti imala sekundarno mjesto kao i u životu, te pisci rijetko uzimaju ženu za književnog junaka. </a:t>
            </a:r>
          </a:p>
          <a:p>
            <a:r>
              <a:rPr lang="sr-Latn-ME" dirty="0" smtClean="0"/>
              <a:t>Glavna junakinja romana „Nečista krv“ je mlada i prelijepa djevojka Sofka koja živi u svom svetu snova i maštanja, ispunjena čežnjama i nemirom krvi, obdarena raskošnom ljepotom.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8975" y="-1"/>
            <a:ext cx="5153025" cy="6858001"/>
          </a:xfrm>
          <a:prstGeom prst="rect">
            <a:avLst/>
          </a:prstGeom>
        </p:spPr>
      </p:pic>
      <p:sp>
        <p:nvSpPr>
          <p:cNvPr id="5" name="Horizontal Scroll 4"/>
          <p:cNvSpPr/>
          <p:nvPr/>
        </p:nvSpPr>
        <p:spPr>
          <a:xfrm>
            <a:off x="200025" y="3752850"/>
            <a:ext cx="6457950" cy="3019425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1600" i="1" dirty="0" smtClean="0">
                <a:solidFill>
                  <a:srgbClr val="FFFF00"/>
                </a:solidFill>
              </a:rPr>
              <a:t>...</a:t>
            </a:r>
            <a:r>
              <a:rPr lang="sr-Latn-ME" sz="1600" i="1" dirty="0">
                <a:solidFill>
                  <a:srgbClr val="FFFF00"/>
                </a:solidFill>
              </a:rPr>
              <a:t>T</a:t>
            </a:r>
            <a:r>
              <a:rPr lang="en-US" sz="1600" i="1" dirty="0" smtClean="0">
                <a:solidFill>
                  <a:srgbClr val="FFFF00"/>
                </a:solidFill>
              </a:rPr>
              <a:t>a </a:t>
            </a:r>
            <a:r>
              <a:rPr lang="en-US" sz="1600" i="1" dirty="0">
                <a:solidFill>
                  <a:srgbClr val="FFFF00"/>
                </a:solidFill>
              </a:rPr>
              <a:t>je </a:t>
            </a:r>
            <a:r>
              <a:rPr lang="en-US" sz="1600" i="1" dirty="0" err="1">
                <a:solidFill>
                  <a:srgbClr val="FFFF00"/>
                </a:solidFill>
              </a:rPr>
              <a:t>njena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tolika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lepota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smtClean="0">
                <a:solidFill>
                  <a:srgbClr val="FFFF00"/>
                </a:solidFill>
              </a:rPr>
              <a:t>u</a:t>
            </a:r>
            <a:r>
              <a:rPr lang="sr-Latn-ME" sz="1600" i="1" dirty="0">
                <a:solidFill>
                  <a:srgbClr val="FFFF00"/>
                </a:solidFill>
              </a:rPr>
              <a:t>č</a:t>
            </a:r>
            <a:r>
              <a:rPr lang="en-US" sz="1600" i="1" dirty="0" err="1" smtClean="0">
                <a:solidFill>
                  <a:srgbClr val="FFFF00"/>
                </a:solidFill>
              </a:rPr>
              <a:t>ini</a:t>
            </a:r>
            <a:r>
              <a:rPr lang="en-US" sz="1600" i="1" dirty="0" smtClean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ako</a:t>
            </a:r>
            <a:r>
              <a:rPr lang="en-US" sz="1600" i="1" dirty="0">
                <a:solidFill>
                  <a:srgbClr val="FFFF00"/>
                </a:solidFill>
              </a:rPr>
              <a:t> ne </a:t>
            </a:r>
            <a:r>
              <a:rPr lang="en-US" sz="1600" i="1" dirty="0" err="1">
                <a:solidFill>
                  <a:srgbClr val="FFFF00"/>
                </a:solidFill>
              </a:rPr>
              <a:t>gordijom</a:t>
            </a:r>
            <a:r>
              <a:rPr lang="en-US" sz="1600" i="1" dirty="0">
                <a:solidFill>
                  <a:srgbClr val="FFFF00"/>
                </a:solidFill>
              </a:rPr>
              <a:t>, a ono </a:t>
            </a:r>
            <a:r>
              <a:rPr lang="en-US" sz="1600" i="1" dirty="0" err="1" smtClean="0">
                <a:solidFill>
                  <a:srgbClr val="FFFF00"/>
                </a:solidFill>
              </a:rPr>
              <a:t>sre</a:t>
            </a:r>
            <a:r>
              <a:rPr lang="sr-Latn-ME" sz="1600" i="1" dirty="0" smtClean="0">
                <a:solidFill>
                  <a:srgbClr val="FFFF00"/>
                </a:solidFill>
              </a:rPr>
              <a:t>ć</a:t>
            </a:r>
            <a:r>
              <a:rPr lang="en-US" sz="1600" i="1" dirty="0" err="1" smtClean="0">
                <a:solidFill>
                  <a:srgbClr val="FFFF00"/>
                </a:solidFill>
              </a:rPr>
              <a:t>nijom</a:t>
            </a:r>
            <a:r>
              <a:rPr lang="en-US" sz="1600" i="1" dirty="0">
                <a:solidFill>
                  <a:srgbClr val="FFFF00"/>
                </a:solidFill>
              </a:rPr>
              <a:t>. I to ne </a:t>
            </a:r>
            <a:r>
              <a:rPr lang="en-US" sz="1600" i="1" dirty="0" err="1">
                <a:solidFill>
                  <a:srgbClr val="FFFF00"/>
                </a:solidFill>
              </a:rPr>
              <a:t>zato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što</a:t>
            </a:r>
            <a:r>
              <a:rPr lang="en-US" sz="1600" i="1" dirty="0">
                <a:solidFill>
                  <a:srgbClr val="FFFF00"/>
                </a:solidFill>
              </a:rPr>
              <a:t> je </a:t>
            </a:r>
            <a:r>
              <a:rPr lang="en-US" sz="1600" i="1" dirty="0" err="1">
                <a:solidFill>
                  <a:srgbClr val="FFFF00"/>
                </a:solidFill>
              </a:rPr>
              <a:t>njome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muškarce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zaludivala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i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smtClean="0">
                <a:solidFill>
                  <a:srgbClr val="FFFF00"/>
                </a:solidFill>
              </a:rPr>
              <a:t>mu</a:t>
            </a:r>
            <a:r>
              <a:rPr lang="sr-Latn-ME" sz="1600" i="1" dirty="0" smtClean="0">
                <a:solidFill>
                  <a:srgbClr val="FFFF00"/>
                </a:solidFill>
              </a:rPr>
              <a:t>č</a:t>
            </a:r>
            <a:r>
              <a:rPr lang="en-US" sz="1600" i="1" dirty="0" err="1" smtClean="0">
                <a:solidFill>
                  <a:srgbClr val="FFFF00"/>
                </a:solidFill>
              </a:rPr>
              <a:t>ila</a:t>
            </a:r>
            <a:r>
              <a:rPr lang="en-US" sz="1600" i="1" dirty="0">
                <a:solidFill>
                  <a:srgbClr val="FFFF00"/>
                </a:solidFill>
              </a:rPr>
              <a:t>, </a:t>
            </a:r>
            <a:r>
              <a:rPr lang="en-US" sz="1600" i="1" dirty="0" err="1">
                <a:solidFill>
                  <a:srgbClr val="FFFF00"/>
                </a:solidFill>
              </a:rPr>
              <a:t>nego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što</a:t>
            </a:r>
            <a:r>
              <a:rPr lang="en-US" sz="1600" i="1" dirty="0">
                <a:solidFill>
                  <a:srgbClr val="FFFF00"/>
                </a:solidFill>
              </a:rPr>
              <a:t> je </a:t>
            </a:r>
            <a:r>
              <a:rPr lang="en-US" sz="1600" i="1" dirty="0" err="1">
                <a:solidFill>
                  <a:srgbClr val="FFFF00"/>
                </a:solidFill>
              </a:rPr>
              <a:t>zbog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nje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i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sama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sobom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bila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zadovoljnija</a:t>
            </a:r>
            <a:r>
              <a:rPr lang="en-US" sz="1600" i="1" dirty="0">
                <a:solidFill>
                  <a:srgbClr val="FFFF00"/>
                </a:solidFill>
              </a:rPr>
              <a:t>. </a:t>
            </a:r>
            <a:r>
              <a:rPr lang="en-US" sz="1600" i="1" dirty="0" err="1">
                <a:solidFill>
                  <a:srgbClr val="FFFF00"/>
                </a:solidFill>
              </a:rPr>
              <a:t>Samu</a:t>
            </a:r>
            <a:r>
              <a:rPr lang="en-US" sz="1600" i="1" dirty="0">
                <a:solidFill>
                  <a:srgbClr val="FFFF00"/>
                </a:solidFill>
              </a:rPr>
              <a:t> je </a:t>
            </a:r>
            <a:r>
              <a:rPr lang="en-US" sz="1600" i="1" dirty="0" err="1">
                <a:solidFill>
                  <a:srgbClr val="FFFF00"/>
                </a:solidFill>
              </a:rPr>
              <a:t>sebe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više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negovala</a:t>
            </a:r>
            <a:r>
              <a:rPr lang="en-US" sz="1600" i="1" dirty="0">
                <a:solidFill>
                  <a:srgbClr val="FFFF00"/>
                </a:solidFill>
              </a:rPr>
              <a:t>, </a:t>
            </a:r>
            <a:r>
              <a:rPr lang="en-US" sz="1600" i="1" dirty="0" err="1">
                <a:solidFill>
                  <a:srgbClr val="FFFF00"/>
                </a:solidFill>
              </a:rPr>
              <a:t>više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volela</a:t>
            </a:r>
            <a:r>
              <a:rPr lang="en-US" sz="1600" i="1" dirty="0">
                <a:solidFill>
                  <a:srgbClr val="FFFF00"/>
                </a:solidFill>
              </a:rPr>
              <a:t>, </a:t>
            </a:r>
            <a:r>
              <a:rPr lang="en-US" sz="1600" i="1" dirty="0" err="1">
                <a:solidFill>
                  <a:srgbClr val="FFFF00"/>
                </a:solidFill>
              </a:rPr>
              <a:t>jer</a:t>
            </a:r>
            <a:r>
              <a:rPr lang="en-US" sz="1600" i="1" dirty="0">
                <a:solidFill>
                  <a:srgbClr val="FFFF00"/>
                </a:solidFill>
              </a:rPr>
              <a:t> je </a:t>
            </a:r>
            <a:r>
              <a:rPr lang="en-US" sz="1600" i="1" dirty="0" err="1">
                <a:solidFill>
                  <a:srgbClr val="FFFF00"/>
                </a:solidFill>
              </a:rPr>
              <a:t>znala</a:t>
            </a:r>
            <a:r>
              <a:rPr lang="en-US" sz="1600" i="1" dirty="0">
                <a:solidFill>
                  <a:srgbClr val="FFFF00"/>
                </a:solidFill>
              </a:rPr>
              <a:t> da </a:t>
            </a:r>
            <a:r>
              <a:rPr lang="en-US" sz="1600" i="1" dirty="0" err="1">
                <a:solidFill>
                  <a:srgbClr val="FFFF00"/>
                </a:solidFill>
              </a:rPr>
              <a:t>kod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nje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smtClean="0">
                <a:solidFill>
                  <a:srgbClr val="FFFF00"/>
                </a:solidFill>
              </a:rPr>
              <a:t>ne</a:t>
            </a:r>
            <a:r>
              <a:rPr lang="sr-Latn-ME" sz="1600" i="1" dirty="0" smtClean="0">
                <a:solidFill>
                  <a:srgbClr val="FFFF00"/>
                </a:solidFill>
              </a:rPr>
              <a:t>ć</a:t>
            </a:r>
            <a:r>
              <a:rPr lang="en-US" sz="1600" i="1" dirty="0" smtClean="0">
                <a:solidFill>
                  <a:srgbClr val="FFFF00"/>
                </a:solidFill>
              </a:rPr>
              <a:t>e </a:t>
            </a:r>
            <a:r>
              <a:rPr lang="en-US" sz="1600" i="1" dirty="0" err="1">
                <a:solidFill>
                  <a:srgbClr val="FFFF00"/>
                </a:solidFill>
              </a:rPr>
              <a:t>biti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ona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smtClean="0">
                <a:solidFill>
                  <a:srgbClr val="FFFF00"/>
                </a:solidFill>
              </a:rPr>
              <a:t>obi</a:t>
            </a:r>
            <a:r>
              <a:rPr lang="sr-Latn-ME" sz="1600" i="1" dirty="0" smtClean="0">
                <a:solidFill>
                  <a:srgbClr val="FFFF00"/>
                </a:solidFill>
              </a:rPr>
              <a:t>č</a:t>
            </a:r>
            <a:r>
              <a:rPr lang="en-US" sz="1600" i="1" dirty="0" err="1" smtClean="0">
                <a:solidFill>
                  <a:srgbClr val="FFFF00"/>
                </a:solidFill>
              </a:rPr>
              <a:t>na</a:t>
            </a:r>
            <a:r>
              <a:rPr lang="en-US" sz="1600" i="1" dirty="0" smtClean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svakidašnja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lepota</a:t>
            </a:r>
            <a:r>
              <a:rPr lang="en-US" sz="1600" i="1" dirty="0">
                <a:solidFill>
                  <a:srgbClr val="FFFF00"/>
                </a:solidFill>
              </a:rPr>
              <a:t>, </a:t>
            </a:r>
            <a:r>
              <a:rPr lang="en-US" sz="1600" i="1" dirty="0" err="1">
                <a:solidFill>
                  <a:srgbClr val="FFFF00"/>
                </a:solidFill>
              </a:rPr>
              <a:t>kada</a:t>
            </a:r>
            <a:r>
              <a:rPr lang="en-US" sz="1600" i="1" dirty="0">
                <a:solidFill>
                  <a:srgbClr val="FFFF00"/>
                </a:solidFill>
              </a:rPr>
              <a:t> se </a:t>
            </a:r>
            <a:r>
              <a:rPr lang="en-US" sz="1600" i="1" dirty="0" err="1">
                <a:solidFill>
                  <a:srgbClr val="FFFF00"/>
                </a:solidFill>
              </a:rPr>
              <a:t>postane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devojkom</a:t>
            </a:r>
            <a:r>
              <a:rPr lang="en-US" sz="1600" i="1" dirty="0">
                <a:solidFill>
                  <a:srgbClr val="FFFF00"/>
                </a:solidFill>
              </a:rPr>
              <a:t>, </a:t>
            </a:r>
            <a:r>
              <a:rPr lang="en-US" sz="1600" i="1" dirty="0" err="1">
                <a:solidFill>
                  <a:srgbClr val="FFFF00"/>
                </a:solidFill>
              </a:rPr>
              <a:t>i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koja</a:t>
            </a:r>
            <a:r>
              <a:rPr lang="en-US" sz="1600" i="1" dirty="0">
                <a:solidFill>
                  <a:srgbClr val="FFFF00"/>
                </a:solidFill>
              </a:rPr>
              <a:t> se </a:t>
            </a:r>
            <a:r>
              <a:rPr lang="en-US" sz="1600" i="1" dirty="0" err="1">
                <a:solidFill>
                  <a:srgbClr val="FFFF00"/>
                </a:solidFill>
              </a:rPr>
              <a:t>sastoji</a:t>
            </a:r>
            <a:r>
              <a:rPr lang="en-US" sz="1600" i="1" dirty="0">
                <a:solidFill>
                  <a:srgbClr val="FFFF00"/>
                </a:solidFill>
              </a:rPr>
              <a:t> u </a:t>
            </a:r>
            <a:r>
              <a:rPr lang="en-US" sz="1600" i="1" dirty="0" err="1">
                <a:solidFill>
                  <a:srgbClr val="FFFF00"/>
                </a:solidFill>
              </a:rPr>
              <a:t>bujnosti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i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nabreknutosti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snage</a:t>
            </a:r>
            <a:r>
              <a:rPr lang="en-US" sz="1600" i="1" dirty="0">
                <a:solidFill>
                  <a:srgbClr val="FFFF00"/>
                </a:solidFill>
              </a:rPr>
              <a:t>, </a:t>
            </a:r>
            <a:r>
              <a:rPr lang="en-US" sz="1600" i="1" dirty="0" err="1">
                <a:solidFill>
                  <a:srgbClr val="FFFF00"/>
                </a:solidFill>
              </a:rPr>
              <a:t>nego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ona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druga</a:t>
            </a:r>
            <a:r>
              <a:rPr lang="en-US" sz="1600" i="1" dirty="0">
                <a:solidFill>
                  <a:srgbClr val="FFFF00"/>
                </a:solidFill>
              </a:rPr>
              <a:t>, </a:t>
            </a:r>
            <a:r>
              <a:rPr lang="en-US" sz="1600" i="1" dirty="0" err="1">
                <a:solidFill>
                  <a:srgbClr val="FFFF00"/>
                </a:solidFill>
              </a:rPr>
              <a:t>istinska</a:t>
            </a:r>
            <a:r>
              <a:rPr lang="en-US" sz="1600" i="1" dirty="0">
                <a:solidFill>
                  <a:srgbClr val="FFFF00"/>
                </a:solidFill>
              </a:rPr>
              <a:t>, </a:t>
            </a:r>
            <a:r>
              <a:rPr lang="en-US" sz="1600" i="1" dirty="0" err="1">
                <a:solidFill>
                  <a:srgbClr val="FFFF00"/>
                </a:solidFill>
              </a:rPr>
              <a:t>viša</a:t>
            </a:r>
            <a:r>
              <a:rPr lang="en-US" sz="1600" i="1" dirty="0">
                <a:solidFill>
                  <a:srgbClr val="FFFF00"/>
                </a:solidFill>
              </a:rPr>
              <a:t>, </a:t>
            </a:r>
            <a:r>
              <a:rPr lang="en-US" sz="1600" i="1" dirty="0" smtClean="0">
                <a:solidFill>
                  <a:srgbClr val="FFFF00"/>
                </a:solidFill>
              </a:rPr>
              <a:t>ja</a:t>
            </a:r>
            <a:r>
              <a:rPr lang="sr-Latn-ME" sz="1600" i="1" dirty="0" smtClean="0">
                <a:solidFill>
                  <a:srgbClr val="FFFF00"/>
                </a:solidFill>
              </a:rPr>
              <a:t>č</a:t>
            </a:r>
            <a:r>
              <a:rPr lang="en-US" sz="1600" i="1" dirty="0" smtClean="0">
                <a:solidFill>
                  <a:srgbClr val="FFFF00"/>
                </a:solidFill>
              </a:rPr>
              <a:t>a</a:t>
            </a:r>
            <a:r>
              <a:rPr lang="en-US" sz="1600" i="1" dirty="0">
                <a:solidFill>
                  <a:srgbClr val="FFFF00"/>
                </a:solidFill>
              </a:rPr>
              <a:t>, </a:t>
            </a:r>
            <a:r>
              <a:rPr lang="en-US" sz="1600" i="1" dirty="0" err="1">
                <a:solidFill>
                  <a:srgbClr val="FFFF00"/>
                </a:solidFill>
              </a:rPr>
              <a:t>koja</a:t>
            </a:r>
            <a:r>
              <a:rPr lang="en-US" sz="1600" i="1" dirty="0">
                <a:solidFill>
                  <a:srgbClr val="FFFF00"/>
                </a:solidFill>
              </a:rPr>
              <a:t> se ne </a:t>
            </a:r>
            <a:r>
              <a:rPr lang="en-US" sz="1600" i="1" dirty="0" err="1" smtClean="0">
                <a:solidFill>
                  <a:srgbClr val="FFFF00"/>
                </a:solidFill>
              </a:rPr>
              <a:t>ra</a:t>
            </a:r>
            <a:r>
              <a:rPr lang="sr-Latn-ME" sz="1600" i="1" dirty="0" smtClean="0">
                <a:solidFill>
                  <a:srgbClr val="FFFF00"/>
                </a:solidFill>
              </a:rPr>
              <a:t>đ</a:t>
            </a:r>
            <a:r>
              <a:rPr lang="en-US" sz="1600" i="1" dirty="0" smtClean="0">
                <a:solidFill>
                  <a:srgbClr val="FFFF00"/>
                </a:solidFill>
              </a:rPr>
              <a:t>a </a:t>
            </a:r>
            <a:r>
              <a:rPr lang="sr-Latn-ME" sz="1600" i="1" dirty="0" err="1">
                <a:solidFill>
                  <a:srgbClr val="FFFF00"/>
                </a:solidFill>
              </a:rPr>
              <a:t>č</a:t>
            </a:r>
            <a:r>
              <a:rPr lang="en-US" sz="1600" i="1" dirty="0" err="1" smtClean="0">
                <a:solidFill>
                  <a:srgbClr val="FFFF00"/>
                </a:solidFill>
              </a:rPr>
              <a:t>esto</a:t>
            </a:r>
            <a:r>
              <a:rPr lang="en-US" sz="1600" i="1" dirty="0">
                <a:solidFill>
                  <a:srgbClr val="FFFF00"/>
                </a:solidFill>
              </a:rPr>
              <a:t>, ne </a:t>
            </a:r>
            <a:r>
              <a:rPr lang="en-US" sz="1600" i="1" dirty="0" err="1">
                <a:solidFill>
                  <a:srgbClr val="FFFF00"/>
                </a:solidFill>
              </a:rPr>
              <a:t>vene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brzo</a:t>
            </a:r>
            <a:r>
              <a:rPr lang="en-US" sz="1600" i="1" dirty="0">
                <a:solidFill>
                  <a:srgbClr val="FFFF00"/>
                </a:solidFill>
              </a:rPr>
              <a:t>, </a:t>
            </a:r>
            <a:r>
              <a:rPr lang="en-US" sz="1600" i="1" dirty="0" err="1">
                <a:solidFill>
                  <a:srgbClr val="FFFF00"/>
                </a:solidFill>
              </a:rPr>
              <a:t>sve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lepša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i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zanosnija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biva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i</a:t>
            </a:r>
            <a:r>
              <a:rPr lang="en-US" sz="1600" i="1" dirty="0">
                <a:solidFill>
                  <a:srgbClr val="FFFF00"/>
                </a:solidFill>
              </a:rPr>
              <a:t> od </a:t>
            </a:r>
            <a:r>
              <a:rPr lang="en-US" sz="1600" i="1" dirty="0" err="1">
                <a:solidFill>
                  <a:srgbClr val="FFFF00"/>
                </a:solidFill>
              </a:rPr>
              <a:t>koje</a:t>
            </a:r>
            <a:r>
              <a:rPr lang="en-US" sz="1600" i="1" dirty="0">
                <a:solidFill>
                  <a:srgbClr val="FFFF00"/>
                </a:solidFill>
              </a:rPr>
              <a:t> se </a:t>
            </a:r>
            <a:r>
              <a:rPr lang="en-US" sz="1600" i="1" dirty="0" err="1">
                <a:solidFill>
                  <a:srgbClr val="FFFF00"/>
                </a:solidFill>
              </a:rPr>
              <a:t>pri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hodu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i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pokretu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 smtClean="0">
                <a:solidFill>
                  <a:srgbClr val="FFFF00"/>
                </a:solidFill>
              </a:rPr>
              <a:t>ose</a:t>
            </a:r>
            <a:r>
              <a:rPr lang="sr-Latn-ME" sz="1600" i="1" dirty="0" smtClean="0">
                <a:solidFill>
                  <a:srgbClr val="FFFF00"/>
                </a:solidFill>
              </a:rPr>
              <a:t>ć</a:t>
            </a:r>
            <a:r>
              <a:rPr lang="en-US" sz="1600" i="1" dirty="0" smtClean="0">
                <a:solidFill>
                  <a:srgbClr val="FFFF00"/>
                </a:solidFill>
              </a:rPr>
              <a:t>a </a:t>
            </a:r>
            <a:r>
              <a:rPr lang="en-US" sz="1600" i="1" dirty="0" err="1">
                <a:solidFill>
                  <a:srgbClr val="FFFF00"/>
                </a:solidFill>
              </a:rPr>
              <a:t>miris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njen</a:t>
            </a:r>
            <a:r>
              <a:rPr lang="en-US" sz="1600" i="1" dirty="0">
                <a:solidFill>
                  <a:srgbClr val="FFFF00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0344875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tical Scroll 3"/>
          <p:cNvSpPr/>
          <p:nvPr/>
        </p:nvSpPr>
        <p:spPr>
          <a:xfrm>
            <a:off x="-657225" y="0"/>
            <a:ext cx="5267325" cy="6858000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i="1" dirty="0" smtClean="0"/>
              <a:t>...</a:t>
            </a:r>
            <a:r>
              <a:rPr lang="en-US" i="1" dirty="0" err="1" smtClean="0"/>
              <a:t>Ako</a:t>
            </a:r>
            <a:r>
              <a:rPr lang="en-US" i="1" dirty="0" smtClean="0"/>
              <a:t> </a:t>
            </a:r>
            <a:r>
              <a:rPr lang="en-US" i="1" dirty="0"/>
              <a:t>bi </a:t>
            </a:r>
            <a:r>
              <a:rPr lang="en-US" i="1" dirty="0" err="1"/>
              <a:t>stajala</a:t>
            </a:r>
            <a:r>
              <a:rPr lang="en-US" i="1" dirty="0"/>
              <a:t>, </a:t>
            </a:r>
            <a:r>
              <a:rPr lang="en-US" i="1" dirty="0" err="1"/>
              <a:t>stajala</a:t>
            </a:r>
            <a:r>
              <a:rPr lang="en-US" i="1" dirty="0"/>
              <a:t> bi </a:t>
            </a:r>
            <a:r>
              <a:rPr lang="en-US" i="1" dirty="0" err="1"/>
              <a:t>na</a:t>
            </a:r>
            <a:r>
              <a:rPr lang="en-US" i="1" dirty="0"/>
              <a:t> </a:t>
            </a:r>
            <a:r>
              <a:rPr lang="en-US" i="1" dirty="0" err="1"/>
              <a:t>sredi</a:t>
            </a:r>
            <a:r>
              <a:rPr lang="en-US" i="1" dirty="0"/>
              <a:t> </a:t>
            </a:r>
            <a:r>
              <a:rPr lang="en-US" i="1" dirty="0" err="1"/>
              <a:t>kapije</a:t>
            </a:r>
            <a:r>
              <a:rPr lang="en-US" i="1" dirty="0"/>
              <a:t>, </a:t>
            </a:r>
            <a:r>
              <a:rPr lang="en-US" i="1" dirty="0" err="1"/>
              <a:t>sa</a:t>
            </a:r>
            <a:r>
              <a:rPr lang="en-US" i="1" dirty="0"/>
              <a:t> </a:t>
            </a:r>
            <a:r>
              <a:rPr lang="en-US" i="1" dirty="0" err="1"/>
              <a:t>iza</a:t>
            </a:r>
            <a:r>
              <a:rPr lang="en-US" i="1" dirty="0"/>
              <a:t> </a:t>
            </a:r>
            <a:r>
              <a:rPr lang="en-US" i="1" dirty="0" err="1"/>
              <a:t>sebe</a:t>
            </a:r>
            <a:r>
              <a:rPr lang="en-US" i="1" dirty="0"/>
              <a:t> </a:t>
            </a:r>
            <a:r>
              <a:rPr lang="en-US" i="1" dirty="0" err="1"/>
              <a:t>prekrštenim</a:t>
            </a:r>
            <a:r>
              <a:rPr lang="en-US" i="1" dirty="0"/>
              <a:t> </a:t>
            </a:r>
            <a:r>
              <a:rPr lang="en-US" i="1" dirty="0" err="1"/>
              <a:t>rukama</a:t>
            </a:r>
            <a:r>
              <a:rPr lang="en-US" i="1" dirty="0"/>
              <a:t> </a:t>
            </a:r>
            <a:r>
              <a:rPr lang="en-US" i="1" dirty="0" err="1"/>
              <a:t>i</a:t>
            </a:r>
            <a:r>
              <a:rPr lang="en-US" i="1" dirty="0"/>
              <a:t> </a:t>
            </a:r>
            <a:r>
              <a:rPr lang="en-US" i="1" dirty="0" err="1"/>
              <a:t>lako</a:t>
            </a:r>
            <a:r>
              <a:rPr lang="en-US" i="1" dirty="0"/>
              <a:t> </a:t>
            </a:r>
            <a:r>
              <a:rPr lang="en-US" i="1" dirty="0" err="1"/>
              <a:t>naslonjena</a:t>
            </a:r>
            <a:r>
              <a:rPr lang="en-US" i="1" dirty="0"/>
              <a:t> o </a:t>
            </a:r>
            <a:r>
              <a:rPr lang="en-US" i="1" dirty="0" err="1"/>
              <a:t>zatvoreno</a:t>
            </a:r>
            <a:r>
              <a:rPr lang="en-US" i="1" dirty="0"/>
              <a:t> </a:t>
            </a:r>
            <a:r>
              <a:rPr lang="en-US" i="1" dirty="0" err="1"/>
              <a:t>krilo</a:t>
            </a:r>
            <a:r>
              <a:rPr lang="en-US" i="1" dirty="0"/>
              <a:t> </a:t>
            </a:r>
            <a:r>
              <a:rPr lang="en-US" i="1" dirty="0" err="1"/>
              <a:t>kapijsko</a:t>
            </a:r>
            <a:r>
              <a:rPr lang="en-US" i="1" dirty="0"/>
              <a:t>, </a:t>
            </a:r>
            <a:r>
              <a:rPr lang="en-US" i="1" dirty="0" err="1"/>
              <a:t>sa</a:t>
            </a:r>
            <a:r>
              <a:rPr lang="en-US" i="1" dirty="0"/>
              <a:t> </a:t>
            </a:r>
            <a:r>
              <a:rPr lang="en-US" i="1" dirty="0" err="1"/>
              <a:t>komotno</a:t>
            </a:r>
            <a:r>
              <a:rPr lang="en-US" i="1" dirty="0"/>
              <a:t> </a:t>
            </a:r>
            <a:r>
              <a:rPr lang="en-US" i="1" dirty="0" err="1"/>
              <a:t>ispruženim</a:t>
            </a:r>
            <a:r>
              <a:rPr lang="en-US" i="1" dirty="0"/>
              <a:t> </a:t>
            </a:r>
            <a:r>
              <a:rPr lang="en-US" i="1" dirty="0" err="1"/>
              <a:t>nogama</a:t>
            </a:r>
            <a:r>
              <a:rPr lang="en-US" i="1" dirty="0"/>
              <a:t>, </a:t>
            </a:r>
            <a:r>
              <a:rPr lang="en-US" i="1" dirty="0" err="1"/>
              <a:t>prebacivši</a:t>
            </a:r>
            <a:r>
              <a:rPr lang="en-US" i="1" dirty="0"/>
              <a:t> </a:t>
            </a:r>
            <a:r>
              <a:rPr lang="en-US" i="1" dirty="0" err="1"/>
              <a:t>jednu</a:t>
            </a:r>
            <a:r>
              <a:rPr lang="en-US" i="1" dirty="0"/>
              <a:t> </a:t>
            </a:r>
            <a:r>
              <a:rPr lang="en-US" i="1" dirty="0" err="1"/>
              <a:t>preko</a:t>
            </a:r>
            <a:r>
              <a:rPr lang="en-US" i="1" dirty="0"/>
              <a:t> </a:t>
            </a:r>
            <a:r>
              <a:rPr lang="en-US" i="1" dirty="0" err="1"/>
              <a:t>druge</a:t>
            </a:r>
            <a:r>
              <a:rPr lang="en-US" i="1" dirty="0"/>
              <a:t>. </a:t>
            </a:r>
            <a:r>
              <a:rPr lang="en-US" i="1" dirty="0" err="1"/>
              <a:t>Slobodna</a:t>
            </a:r>
            <a:r>
              <a:rPr lang="en-US" i="1" dirty="0"/>
              <a:t>, </a:t>
            </a:r>
            <a:r>
              <a:rPr lang="en-US" i="1" dirty="0" err="1"/>
              <a:t>ništa</a:t>
            </a:r>
            <a:r>
              <a:rPr lang="en-US" i="1" dirty="0"/>
              <a:t> ne </a:t>
            </a:r>
            <a:r>
              <a:rPr lang="en-US" i="1" dirty="0" err="1" smtClean="0"/>
              <a:t>kriju</a:t>
            </a:r>
            <a:r>
              <a:rPr lang="sr-Latn-ME" i="1" dirty="0" smtClean="0"/>
              <a:t>ć</a:t>
            </a:r>
            <a:r>
              <a:rPr lang="en-US" i="1" dirty="0" err="1" smtClean="0"/>
              <a:t>i</a:t>
            </a:r>
            <a:r>
              <a:rPr lang="en-US" i="1" dirty="0" smtClean="0"/>
              <a:t> </a:t>
            </a:r>
            <a:r>
              <a:rPr lang="en-US" i="1" dirty="0" err="1"/>
              <a:t>na</a:t>
            </a:r>
            <a:r>
              <a:rPr lang="en-US" i="1" dirty="0"/>
              <a:t> </a:t>
            </a:r>
            <a:r>
              <a:rPr lang="en-US" i="1" dirty="0" err="1"/>
              <a:t>sebi</a:t>
            </a:r>
            <a:r>
              <a:rPr lang="en-US" i="1" dirty="0"/>
              <a:t>, </a:t>
            </a:r>
            <a:r>
              <a:rPr lang="en-US" i="1" dirty="0" err="1"/>
              <a:t>nikad</a:t>
            </a:r>
            <a:r>
              <a:rPr lang="en-US" i="1" dirty="0"/>
              <a:t> </a:t>
            </a:r>
            <a:r>
              <a:rPr lang="en-US" i="1" dirty="0" err="1"/>
              <a:t>sa</a:t>
            </a:r>
            <a:r>
              <a:rPr lang="en-US" i="1" dirty="0"/>
              <a:t> </a:t>
            </a:r>
            <a:r>
              <a:rPr lang="en-US" i="1" dirty="0" err="1" smtClean="0"/>
              <a:t>izvu</a:t>
            </a:r>
            <a:r>
              <a:rPr lang="sr-Latn-ME" i="1" dirty="0"/>
              <a:t>č</a:t>
            </a:r>
            <a:r>
              <a:rPr lang="en-US" i="1" dirty="0" err="1" smtClean="0"/>
              <a:t>enom</a:t>
            </a:r>
            <a:r>
              <a:rPr lang="en-US" i="1" dirty="0" smtClean="0"/>
              <a:t> </a:t>
            </a:r>
            <a:r>
              <a:rPr lang="en-US" i="1" dirty="0" err="1"/>
              <a:t>iznad</a:t>
            </a:r>
            <a:r>
              <a:rPr lang="en-US" i="1" dirty="0"/>
              <a:t> </a:t>
            </a:r>
            <a:r>
              <a:rPr lang="sr-Latn-ME" i="1" dirty="0" err="1" smtClean="0"/>
              <a:t>č</a:t>
            </a:r>
            <a:r>
              <a:rPr lang="en-US" i="1" dirty="0" err="1" smtClean="0"/>
              <a:t>ela</a:t>
            </a:r>
            <a:r>
              <a:rPr lang="en-US" i="1" dirty="0" smtClean="0"/>
              <a:t> </a:t>
            </a:r>
            <a:r>
              <a:rPr lang="en-US" i="1" dirty="0" err="1"/>
              <a:t>šamijom</a:t>
            </a:r>
            <a:r>
              <a:rPr lang="en-US" i="1" dirty="0"/>
              <a:t> </a:t>
            </a:r>
            <a:r>
              <a:rPr lang="en-US" i="1" dirty="0" err="1"/>
              <a:t>i</a:t>
            </a:r>
            <a:r>
              <a:rPr lang="en-US" i="1" dirty="0"/>
              <a:t> </a:t>
            </a:r>
            <a:r>
              <a:rPr lang="en-US" i="1" dirty="0" err="1"/>
              <a:t>skrivenim</a:t>
            </a:r>
            <a:r>
              <a:rPr lang="en-US" i="1" dirty="0"/>
              <a:t> </a:t>
            </a:r>
            <a:r>
              <a:rPr lang="en-US" i="1" dirty="0" err="1" smtClean="0"/>
              <a:t>cve</a:t>
            </a:r>
            <a:r>
              <a:rPr lang="sr-Latn-ME" i="1" dirty="0"/>
              <a:t>ć</a:t>
            </a:r>
            <a:r>
              <a:rPr lang="en-US" i="1" dirty="0" err="1" smtClean="0"/>
              <a:t>em</a:t>
            </a:r>
            <a:r>
              <a:rPr lang="en-US" i="1" dirty="0" smtClean="0"/>
              <a:t> </a:t>
            </a:r>
            <a:r>
              <a:rPr lang="en-US" i="1" dirty="0" err="1"/>
              <a:t>po</a:t>
            </a:r>
            <a:r>
              <a:rPr lang="en-US" i="1" dirty="0"/>
              <a:t> </a:t>
            </a:r>
            <a:r>
              <a:rPr lang="en-US" i="1" dirty="0" err="1"/>
              <a:t>kosi</a:t>
            </a:r>
            <a:r>
              <a:rPr lang="en-US" i="1" dirty="0"/>
              <a:t>, </a:t>
            </a:r>
            <a:r>
              <a:rPr lang="en-US" i="1" dirty="0" err="1" smtClean="0"/>
              <a:t>ve</a:t>
            </a:r>
            <a:r>
              <a:rPr lang="sr-Latn-ME" i="1" dirty="0" smtClean="0"/>
              <a:t>ć</a:t>
            </a:r>
            <a:r>
              <a:rPr lang="en-US" i="1" dirty="0" smtClean="0"/>
              <a:t> </a:t>
            </a:r>
            <a:r>
              <a:rPr lang="en-US" i="1" dirty="0" err="1"/>
              <a:t>uvek</a:t>
            </a:r>
            <a:r>
              <a:rPr lang="en-US" i="1" dirty="0"/>
              <a:t> </a:t>
            </a:r>
            <a:r>
              <a:rPr lang="en-US" i="1" dirty="0" err="1"/>
              <a:t>onakva</a:t>
            </a:r>
            <a:r>
              <a:rPr lang="en-US" i="1" dirty="0"/>
              <a:t> </a:t>
            </a:r>
            <a:r>
              <a:rPr lang="en-US" i="1" dirty="0" err="1"/>
              <a:t>kakva</a:t>
            </a:r>
            <a:r>
              <a:rPr lang="en-US" i="1" dirty="0"/>
              <a:t> je </a:t>
            </a:r>
            <a:r>
              <a:rPr lang="en-US" i="1" dirty="0" err="1" smtClean="0"/>
              <a:t>ina</a:t>
            </a:r>
            <a:r>
              <a:rPr lang="sr-Latn-ME" i="1" dirty="0" smtClean="0"/>
              <a:t>č</a:t>
            </a:r>
            <a:r>
              <a:rPr lang="en-US" i="1" dirty="0" smtClean="0"/>
              <a:t>e </a:t>
            </a:r>
            <a:r>
              <a:rPr lang="en-US" i="1" dirty="0" err="1"/>
              <a:t>unutra</a:t>
            </a:r>
            <a:r>
              <a:rPr lang="en-US" i="1" dirty="0"/>
              <a:t>, u </a:t>
            </a:r>
            <a:r>
              <a:rPr lang="en-US" i="1" dirty="0" err="1" smtClean="0"/>
              <a:t>ku</a:t>
            </a:r>
            <a:r>
              <a:rPr lang="sr-Latn-ME" i="1" dirty="0" smtClean="0"/>
              <a:t>ć</a:t>
            </a:r>
            <a:r>
              <a:rPr lang="en-US" i="1" dirty="0" err="1" smtClean="0"/>
              <a:t>i</a:t>
            </a:r>
            <a:r>
              <a:rPr lang="en-US" i="1" dirty="0"/>
              <a:t>, </a:t>
            </a:r>
            <a:r>
              <a:rPr lang="en-US" i="1" dirty="0" err="1"/>
              <a:t>i</a:t>
            </a:r>
            <a:r>
              <a:rPr lang="en-US" i="1" dirty="0"/>
              <a:t> </a:t>
            </a:r>
            <a:r>
              <a:rPr lang="en-US" i="1" dirty="0" err="1"/>
              <a:t>sa</a:t>
            </a:r>
            <a:r>
              <a:rPr lang="en-US" i="1" dirty="0"/>
              <a:t> </a:t>
            </a:r>
            <a:r>
              <a:rPr lang="en-US" i="1" dirty="0" err="1"/>
              <a:t>još</a:t>
            </a:r>
            <a:r>
              <a:rPr lang="en-US" i="1" dirty="0"/>
              <a:t> </a:t>
            </a:r>
            <a:r>
              <a:rPr lang="en-US" i="1" dirty="0" err="1"/>
              <a:t>slobodnijim</a:t>
            </a:r>
            <a:r>
              <a:rPr lang="en-US" i="1" dirty="0"/>
              <a:t> </a:t>
            </a:r>
            <a:r>
              <a:rPr lang="en-US" i="1" dirty="0" err="1"/>
              <a:t>pogledom</a:t>
            </a:r>
            <a:r>
              <a:rPr lang="en-US" i="1" dirty="0"/>
              <a:t>, </a:t>
            </a:r>
            <a:r>
              <a:rPr lang="en-US" i="1" dirty="0" err="1"/>
              <a:t>uvek</a:t>
            </a:r>
            <a:r>
              <a:rPr lang="en-US" i="1" dirty="0"/>
              <a:t> </a:t>
            </a:r>
            <a:r>
              <a:rPr lang="en-US" i="1" dirty="0" err="1"/>
              <a:t>kao</a:t>
            </a:r>
            <a:r>
              <a:rPr lang="en-US" i="1" dirty="0"/>
              <a:t> </a:t>
            </a:r>
            <a:r>
              <a:rPr lang="en-US" i="1" dirty="0" err="1"/>
              <a:t>uprkos</a:t>
            </a:r>
            <a:r>
              <a:rPr lang="en-US" i="1" dirty="0"/>
              <a:t>, </a:t>
            </a:r>
            <a:r>
              <a:rPr lang="en-US" i="1" dirty="0" err="1"/>
              <a:t>na</a:t>
            </a:r>
            <a:r>
              <a:rPr lang="en-US" i="1" dirty="0"/>
              <a:t> </a:t>
            </a:r>
            <a:r>
              <a:rPr lang="en-US" i="1" dirty="0" err="1"/>
              <a:t>ravnodušnost</a:t>
            </a:r>
            <a:r>
              <a:rPr lang="en-US" i="1" dirty="0"/>
              <a:t> </a:t>
            </a:r>
            <a:r>
              <a:rPr lang="en-US" i="1" dirty="0" err="1" smtClean="0"/>
              <a:t>napr</a:t>
            </a:r>
            <a:r>
              <a:rPr lang="sr-Latn-ME" i="1" dirty="0" smtClean="0"/>
              <a:t>ć</a:t>
            </a:r>
            <a:r>
              <a:rPr lang="en-US" i="1" dirty="0" err="1" smtClean="0"/>
              <a:t>enom</a:t>
            </a:r>
            <a:r>
              <a:rPr lang="en-US" i="1" dirty="0" smtClean="0"/>
              <a:t> </a:t>
            </a:r>
            <a:r>
              <a:rPr lang="en-US" i="1" dirty="0" err="1"/>
              <a:t>donjom</a:t>
            </a:r>
            <a:r>
              <a:rPr lang="en-US" i="1" dirty="0"/>
              <a:t> </a:t>
            </a:r>
            <a:r>
              <a:rPr lang="en-US" i="1" dirty="0" err="1"/>
              <a:t>usnom</a:t>
            </a:r>
            <a:r>
              <a:rPr lang="en-US" i="1" dirty="0"/>
              <a:t>, </a:t>
            </a:r>
            <a:r>
              <a:rPr lang="en-US" i="1" dirty="0" err="1"/>
              <a:t>zbog</a:t>
            </a:r>
            <a:r>
              <a:rPr lang="en-US" i="1" dirty="0"/>
              <a:t> </a:t>
            </a:r>
            <a:r>
              <a:rPr lang="en-US" i="1" dirty="0" err="1"/>
              <a:t>cega</a:t>
            </a:r>
            <a:r>
              <a:rPr lang="en-US" i="1" dirty="0"/>
              <a:t> </a:t>
            </a:r>
            <a:r>
              <a:rPr lang="en-US" i="1" dirty="0" err="1"/>
              <a:t>joj</a:t>
            </a:r>
            <a:r>
              <a:rPr lang="en-US" i="1" dirty="0"/>
              <a:t> je </a:t>
            </a:r>
            <a:r>
              <a:rPr lang="en-US" i="1" dirty="0" err="1"/>
              <a:t>uvek</a:t>
            </a:r>
            <a:r>
              <a:rPr lang="en-US" i="1" dirty="0"/>
              <a:t> </a:t>
            </a:r>
            <a:r>
              <a:rPr lang="en-US" i="1" dirty="0" err="1"/>
              <a:t>oko</a:t>
            </a:r>
            <a:r>
              <a:rPr lang="en-US" i="1" dirty="0"/>
              <a:t> </a:t>
            </a:r>
            <a:r>
              <a:rPr lang="en-US" i="1" dirty="0" err="1"/>
              <a:t>krajeva</a:t>
            </a:r>
            <a:r>
              <a:rPr lang="en-US" i="1" dirty="0"/>
              <a:t> </a:t>
            </a:r>
            <a:r>
              <a:rPr lang="en-US" i="1" dirty="0" err="1"/>
              <a:t>usta</a:t>
            </a:r>
            <a:r>
              <a:rPr lang="en-US" i="1" dirty="0"/>
              <a:t> </a:t>
            </a:r>
            <a:r>
              <a:rPr lang="en-US" i="1" dirty="0" err="1"/>
              <a:t>bila</a:t>
            </a:r>
            <a:r>
              <a:rPr lang="en-US" i="1" dirty="0"/>
              <a:t> </a:t>
            </a:r>
            <a:r>
              <a:rPr lang="en-US" i="1" dirty="0" err="1"/>
              <a:t>kao</a:t>
            </a:r>
            <a:r>
              <a:rPr lang="en-US" i="1" dirty="0"/>
              <a:t> mala </a:t>
            </a:r>
            <a:r>
              <a:rPr lang="en-US" i="1" dirty="0" err="1"/>
              <a:t>senka</a:t>
            </a:r>
            <a:r>
              <a:rPr lang="en-US" i="1" dirty="0"/>
              <a:t>. </a:t>
            </a:r>
            <a:r>
              <a:rPr lang="en-US" i="1" dirty="0" err="1"/>
              <a:t>Svakoga</a:t>
            </a:r>
            <a:r>
              <a:rPr lang="en-US" i="1" dirty="0"/>
              <a:t>, </a:t>
            </a:r>
            <a:r>
              <a:rPr lang="en-US" i="1" dirty="0" err="1"/>
              <a:t>koji</a:t>
            </a:r>
            <a:r>
              <a:rPr lang="en-US" i="1" dirty="0"/>
              <a:t> bi </a:t>
            </a:r>
            <a:r>
              <a:rPr lang="en-US" i="1" dirty="0" err="1"/>
              <a:t>joj</a:t>
            </a:r>
            <a:r>
              <a:rPr lang="en-US" i="1" dirty="0"/>
              <a:t> se </a:t>
            </a:r>
            <a:r>
              <a:rPr lang="en-US" i="1" dirty="0" err="1"/>
              <a:t>približavao</a:t>
            </a:r>
            <a:r>
              <a:rPr lang="en-US" i="1" dirty="0"/>
              <a:t>, </a:t>
            </a:r>
            <a:r>
              <a:rPr lang="en-US" i="1" dirty="0" err="1"/>
              <a:t>izdržljivo</a:t>
            </a:r>
            <a:r>
              <a:rPr lang="en-US" i="1" dirty="0"/>
              <a:t> bi </a:t>
            </a:r>
            <a:r>
              <a:rPr lang="en-US" i="1" dirty="0" err="1"/>
              <a:t>gledala</a:t>
            </a:r>
            <a:r>
              <a:rPr lang="en-US" i="1" dirty="0"/>
              <a:t> </a:t>
            </a:r>
            <a:r>
              <a:rPr lang="en-US" i="1" dirty="0" err="1"/>
              <a:t>i</a:t>
            </a:r>
            <a:r>
              <a:rPr lang="en-US" i="1" dirty="0"/>
              <a:t> </a:t>
            </a:r>
            <a:r>
              <a:rPr lang="en-US" i="1" dirty="0" err="1"/>
              <a:t>pratila</a:t>
            </a:r>
            <a:r>
              <a:rPr lang="en-US" i="1" dirty="0"/>
              <a:t>, </a:t>
            </a:r>
            <a:r>
              <a:rPr lang="en-US" i="1" dirty="0" err="1"/>
              <a:t>tako</a:t>
            </a:r>
            <a:r>
              <a:rPr lang="en-US" i="1" dirty="0"/>
              <a:t> da bi </a:t>
            </a:r>
            <a:r>
              <a:rPr lang="en-US" i="1" dirty="0" err="1"/>
              <a:t>ovaj</a:t>
            </a:r>
            <a:r>
              <a:rPr lang="en-US" i="1" dirty="0"/>
              <a:t> </a:t>
            </a:r>
            <a:r>
              <a:rPr lang="en-US" i="1" dirty="0" err="1"/>
              <a:t>gubio</a:t>
            </a:r>
            <a:r>
              <a:rPr lang="en-US" i="1" dirty="0"/>
              <a:t>, </a:t>
            </a:r>
            <a:r>
              <a:rPr lang="en-US" i="1" dirty="0" err="1"/>
              <a:t>kao</a:t>
            </a:r>
            <a:r>
              <a:rPr lang="en-US" i="1" dirty="0"/>
              <a:t> </a:t>
            </a:r>
            <a:r>
              <a:rPr lang="en-US" i="1" dirty="0" err="1"/>
              <a:t>sagibao</a:t>
            </a:r>
            <a:r>
              <a:rPr lang="en-US" i="1" dirty="0"/>
              <a:t> </a:t>
            </a:r>
            <a:r>
              <a:rPr lang="en-US" i="1" dirty="0" err="1"/>
              <a:t>svoj</a:t>
            </a:r>
            <a:r>
              <a:rPr lang="en-US" i="1" dirty="0"/>
              <a:t> </a:t>
            </a:r>
            <a:r>
              <a:rPr lang="en-US" i="1" dirty="0" err="1"/>
              <a:t>pogled</a:t>
            </a:r>
            <a:r>
              <a:rPr lang="en-US" i="1" dirty="0"/>
              <a:t>, </a:t>
            </a:r>
            <a:r>
              <a:rPr lang="en-US" i="1" dirty="0" err="1"/>
              <a:t>glavu</a:t>
            </a:r>
            <a:r>
              <a:rPr lang="en-US" i="1" dirty="0"/>
              <a:t> </a:t>
            </a:r>
            <a:r>
              <a:rPr lang="en-US" i="1" dirty="0" err="1"/>
              <a:t>i</a:t>
            </a:r>
            <a:r>
              <a:rPr lang="en-US" i="1" dirty="0"/>
              <a:t> </a:t>
            </a:r>
            <a:r>
              <a:rPr lang="en-US" i="1" dirty="0" err="1"/>
              <a:t>sa</a:t>
            </a:r>
            <a:r>
              <a:rPr lang="en-US" i="1" dirty="0"/>
              <a:t> </a:t>
            </a:r>
            <a:r>
              <a:rPr lang="en-US" i="1" dirty="0" err="1"/>
              <a:t>poštovanjem</a:t>
            </a:r>
            <a:r>
              <a:rPr lang="en-US" i="1" dirty="0"/>
              <a:t> </a:t>
            </a:r>
            <a:r>
              <a:rPr lang="en-US" i="1" dirty="0" err="1"/>
              <a:t>prolazio</a:t>
            </a:r>
            <a:r>
              <a:rPr lang="en-US" i="1" dirty="0"/>
              <a:t> pored </a:t>
            </a:r>
            <a:r>
              <a:rPr lang="en-US" i="1" dirty="0" err="1"/>
              <a:t>nje</a:t>
            </a:r>
            <a:r>
              <a:rPr lang="en-US" i="1" dirty="0"/>
              <a:t> </a:t>
            </a:r>
            <a:r>
              <a:rPr lang="en-US" i="1" dirty="0" err="1" smtClean="0"/>
              <a:t>javljaju</a:t>
            </a:r>
            <a:r>
              <a:rPr lang="sr-Latn-ME" i="1" dirty="0" smtClean="0"/>
              <a:t>ć</a:t>
            </a:r>
            <a:r>
              <a:rPr lang="en-US" i="1" dirty="0" err="1" smtClean="0"/>
              <a:t>i</a:t>
            </a:r>
            <a:r>
              <a:rPr lang="en-US" i="1" dirty="0" smtClean="0"/>
              <a:t> </a:t>
            </a:r>
            <a:r>
              <a:rPr lang="en-US" i="1" dirty="0" err="1"/>
              <a:t>joj</a:t>
            </a:r>
            <a:r>
              <a:rPr lang="en-US" i="1" dirty="0"/>
              <a:t> se. </a:t>
            </a:r>
          </a:p>
        </p:txBody>
      </p:sp>
      <p:sp>
        <p:nvSpPr>
          <p:cNvPr id="5" name="Vertical Scroll 4"/>
          <p:cNvSpPr/>
          <p:nvPr/>
        </p:nvSpPr>
        <p:spPr>
          <a:xfrm>
            <a:off x="4019550" y="0"/>
            <a:ext cx="4829175" cy="6858000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i="1" dirty="0" smtClean="0"/>
              <a:t>...</a:t>
            </a:r>
            <a:r>
              <a:rPr lang="en-US" i="1" dirty="0" err="1" smtClean="0"/>
              <a:t>Ako</a:t>
            </a:r>
            <a:r>
              <a:rPr lang="en-US" i="1" dirty="0" smtClean="0"/>
              <a:t> </a:t>
            </a:r>
            <a:r>
              <a:rPr lang="en-US" i="1" dirty="0"/>
              <a:t>bi </a:t>
            </a:r>
            <a:r>
              <a:rPr lang="en-US" i="1" dirty="0" err="1"/>
              <a:t>sa</a:t>
            </a:r>
            <a:r>
              <a:rPr lang="en-US" i="1" dirty="0"/>
              <a:t> </a:t>
            </a:r>
            <a:r>
              <a:rPr lang="en-US" i="1" dirty="0" err="1"/>
              <a:t>njim</a:t>
            </a:r>
            <a:r>
              <a:rPr lang="en-US" i="1" dirty="0"/>
              <a:t> </a:t>
            </a:r>
            <a:r>
              <a:rPr lang="en-US" i="1" dirty="0" err="1"/>
              <a:t>bilo</a:t>
            </a:r>
            <a:r>
              <a:rPr lang="en-US" i="1" dirty="0"/>
              <a:t> </a:t>
            </a:r>
            <a:r>
              <a:rPr lang="en-US" i="1" dirty="0" err="1"/>
              <a:t>još</a:t>
            </a:r>
            <a:r>
              <a:rPr lang="en-US" i="1" dirty="0"/>
              <a:t> </a:t>
            </a:r>
            <a:r>
              <a:rPr lang="en-US" i="1" dirty="0" err="1"/>
              <a:t>koga</a:t>
            </a:r>
            <a:r>
              <a:rPr lang="en-US" i="1" dirty="0"/>
              <a:t> u </a:t>
            </a:r>
            <a:r>
              <a:rPr lang="en-US" i="1" dirty="0" err="1"/>
              <a:t>društvu</a:t>
            </a:r>
            <a:r>
              <a:rPr lang="en-US" i="1" dirty="0"/>
              <a:t>, </a:t>
            </a:r>
            <a:r>
              <a:rPr lang="en-US" i="1" dirty="0" err="1"/>
              <a:t>koji</a:t>
            </a:r>
            <a:r>
              <a:rPr lang="en-US" i="1" dirty="0"/>
              <a:t> je ne bi </a:t>
            </a:r>
            <a:r>
              <a:rPr lang="en-US" i="1" dirty="0" err="1"/>
              <a:t>znao</a:t>
            </a:r>
            <a:r>
              <a:rPr lang="en-US" i="1" dirty="0"/>
              <a:t>, </a:t>
            </a:r>
            <a:r>
              <a:rPr lang="en-US" i="1" dirty="0" err="1"/>
              <a:t>ili</a:t>
            </a:r>
            <a:r>
              <a:rPr lang="en-US" i="1" dirty="0"/>
              <a:t> bi </a:t>
            </a:r>
            <a:r>
              <a:rPr lang="sr-Latn-ME" i="1" dirty="0" err="1" smtClean="0"/>
              <a:t>č</a:t>
            </a:r>
            <a:r>
              <a:rPr lang="en-US" i="1" dirty="0" err="1" smtClean="0"/>
              <a:t>uo</a:t>
            </a:r>
            <a:r>
              <a:rPr lang="en-US" i="1" dirty="0" smtClean="0"/>
              <a:t> </a:t>
            </a:r>
            <a:r>
              <a:rPr lang="en-US" i="1" dirty="0" err="1"/>
              <a:t>za</a:t>
            </a:r>
            <a:r>
              <a:rPr lang="en-US" i="1" dirty="0"/>
              <a:t> </a:t>
            </a:r>
            <a:r>
              <a:rPr lang="en-US" i="1" dirty="0" err="1"/>
              <a:t>nju</a:t>
            </a:r>
            <a:r>
              <a:rPr lang="en-US" i="1" dirty="0"/>
              <a:t>, </a:t>
            </a:r>
            <a:r>
              <a:rPr lang="en-US" i="1" dirty="0" err="1"/>
              <a:t>ali</a:t>
            </a:r>
            <a:r>
              <a:rPr lang="en-US" i="1" dirty="0"/>
              <a:t> </a:t>
            </a:r>
            <a:r>
              <a:rPr lang="en-US" i="1" dirty="0" err="1"/>
              <a:t>još</a:t>
            </a:r>
            <a:r>
              <a:rPr lang="en-US" i="1" dirty="0"/>
              <a:t> je ne video, </a:t>
            </a:r>
            <a:r>
              <a:rPr lang="en-US" i="1" dirty="0" err="1"/>
              <a:t>onda</a:t>
            </a:r>
            <a:r>
              <a:rPr lang="en-US" i="1" dirty="0"/>
              <a:t> bi </a:t>
            </a:r>
            <a:r>
              <a:rPr lang="en-US" i="1" dirty="0" err="1"/>
              <a:t>Sofka</a:t>
            </a:r>
            <a:r>
              <a:rPr lang="en-US" i="1" dirty="0"/>
              <a:t> </a:t>
            </a:r>
            <a:r>
              <a:rPr lang="en-US" i="1" dirty="0" err="1"/>
              <a:t>uvek</a:t>
            </a:r>
            <a:r>
              <a:rPr lang="en-US" i="1" dirty="0"/>
              <a:t> </a:t>
            </a:r>
            <a:r>
              <a:rPr lang="en-US" i="1" dirty="0" err="1"/>
              <a:t>za</a:t>
            </a:r>
            <a:r>
              <a:rPr lang="en-US" i="1" dirty="0"/>
              <a:t> </a:t>
            </a:r>
            <a:r>
              <a:rPr lang="en-US" i="1" dirty="0" err="1"/>
              <a:t>sobom</a:t>
            </a:r>
            <a:r>
              <a:rPr lang="en-US" i="1" dirty="0"/>
              <a:t>, </a:t>
            </a:r>
            <a:r>
              <a:rPr lang="en-US" i="1" dirty="0" err="1"/>
              <a:t>kad</a:t>
            </a:r>
            <a:r>
              <a:rPr lang="en-US" i="1" dirty="0"/>
              <a:t> bi </a:t>
            </a:r>
            <a:r>
              <a:rPr lang="en-US" i="1" dirty="0" err="1"/>
              <a:t>oni</a:t>
            </a:r>
            <a:r>
              <a:rPr lang="en-US" i="1" dirty="0"/>
              <a:t> </a:t>
            </a:r>
            <a:r>
              <a:rPr lang="en-US" i="1" dirty="0" err="1"/>
              <a:t>odmakli</a:t>
            </a:r>
            <a:r>
              <a:rPr lang="en-US" i="1" dirty="0"/>
              <a:t>, </a:t>
            </a:r>
            <a:r>
              <a:rPr lang="sr-Latn-ME" i="1" dirty="0" err="1" smtClean="0"/>
              <a:t>č</a:t>
            </a:r>
            <a:r>
              <a:rPr lang="en-US" i="1" dirty="0" err="1" smtClean="0"/>
              <a:t>ula</a:t>
            </a:r>
            <a:r>
              <a:rPr lang="en-US" i="1" dirty="0" smtClean="0"/>
              <a:t> </a:t>
            </a:r>
            <a:r>
              <a:rPr lang="en-US" i="1" dirty="0" err="1"/>
              <a:t>razgovor</a:t>
            </a:r>
            <a:r>
              <a:rPr lang="en-US" i="1" dirty="0"/>
              <a:t>: - </a:t>
            </a:r>
            <a:r>
              <a:rPr lang="en-US" i="1" dirty="0" err="1"/>
              <a:t>Koja</a:t>
            </a:r>
            <a:r>
              <a:rPr lang="en-US" i="1" dirty="0"/>
              <a:t> je ova, </a:t>
            </a:r>
            <a:r>
              <a:rPr lang="en-US" i="1" dirty="0" err="1"/>
              <a:t>bre</a:t>
            </a:r>
            <a:r>
              <a:rPr lang="en-US" i="1" dirty="0"/>
              <a:t>, </a:t>
            </a:r>
            <a:r>
              <a:rPr lang="en-US" i="1" dirty="0" err="1"/>
              <a:t>i</a:t>
            </a:r>
            <a:r>
              <a:rPr lang="en-US" i="1" dirty="0"/>
              <a:t> </a:t>
            </a:r>
            <a:r>
              <a:rPr lang="sr-Latn-ME" i="1" dirty="0" err="1" smtClean="0"/>
              <a:t>č</a:t>
            </a:r>
            <a:r>
              <a:rPr lang="en-US" i="1" dirty="0" err="1" smtClean="0"/>
              <a:t>ija</a:t>
            </a:r>
            <a:r>
              <a:rPr lang="en-US" i="1" dirty="0"/>
              <a:t>? - </a:t>
            </a:r>
            <a:r>
              <a:rPr lang="en-US" i="1" dirty="0" err="1" smtClean="0"/>
              <a:t>iznena</a:t>
            </a:r>
            <a:r>
              <a:rPr lang="sr-Latn-ME" i="1" dirty="0" smtClean="0"/>
              <a:t>đ</a:t>
            </a:r>
            <a:r>
              <a:rPr lang="en-US" i="1" dirty="0" err="1" smtClean="0"/>
              <a:t>en</a:t>
            </a:r>
            <a:r>
              <a:rPr lang="en-US" i="1" dirty="0"/>
              <a:t>, </a:t>
            </a:r>
            <a:r>
              <a:rPr lang="en-US" i="1" dirty="0" err="1" smtClean="0"/>
              <a:t>zaprepaš</a:t>
            </a:r>
            <a:r>
              <a:rPr lang="sr-Latn-ME" i="1" dirty="0" smtClean="0"/>
              <a:t>ć</a:t>
            </a:r>
            <a:r>
              <a:rPr lang="en-US" i="1" dirty="0" err="1" smtClean="0"/>
              <a:t>en</a:t>
            </a:r>
            <a:r>
              <a:rPr lang="en-US" i="1" dirty="0" smtClean="0"/>
              <a:t> </a:t>
            </a:r>
            <a:r>
              <a:rPr lang="en-US" i="1" dirty="0" err="1"/>
              <a:t>njenom</a:t>
            </a:r>
            <a:r>
              <a:rPr lang="en-US" i="1" dirty="0"/>
              <a:t> </a:t>
            </a:r>
            <a:r>
              <a:rPr lang="en-US" i="1" dirty="0" err="1"/>
              <a:t>lepotom</a:t>
            </a:r>
            <a:r>
              <a:rPr lang="en-US" i="1" dirty="0"/>
              <a:t> a </a:t>
            </a:r>
            <a:r>
              <a:rPr lang="en-US" i="1" dirty="0" err="1"/>
              <a:t>osobito</a:t>
            </a:r>
            <a:r>
              <a:rPr lang="en-US" i="1" dirty="0"/>
              <a:t> </a:t>
            </a:r>
            <a:r>
              <a:rPr lang="en-US" i="1" dirty="0" err="1"/>
              <a:t>takvim</a:t>
            </a:r>
            <a:r>
              <a:rPr lang="en-US" i="1" dirty="0"/>
              <a:t> </a:t>
            </a:r>
            <a:r>
              <a:rPr lang="en-US" i="1" dirty="0" err="1"/>
              <a:t>njenim</a:t>
            </a:r>
            <a:r>
              <a:rPr lang="en-US" i="1" dirty="0"/>
              <a:t> </a:t>
            </a:r>
            <a:r>
              <a:rPr lang="en-US" i="1" dirty="0" err="1"/>
              <a:t>drskim</a:t>
            </a:r>
            <a:r>
              <a:rPr lang="en-US" i="1" dirty="0"/>
              <a:t>, </a:t>
            </a:r>
            <a:r>
              <a:rPr lang="en-US" i="1" dirty="0" err="1"/>
              <a:t>slobodnim</a:t>
            </a:r>
            <a:r>
              <a:rPr lang="en-US" i="1" dirty="0"/>
              <a:t> </a:t>
            </a:r>
            <a:r>
              <a:rPr lang="en-US" i="1" dirty="0" err="1"/>
              <a:t>držanjem</a:t>
            </a:r>
            <a:r>
              <a:rPr lang="en-US" i="1" dirty="0"/>
              <a:t>, pita </a:t>
            </a:r>
            <a:r>
              <a:rPr lang="en-US" i="1" dirty="0" err="1"/>
              <a:t>onaj</a:t>
            </a:r>
            <a:r>
              <a:rPr lang="en-US" i="1" dirty="0"/>
              <a:t>. - </a:t>
            </a:r>
            <a:r>
              <a:rPr lang="en-US" i="1" dirty="0" err="1"/>
              <a:t>Sofka</a:t>
            </a:r>
            <a:r>
              <a:rPr lang="en-US" i="1" dirty="0"/>
              <a:t>, </a:t>
            </a:r>
            <a:r>
              <a:rPr lang="en-US" i="1" dirty="0" err="1"/>
              <a:t>efendi-Mitina</a:t>
            </a:r>
            <a:r>
              <a:rPr lang="en-US" i="1" dirty="0"/>
              <a:t>! - </a:t>
            </a:r>
            <a:r>
              <a:rPr lang="sr-Latn-ME" i="1" dirty="0" err="1" smtClean="0"/>
              <a:t>č</a:t>
            </a:r>
            <a:r>
              <a:rPr lang="en-US" i="1" dirty="0" err="1" smtClean="0"/>
              <a:t>uo</a:t>
            </a:r>
            <a:r>
              <a:rPr lang="en-US" i="1" dirty="0" smtClean="0"/>
              <a:t> </a:t>
            </a:r>
            <a:r>
              <a:rPr lang="en-US" i="1" dirty="0"/>
              <a:t>bi se </a:t>
            </a:r>
            <a:r>
              <a:rPr lang="en-US" i="1" dirty="0" err="1"/>
              <a:t>odgovor</a:t>
            </a:r>
            <a:r>
              <a:rPr lang="en-US" i="1" dirty="0"/>
              <a:t>. </a:t>
            </a:r>
          </a:p>
        </p:txBody>
      </p:sp>
      <p:sp>
        <p:nvSpPr>
          <p:cNvPr id="6" name="Vertical Scroll 5"/>
          <p:cNvSpPr/>
          <p:nvPr/>
        </p:nvSpPr>
        <p:spPr>
          <a:xfrm>
            <a:off x="8382001" y="1"/>
            <a:ext cx="3810000" cy="6858000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/>
              <a:t>I </a:t>
            </a:r>
            <a:r>
              <a:rPr lang="en-US" i="1" dirty="0" err="1"/>
              <a:t>pošto</a:t>
            </a:r>
            <a:r>
              <a:rPr lang="en-US" i="1" dirty="0"/>
              <a:t> je </a:t>
            </a:r>
            <a:r>
              <a:rPr lang="en-US" i="1" dirty="0" err="1"/>
              <a:t>još</a:t>
            </a:r>
            <a:r>
              <a:rPr lang="en-US" i="1" dirty="0"/>
              <a:t> u </a:t>
            </a:r>
            <a:r>
              <a:rPr lang="en-US" i="1" dirty="0" err="1" smtClean="0"/>
              <a:t>po</a:t>
            </a:r>
            <a:r>
              <a:rPr lang="sr-Latn-ME" i="1" dirty="0" smtClean="0"/>
              <a:t>č</a:t>
            </a:r>
            <a:r>
              <a:rPr lang="en-US" i="1" dirty="0" err="1" smtClean="0"/>
              <a:t>etku</a:t>
            </a:r>
            <a:r>
              <a:rPr lang="en-US" i="1" dirty="0" smtClean="0"/>
              <a:t> </a:t>
            </a:r>
            <a:r>
              <a:rPr lang="en-US" i="1" dirty="0" err="1"/>
              <a:t>bila</a:t>
            </a:r>
            <a:r>
              <a:rPr lang="en-US" i="1" dirty="0"/>
              <a:t> </a:t>
            </a:r>
            <a:r>
              <a:rPr lang="en-US" i="1" dirty="0" err="1"/>
              <a:t>uverena</a:t>
            </a:r>
            <a:r>
              <a:rPr lang="en-US" i="1" dirty="0"/>
              <a:t> da </a:t>
            </a:r>
            <a:r>
              <a:rPr lang="en-US" i="1" dirty="0" err="1"/>
              <a:t>nikada</a:t>
            </a:r>
            <a:r>
              <a:rPr lang="en-US" i="1" dirty="0"/>
              <a:t> </a:t>
            </a:r>
            <a:r>
              <a:rPr lang="en-US" i="1" dirty="0" smtClean="0"/>
              <a:t>ne</a:t>
            </a:r>
            <a:r>
              <a:rPr lang="sr-Latn-ME" i="1" dirty="0" smtClean="0"/>
              <a:t>ć</a:t>
            </a:r>
            <a:r>
              <a:rPr lang="en-US" i="1" dirty="0" smtClean="0"/>
              <a:t>e </a:t>
            </a:r>
            <a:r>
              <a:rPr lang="en-US" i="1" dirty="0" err="1"/>
              <a:t>biti</a:t>
            </a:r>
            <a:r>
              <a:rPr lang="en-US" i="1" dirty="0"/>
              <a:t> </a:t>
            </a:r>
            <a:r>
              <a:rPr lang="en-US" i="1" dirty="0" err="1"/>
              <a:t>takvog</a:t>
            </a:r>
            <a:r>
              <a:rPr lang="en-US" i="1" dirty="0"/>
              <a:t> </a:t>
            </a:r>
            <a:r>
              <a:rPr lang="en-US" i="1" dirty="0" err="1"/>
              <a:t>koji</a:t>
            </a:r>
            <a:r>
              <a:rPr lang="en-US" i="1" dirty="0"/>
              <a:t> </a:t>
            </a:r>
            <a:r>
              <a:rPr lang="sr-Latn-ME" i="1" dirty="0" err="1" smtClean="0"/>
              <a:t>ć</a:t>
            </a:r>
            <a:r>
              <a:rPr lang="en-US" i="1" dirty="0" smtClean="0"/>
              <a:t>e </a:t>
            </a:r>
            <a:r>
              <a:rPr lang="en-US" i="1" dirty="0" err="1" smtClean="0"/>
              <a:t>mo</a:t>
            </a:r>
            <a:r>
              <a:rPr lang="sr-Latn-ME" i="1" dirty="0" smtClean="0"/>
              <a:t>ć</a:t>
            </a:r>
            <a:r>
              <a:rPr lang="en-US" i="1" dirty="0" err="1" smtClean="0"/>
              <a:t>i</a:t>
            </a:r>
            <a:r>
              <a:rPr lang="en-US" i="1" dirty="0" smtClean="0"/>
              <a:t> </a:t>
            </a:r>
            <a:r>
              <a:rPr lang="en-US" i="1" dirty="0"/>
              <a:t>da </a:t>
            </a:r>
            <a:r>
              <a:rPr lang="en-US" i="1" dirty="0" err="1"/>
              <a:t>bude</a:t>
            </a:r>
            <a:r>
              <a:rPr lang="en-US" i="1" dirty="0"/>
              <a:t> </a:t>
            </a:r>
            <a:r>
              <a:rPr lang="en-US" i="1" dirty="0" err="1" smtClean="0"/>
              <a:t>ve</a:t>
            </a:r>
            <a:r>
              <a:rPr lang="sr-Latn-ME" i="1" dirty="0" smtClean="0"/>
              <a:t>ć</a:t>
            </a:r>
            <a:r>
              <a:rPr lang="en-US" i="1" dirty="0" err="1" smtClean="0"/>
              <a:t>i</a:t>
            </a:r>
            <a:r>
              <a:rPr lang="en-US" i="1" dirty="0" smtClean="0"/>
              <a:t> </a:t>
            </a:r>
            <a:r>
              <a:rPr lang="en-US" i="1" dirty="0"/>
              <a:t>od </a:t>
            </a:r>
            <a:r>
              <a:rPr lang="en-US" i="1" dirty="0" err="1"/>
              <a:t>nje</a:t>
            </a:r>
            <a:r>
              <a:rPr lang="en-US" i="1" dirty="0"/>
              <a:t>, da bi se </a:t>
            </a:r>
            <a:r>
              <a:rPr lang="en-US" i="1" dirty="0" err="1"/>
              <a:t>ona</a:t>
            </a:r>
            <a:r>
              <a:rPr lang="en-US" i="1" dirty="0"/>
              <a:t> </a:t>
            </a:r>
            <a:r>
              <a:rPr lang="en-US" i="1" dirty="0" err="1" smtClean="0"/>
              <a:t>ose</a:t>
            </a:r>
            <a:r>
              <a:rPr lang="sr-Latn-ME" i="1" dirty="0" smtClean="0"/>
              <a:t>ć</a:t>
            </a:r>
            <a:r>
              <a:rPr lang="en-US" i="1" dirty="0" smtClean="0"/>
              <a:t>ala </a:t>
            </a:r>
            <a:r>
              <a:rPr lang="en-US" i="1" dirty="0" err="1"/>
              <a:t>sva</a:t>
            </a:r>
            <a:r>
              <a:rPr lang="en-US" i="1" dirty="0"/>
              <a:t> </a:t>
            </a:r>
            <a:r>
              <a:rPr lang="en-US" i="1" dirty="0" err="1" smtClean="0"/>
              <a:t>sre</a:t>
            </a:r>
            <a:r>
              <a:rPr lang="sr-Latn-ME" i="1" dirty="0" smtClean="0"/>
              <a:t>ć</a:t>
            </a:r>
            <a:r>
              <a:rPr lang="en-US" i="1" dirty="0" err="1" smtClean="0"/>
              <a:t>na</a:t>
            </a:r>
            <a:r>
              <a:rPr lang="en-US" i="1" dirty="0"/>
              <a:t>, </a:t>
            </a:r>
            <a:r>
              <a:rPr lang="en-US" i="1" dirty="0" err="1"/>
              <a:t>što</a:t>
            </a:r>
            <a:r>
              <a:rPr lang="en-US" i="1" dirty="0"/>
              <a:t> </a:t>
            </a:r>
            <a:r>
              <a:rPr lang="en-US" i="1" dirty="0" err="1"/>
              <a:t>takav</a:t>
            </a:r>
            <a:r>
              <a:rPr lang="en-US" i="1" dirty="0"/>
              <a:t>, </a:t>
            </a:r>
            <a:r>
              <a:rPr lang="en-US" i="1" dirty="0" err="1"/>
              <a:t>lepši</a:t>
            </a:r>
            <a:r>
              <a:rPr lang="en-US" i="1" dirty="0"/>
              <a:t> </a:t>
            </a:r>
            <a:r>
              <a:rPr lang="en-US" i="1" dirty="0" err="1"/>
              <a:t>i</a:t>
            </a:r>
            <a:r>
              <a:rPr lang="en-US" i="1" dirty="0"/>
              <a:t> </a:t>
            </a:r>
            <a:r>
              <a:rPr lang="en-US" i="1" dirty="0" err="1"/>
              <a:t>viši</a:t>
            </a:r>
            <a:r>
              <a:rPr lang="en-US" i="1" dirty="0"/>
              <a:t> od </a:t>
            </a:r>
            <a:r>
              <a:rPr lang="en-US" i="1" dirty="0" err="1"/>
              <a:t>nje</a:t>
            </a:r>
            <a:r>
              <a:rPr lang="en-US" i="1" dirty="0"/>
              <a:t> </a:t>
            </a:r>
            <a:r>
              <a:rPr lang="en-US" i="1" dirty="0" err="1"/>
              <a:t>i</a:t>
            </a:r>
            <a:r>
              <a:rPr lang="en-US" i="1" dirty="0"/>
              <a:t> </a:t>
            </a:r>
            <a:r>
              <a:rPr lang="en-US" i="1" dirty="0" err="1"/>
              <a:t>po</a:t>
            </a:r>
            <a:r>
              <a:rPr lang="en-US" i="1" dirty="0"/>
              <a:t> </a:t>
            </a:r>
            <a:r>
              <a:rPr lang="en-US" i="1" dirty="0" err="1"/>
              <a:t>svome</a:t>
            </a:r>
            <a:r>
              <a:rPr lang="en-US" i="1" dirty="0"/>
              <a:t> </a:t>
            </a:r>
            <a:r>
              <a:rPr lang="en-US" i="1" dirty="0" err="1"/>
              <a:t>poreklu</a:t>
            </a:r>
            <a:r>
              <a:rPr lang="en-US" i="1" dirty="0"/>
              <a:t> </a:t>
            </a:r>
            <a:r>
              <a:rPr lang="en-US" i="1" dirty="0" err="1"/>
              <a:t>i</a:t>
            </a:r>
            <a:r>
              <a:rPr lang="en-US" i="1" dirty="0"/>
              <a:t> </a:t>
            </a:r>
            <a:r>
              <a:rPr lang="en-US" i="1" dirty="0" err="1"/>
              <a:t>po</a:t>
            </a:r>
            <a:r>
              <a:rPr lang="en-US" i="1" dirty="0"/>
              <a:t> </a:t>
            </a:r>
            <a:r>
              <a:rPr lang="en-US" i="1" dirty="0" err="1"/>
              <a:t>svojoj</a:t>
            </a:r>
            <a:r>
              <a:rPr lang="en-US" i="1" dirty="0"/>
              <a:t> </a:t>
            </a:r>
            <a:r>
              <a:rPr lang="en-US" i="1" dirty="0" err="1"/>
              <a:t>lepoti</a:t>
            </a:r>
            <a:r>
              <a:rPr lang="en-US" i="1" dirty="0"/>
              <a:t>, </a:t>
            </a:r>
            <a:r>
              <a:rPr lang="en-US" i="1" dirty="0" err="1"/>
              <a:t>njenu</a:t>
            </a:r>
            <a:r>
              <a:rPr lang="en-US" i="1" dirty="0"/>
              <a:t> </a:t>
            </a:r>
            <a:r>
              <a:rPr lang="en-US" i="1" dirty="0" err="1"/>
              <a:t>snagu</a:t>
            </a:r>
            <a:r>
              <a:rPr lang="en-US" i="1" dirty="0"/>
              <a:t> </a:t>
            </a:r>
            <a:r>
              <a:rPr lang="en-US" i="1" dirty="0" err="1"/>
              <a:t>i</a:t>
            </a:r>
            <a:r>
              <a:rPr lang="en-US" i="1" dirty="0"/>
              <a:t> </a:t>
            </a:r>
            <a:r>
              <a:rPr lang="en-US" i="1" dirty="0" err="1"/>
              <a:t>lepotu</a:t>
            </a:r>
            <a:r>
              <a:rPr lang="en-US" i="1" dirty="0"/>
              <a:t> </a:t>
            </a:r>
            <a:r>
              <a:rPr lang="en-US" i="1" dirty="0" err="1"/>
              <a:t>troši</a:t>
            </a:r>
            <a:r>
              <a:rPr lang="en-US" i="1" dirty="0"/>
              <a:t> </a:t>
            </a:r>
            <a:r>
              <a:rPr lang="en-US" i="1" dirty="0" err="1"/>
              <a:t>i</a:t>
            </a:r>
            <a:r>
              <a:rPr lang="en-US" i="1" dirty="0"/>
              <a:t> </a:t>
            </a:r>
            <a:r>
              <a:rPr lang="en-US" i="1" dirty="0" err="1"/>
              <a:t>rasipa</a:t>
            </a:r>
            <a:r>
              <a:rPr lang="en-US" i="1" dirty="0"/>
              <a:t>. </a:t>
            </a:r>
            <a:r>
              <a:rPr lang="en-US" i="1" dirty="0" err="1"/>
              <a:t>Jer</a:t>
            </a:r>
            <a:r>
              <a:rPr lang="en-US" i="1" dirty="0"/>
              <a:t> </a:t>
            </a:r>
            <a:r>
              <a:rPr lang="en-US" i="1" dirty="0" err="1"/>
              <a:t>jedino</a:t>
            </a:r>
            <a:r>
              <a:rPr lang="en-US" i="1" dirty="0"/>
              <a:t> bi </a:t>
            </a:r>
            <a:r>
              <a:rPr lang="en-US" i="1" dirty="0" err="1"/>
              <a:t>takav</a:t>
            </a:r>
            <a:r>
              <a:rPr lang="en-US" i="1" dirty="0"/>
              <a:t> </a:t>
            </a:r>
            <a:r>
              <a:rPr lang="en-US" i="1" dirty="0" err="1"/>
              <a:t>mogao</a:t>
            </a:r>
            <a:r>
              <a:rPr lang="en-US" i="1" dirty="0"/>
              <a:t> k </a:t>
            </a:r>
            <a:r>
              <a:rPr lang="en-US" i="1" dirty="0" err="1"/>
              <a:t>njoj</a:t>
            </a:r>
            <a:r>
              <a:rPr lang="en-US" i="1" dirty="0"/>
              <a:t> </a:t>
            </a:r>
            <a:r>
              <a:rPr lang="en-US" i="1" dirty="0" err="1" smtClean="0"/>
              <a:t>pri</a:t>
            </a:r>
            <a:r>
              <a:rPr lang="sr-Latn-ME" i="1" dirty="0" smtClean="0"/>
              <a:t>ć</a:t>
            </a:r>
            <a:r>
              <a:rPr lang="en-US" i="1" dirty="0" err="1" smtClean="0"/>
              <a:t>i</a:t>
            </a:r>
            <a:r>
              <a:rPr lang="en-US" i="1" dirty="0"/>
              <a:t>; </a:t>
            </a:r>
            <a:r>
              <a:rPr lang="en-US" i="1" dirty="0" err="1"/>
              <a:t>jedino</a:t>
            </a:r>
            <a:r>
              <a:rPr lang="en-US" i="1" dirty="0"/>
              <a:t> </a:t>
            </a:r>
            <a:r>
              <a:rPr lang="en-US" i="1" dirty="0" err="1"/>
              <a:t>takvom</a:t>
            </a:r>
            <a:r>
              <a:rPr lang="en-US" i="1" dirty="0"/>
              <a:t> bi se </a:t>
            </a:r>
            <a:r>
              <a:rPr lang="en-US" i="1" dirty="0" err="1"/>
              <a:t>ona</a:t>
            </a:r>
            <a:r>
              <a:rPr lang="en-US" i="1" dirty="0"/>
              <a:t> </a:t>
            </a:r>
            <a:r>
              <a:rPr lang="en-US" i="1" dirty="0" err="1"/>
              <a:t>dala</a:t>
            </a:r>
            <a:r>
              <a:rPr lang="en-US" i="1" dirty="0"/>
              <a:t> da je </a:t>
            </a:r>
            <a:r>
              <a:rPr lang="en-US" i="1" dirty="0" err="1" smtClean="0"/>
              <a:t>ljubi</a:t>
            </a:r>
            <a:r>
              <a:rPr lang="sr-Latn-ME" i="1" dirty="0" smtClean="0"/>
              <a:t>...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701580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445123"/>
          </a:xfrm>
        </p:spPr>
        <p:txBody>
          <a:bodyPr>
            <a:normAutofit/>
          </a:bodyPr>
          <a:lstStyle/>
          <a:p>
            <a:r>
              <a:rPr lang="en-US" sz="2400" dirty="0" err="1" smtClean="0">
                <a:solidFill>
                  <a:srgbClr val="FF0000"/>
                </a:solidFill>
              </a:rPr>
              <a:t>Sofkin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portret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na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kraju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djela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4" name="Horizontal Scroll 3"/>
          <p:cNvSpPr/>
          <p:nvPr/>
        </p:nvSpPr>
        <p:spPr>
          <a:xfrm>
            <a:off x="992038" y="1035170"/>
            <a:ext cx="9437298" cy="582283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 smtClean="0">
                <a:solidFill>
                  <a:schemeClr val="tx1"/>
                </a:solidFill>
              </a:rPr>
              <a:t>Me</a:t>
            </a:r>
            <a:r>
              <a:rPr lang="sr-Latn-ME" i="1" dirty="0" smtClean="0">
                <a:solidFill>
                  <a:schemeClr val="tx1"/>
                </a:solidFill>
              </a:rPr>
              <a:t>đ</a:t>
            </a:r>
            <a:r>
              <a:rPr lang="en-US" i="1" dirty="0" err="1" smtClean="0">
                <a:solidFill>
                  <a:schemeClr val="tx1"/>
                </a:solidFill>
              </a:rPr>
              <a:t>uti</a:t>
            </a:r>
            <a:r>
              <a:rPr lang="sr-Latn-ME" i="1" dirty="0" smtClean="0">
                <a:solidFill>
                  <a:schemeClr val="tx1"/>
                </a:solidFill>
              </a:rPr>
              <a:t>m,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sama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Sofka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odavno</a:t>
            </a:r>
            <a:r>
              <a:rPr lang="en-US" i="1" dirty="0">
                <a:solidFill>
                  <a:schemeClr val="tx1"/>
                </a:solidFill>
              </a:rPr>
              <a:t> se </a:t>
            </a:r>
            <a:r>
              <a:rPr lang="en-US" i="1" dirty="0" err="1">
                <a:solidFill>
                  <a:schemeClr val="tx1"/>
                </a:solidFill>
              </a:rPr>
              <a:t>osuši</a:t>
            </a:r>
            <a:r>
              <a:rPr lang="en-US" i="1" dirty="0">
                <a:solidFill>
                  <a:schemeClr val="tx1"/>
                </a:solidFill>
              </a:rPr>
              <a:t>. </a:t>
            </a:r>
            <a:r>
              <a:rPr lang="en-US" i="1" dirty="0" err="1">
                <a:solidFill>
                  <a:schemeClr val="tx1"/>
                </a:solidFill>
              </a:rPr>
              <a:t>Nekadašnja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njena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tanka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vitka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polovina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izvila</a:t>
            </a:r>
            <a:r>
              <a:rPr lang="en-US" i="1" dirty="0">
                <a:solidFill>
                  <a:schemeClr val="tx1"/>
                </a:solidFill>
              </a:rPr>
              <a:t> se, </a:t>
            </a:r>
            <a:r>
              <a:rPr lang="en-US" i="1" dirty="0" err="1">
                <a:solidFill>
                  <a:schemeClr val="tx1"/>
                </a:solidFill>
              </a:rPr>
              <a:t>te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joj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kao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grba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štrci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odudara</a:t>
            </a:r>
            <a:r>
              <a:rPr lang="en-US" i="1" dirty="0">
                <a:solidFill>
                  <a:schemeClr val="tx1"/>
                </a:solidFill>
              </a:rPr>
              <a:t> od </a:t>
            </a:r>
            <a:r>
              <a:rPr lang="en-US" i="1" dirty="0" err="1">
                <a:solidFill>
                  <a:schemeClr val="tx1"/>
                </a:solidFill>
              </a:rPr>
              <a:t>nje</a:t>
            </a:r>
            <a:r>
              <a:rPr lang="en-US" i="1" dirty="0">
                <a:solidFill>
                  <a:schemeClr val="tx1"/>
                </a:solidFill>
              </a:rPr>
              <a:t>. </a:t>
            </a:r>
            <a:r>
              <a:rPr lang="en-US" i="1" dirty="0" err="1">
                <a:solidFill>
                  <a:schemeClr val="tx1"/>
                </a:solidFill>
              </a:rPr>
              <a:t>Crne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joj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smtClean="0">
                <a:solidFill>
                  <a:schemeClr val="tx1"/>
                </a:solidFill>
              </a:rPr>
              <a:t>o</a:t>
            </a:r>
            <a:r>
              <a:rPr lang="sr-Latn-ME" i="1" dirty="0" smtClean="0">
                <a:solidFill>
                  <a:schemeClr val="tx1"/>
                </a:solidFill>
              </a:rPr>
              <a:t>č</a:t>
            </a:r>
            <a:r>
              <a:rPr lang="en-US" i="1" dirty="0" err="1" smtClean="0">
                <a:solidFill>
                  <a:schemeClr val="tx1"/>
                </a:solidFill>
              </a:rPr>
              <a:t>i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ušle</a:t>
            </a:r>
            <a:r>
              <a:rPr lang="en-US" i="1" dirty="0">
                <a:solidFill>
                  <a:schemeClr val="tx1"/>
                </a:solidFill>
              </a:rPr>
              <a:t>, </a:t>
            </a:r>
            <a:r>
              <a:rPr lang="en-US" i="1" dirty="0" err="1">
                <a:solidFill>
                  <a:schemeClr val="tx1"/>
                </a:solidFill>
              </a:rPr>
              <a:t>nos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joj</a:t>
            </a:r>
            <a:r>
              <a:rPr lang="en-US" i="1" dirty="0">
                <a:solidFill>
                  <a:schemeClr val="tx1"/>
                </a:solidFill>
              </a:rPr>
              <a:t> se </a:t>
            </a:r>
            <a:r>
              <a:rPr lang="en-US" i="1" dirty="0" err="1">
                <a:solidFill>
                  <a:schemeClr val="tx1"/>
                </a:solidFill>
              </a:rPr>
              <a:t>izvukao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 smtClean="0">
                <a:solidFill>
                  <a:schemeClr val="tx1"/>
                </a:solidFill>
              </a:rPr>
              <a:t>utana</a:t>
            </a:r>
            <a:r>
              <a:rPr lang="sr-Latn-ME" i="1" dirty="0" smtClean="0">
                <a:solidFill>
                  <a:schemeClr val="tx1"/>
                </a:solidFill>
              </a:rPr>
              <a:t>č</a:t>
            </a:r>
            <a:r>
              <a:rPr lang="en-US" i="1" dirty="0" err="1" smtClean="0">
                <a:solidFill>
                  <a:schemeClr val="tx1"/>
                </a:solidFill>
              </a:rPr>
              <a:t>io</a:t>
            </a:r>
            <a:r>
              <a:rPr lang="en-US" i="1" dirty="0">
                <a:solidFill>
                  <a:schemeClr val="tx1"/>
                </a:solidFill>
              </a:rPr>
              <a:t>, a </a:t>
            </a:r>
            <a:r>
              <a:rPr lang="en-US" i="1" dirty="0" err="1" smtClean="0">
                <a:solidFill>
                  <a:schemeClr val="tx1"/>
                </a:solidFill>
              </a:rPr>
              <a:t>slepoo</a:t>
            </a:r>
            <a:r>
              <a:rPr lang="sr-Latn-ME" i="1" dirty="0" smtClean="0">
                <a:solidFill>
                  <a:schemeClr val="tx1"/>
                </a:solidFill>
              </a:rPr>
              <a:t>č</a:t>
            </a:r>
            <a:r>
              <a:rPr lang="en-US" i="1" dirty="0" err="1" smtClean="0">
                <a:solidFill>
                  <a:schemeClr val="tx1"/>
                </a:solidFill>
              </a:rPr>
              <a:t>njace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joj</a:t>
            </a:r>
            <a:r>
              <a:rPr lang="en-US" i="1" dirty="0">
                <a:solidFill>
                  <a:schemeClr val="tx1"/>
                </a:solidFill>
              </a:rPr>
              <a:t> se </a:t>
            </a:r>
            <a:r>
              <a:rPr lang="en-US" i="1" dirty="0" err="1">
                <a:solidFill>
                  <a:schemeClr val="tx1"/>
                </a:solidFill>
              </a:rPr>
              <a:t>izoštrile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kao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prišle</a:t>
            </a:r>
            <a:r>
              <a:rPr lang="en-US" i="1" dirty="0">
                <a:solidFill>
                  <a:schemeClr val="tx1"/>
                </a:solidFill>
              </a:rPr>
              <a:t>, </a:t>
            </a:r>
            <a:r>
              <a:rPr lang="en-US" i="1" dirty="0" err="1">
                <a:solidFill>
                  <a:schemeClr val="tx1"/>
                </a:solidFill>
              </a:rPr>
              <a:t>stisle</a:t>
            </a:r>
            <a:r>
              <a:rPr lang="en-US" i="1" dirty="0">
                <a:solidFill>
                  <a:schemeClr val="tx1"/>
                </a:solidFill>
              </a:rPr>
              <a:t> se </a:t>
            </a:r>
            <a:r>
              <a:rPr lang="en-US" i="1" dirty="0" err="1">
                <a:solidFill>
                  <a:schemeClr val="tx1"/>
                </a:solidFill>
              </a:rPr>
              <a:t>jedna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drugoj</a:t>
            </a:r>
            <a:r>
              <a:rPr lang="en-US" i="1" dirty="0">
                <a:solidFill>
                  <a:schemeClr val="tx1"/>
                </a:solidFill>
              </a:rPr>
              <a:t>; </a:t>
            </a:r>
            <a:r>
              <a:rPr lang="en-US" i="1" dirty="0" err="1">
                <a:solidFill>
                  <a:schemeClr val="tx1"/>
                </a:solidFill>
              </a:rPr>
              <a:t>samo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joj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usta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još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onako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tanka</a:t>
            </a:r>
            <a:r>
              <a:rPr lang="en-US" i="1" dirty="0">
                <a:solidFill>
                  <a:schemeClr val="tx1"/>
                </a:solidFill>
              </a:rPr>
              <a:t>, </a:t>
            </a:r>
            <a:r>
              <a:rPr lang="en-US" i="1" dirty="0" err="1">
                <a:solidFill>
                  <a:schemeClr val="tx1"/>
                </a:solidFill>
              </a:rPr>
              <a:t>vlažna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sveža</a:t>
            </a:r>
            <a:r>
              <a:rPr lang="en-US" i="1" dirty="0">
                <a:solidFill>
                  <a:schemeClr val="tx1"/>
                </a:solidFill>
              </a:rPr>
              <a:t>. Ide </a:t>
            </a:r>
            <a:r>
              <a:rPr lang="en-US" i="1" dirty="0" err="1">
                <a:solidFill>
                  <a:schemeClr val="tx1"/>
                </a:solidFill>
              </a:rPr>
              <a:t>polako</a:t>
            </a:r>
            <a:r>
              <a:rPr lang="en-US" i="1" dirty="0">
                <a:solidFill>
                  <a:schemeClr val="tx1"/>
                </a:solidFill>
              </a:rPr>
              <a:t>. </a:t>
            </a:r>
            <a:r>
              <a:rPr lang="en-US" i="1" dirty="0" err="1">
                <a:solidFill>
                  <a:schemeClr val="tx1"/>
                </a:solidFill>
              </a:rPr>
              <a:t>Nikuda</a:t>
            </a:r>
            <a:r>
              <a:rPr lang="en-US" i="1" dirty="0">
                <a:solidFill>
                  <a:schemeClr val="tx1"/>
                </a:solidFill>
              </a:rPr>
              <a:t> se ne </a:t>
            </a:r>
            <a:r>
              <a:rPr lang="en-US" i="1" dirty="0" err="1">
                <a:solidFill>
                  <a:schemeClr val="tx1"/>
                </a:solidFill>
              </a:rPr>
              <a:t>žuri</a:t>
            </a:r>
            <a:r>
              <a:rPr lang="en-US" i="1" dirty="0">
                <a:solidFill>
                  <a:schemeClr val="tx1"/>
                </a:solidFill>
              </a:rPr>
              <a:t>, </a:t>
            </a:r>
            <a:r>
              <a:rPr lang="en-US" i="1" dirty="0" err="1">
                <a:solidFill>
                  <a:schemeClr val="tx1"/>
                </a:solidFill>
              </a:rPr>
              <a:t>vec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nesigurnim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koracima</a:t>
            </a:r>
            <a:r>
              <a:rPr lang="en-US" i="1" dirty="0">
                <a:solidFill>
                  <a:schemeClr val="tx1"/>
                </a:solidFill>
              </a:rPr>
              <a:t> s </a:t>
            </a:r>
            <a:r>
              <a:rPr lang="en-US" i="1" dirty="0" err="1" smtClean="0">
                <a:solidFill>
                  <a:schemeClr val="tx1"/>
                </a:solidFill>
              </a:rPr>
              <a:t>uvu</a:t>
            </a:r>
            <a:r>
              <a:rPr lang="sr-Latn-ME" i="1" dirty="0" smtClean="0">
                <a:solidFill>
                  <a:schemeClr val="tx1"/>
                </a:solidFill>
              </a:rPr>
              <a:t>č</a:t>
            </a:r>
            <a:r>
              <a:rPr lang="en-US" i="1" dirty="0" err="1" smtClean="0">
                <a:solidFill>
                  <a:schemeClr val="tx1"/>
                </a:solidFill>
              </a:rPr>
              <a:t>enim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rukama</a:t>
            </a:r>
            <a:r>
              <a:rPr lang="en-US" i="1" dirty="0">
                <a:solidFill>
                  <a:schemeClr val="tx1"/>
                </a:solidFill>
              </a:rPr>
              <a:t> u </a:t>
            </a:r>
            <a:r>
              <a:rPr lang="en-US" i="1" dirty="0" err="1">
                <a:solidFill>
                  <a:schemeClr val="tx1"/>
                </a:solidFill>
              </a:rPr>
              <a:t>nedra</a:t>
            </a:r>
            <a:r>
              <a:rPr lang="en-US" i="1" dirty="0">
                <a:solidFill>
                  <a:schemeClr val="tx1"/>
                </a:solidFill>
              </a:rPr>
              <a:t>, </a:t>
            </a:r>
            <a:r>
              <a:rPr lang="en-US" i="1" dirty="0" err="1">
                <a:solidFill>
                  <a:schemeClr val="tx1"/>
                </a:solidFill>
              </a:rPr>
              <a:t>te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joj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košulja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na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grudima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uvek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nabrana</a:t>
            </a:r>
            <a:r>
              <a:rPr lang="en-US" i="1" dirty="0">
                <a:solidFill>
                  <a:schemeClr val="tx1"/>
                </a:solidFill>
              </a:rPr>
              <a:t>, </a:t>
            </a:r>
            <a:r>
              <a:rPr lang="en-US" i="1" dirty="0" err="1">
                <a:solidFill>
                  <a:schemeClr val="tx1"/>
                </a:solidFill>
              </a:rPr>
              <a:t>skupljena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prljava</a:t>
            </a:r>
            <a:r>
              <a:rPr lang="en-US" i="1" dirty="0">
                <a:solidFill>
                  <a:schemeClr val="tx1"/>
                </a:solidFill>
              </a:rPr>
              <a:t>. </a:t>
            </a:r>
            <a:r>
              <a:rPr lang="en-US" i="1" dirty="0" smtClean="0">
                <a:solidFill>
                  <a:schemeClr val="tx1"/>
                </a:solidFill>
              </a:rPr>
              <a:t>Ne</a:t>
            </a:r>
            <a:r>
              <a:rPr lang="sr-Latn-ME" i="1" dirty="0" smtClean="0">
                <a:solidFill>
                  <a:schemeClr val="tx1"/>
                </a:solidFill>
              </a:rPr>
              <a:t>ć</a:t>
            </a:r>
            <a:r>
              <a:rPr lang="en-US" i="1" dirty="0" err="1" smtClean="0">
                <a:solidFill>
                  <a:schemeClr val="tx1"/>
                </a:solidFill>
              </a:rPr>
              <a:t>ete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r>
              <a:rPr lang="en-US" i="1" dirty="0">
                <a:solidFill>
                  <a:schemeClr val="tx1"/>
                </a:solidFill>
              </a:rPr>
              <a:t>je </a:t>
            </a:r>
            <a:r>
              <a:rPr lang="en-US" i="1" dirty="0" err="1">
                <a:solidFill>
                  <a:schemeClr val="tx1"/>
                </a:solidFill>
              </a:rPr>
              <a:t>nikad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videti</a:t>
            </a:r>
            <a:r>
              <a:rPr lang="en-US" i="1" dirty="0">
                <a:solidFill>
                  <a:schemeClr val="tx1"/>
                </a:solidFill>
              </a:rPr>
              <a:t> da </a:t>
            </a:r>
            <a:r>
              <a:rPr lang="en-US" i="1" dirty="0" err="1">
                <a:solidFill>
                  <a:schemeClr val="tx1"/>
                </a:solidFill>
              </a:rPr>
              <a:t>jede</a:t>
            </a:r>
            <a:r>
              <a:rPr lang="en-US" i="1" dirty="0">
                <a:solidFill>
                  <a:schemeClr val="tx1"/>
                </a:solidFill>
              </a:rPr>
              <a:t>. </a:t>
            </a:r>
            <a:r>
              <a:rPr lang="en-US" i="1" dirty="0" err="1">
                <a:solidFill>
                  <a:schemeClr val="tx1"/>
                </a:solidFill>
              </a:rPr>
              <a:t>Gotovo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nikad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ništa</a:t>
            </a:r>
            <a:r>
              <a:rPr lang="en-US" i="1" dirty="0">
                <a:solidFill>
                  <a:schemeClr val="tx1"/>
                </a:solidFill>
              </a:rPr>
              <a:t>. </a:t>
            </a:r>
            <a:r>
              <a:rPr lang="en-US" i="1" dirty="0" err="1">
                <a:solidFill>
                  <a:schemeClr val="tx1"/>
                </a:solidFill>
              </a:rPr>
              <a:t>Samo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što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pije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kafu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uvek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vezuje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celo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maramom</a:t>
            </a:r>
            <a:r>
              <a:rPr lang="en-US" i="1" dirty="0">
                <a:solidFill>
                  <a:schemeClr val="tx1"/>
                </a:solidFill>
              </a:rPr>
              <a:t>, </a:t>
            </a:r>
            <a:r>
              <a:rPr lang="en-US" i="1" dirty="0" err="1">
                <a:solidFill>
                  <a:schemeClr val="tx1"/>
                </a:solidFill>
              </a:rPr>
              <a:t>stežuci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jako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na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 smtClean="0">
                <a:solidFill>
                  <a:schemeClr val="tx1"/>
                </a:solidFill>
              </a:rPr>
              <a:t>slepoo</a:t>
            </a:r>
            <a:r>
              <a:rPr lang="sr-Latn-ME" i="1" dirty="0" smtClean="0">
                <a:solidFill>
                  <a:schemeClr val="tx1"/>
                </a:solidFill>
              </a:rPr>
              <a:t>č</a:t>
            </a:r>
            <a:r>
              <a:rPr lang="en-US" i="1" dirty="0" err="1" smtClean="0">
                <a:solidFill>
                  <a:schemeClr val="tx1"/>
                </a:solidFill>
              </a:rPr>
              <a:t>njacama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kolute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crna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luka</a:t>
            </a:r>
            <a:r>
              <a:rPr lang="en-US" i="1" dirty="0">
                <a:solidFill>
                  <a:schemeClr val="tx1"/>
                </a:solidFill>
              </a:rPr>
              <a:t>, </a:t>
            </a:r>
            <a:r>
              <a:rPr lang="en-US" i="1" dirty="0" err="1">
                <a:solidFill>
                  <a:schemeClr val="tx1"/>
                </a:solidFill>
              </a:rPr>
              <a:t>posute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kafom</a:t>
            </a:r>
            <a:r>
              <a:rPr lang="en-US" i="1" dirty="0">
                <a:solidFill>
                  <a:schemeClr val="tx1"/>
                </a:solidFill>
              </a:rPr>
              <a:t>. Po </a:t>
            </a:r>
            <a:r>
              <a:rPr lang="en-US" i="1" dirty="0" err="1">
                <a:solidFill>
                  <a:schemeClr val="tx1"/>
                </a:solidFill>
              </a:rPr>
              <a:t>ceo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dan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tako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provede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 smtClean="0">
                <a:solidFill>
                  <a:schemeClr val="tx1"/>
                </a:solidFill>
              </a:rPr>
              <a:t>sede</a:t>
            </a:r>
            <a:r>
              <a:rPr lang="sr-Latn-ME" i="1" dirty="0" smtClean="0">
                <a:solidFill>
                  <a:schemeClr val="tx1"/>
                </a:solidFill>
              </a:rPr>
              <a:t>ć</a:t>
            </a:r>
            <a:r>
              <a:rPr lang="en-US" i="1" dirty="0" err="1" smtClean="0">
                <a:solidFill>
                  <a:schemeClr val="tx1"/>
                </a:solidFill>
              </a:rPr>
              <a:t>i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r>
              <a:rPr lang="en-US" i="1" dirty="0">
                <a:solidFill>
                  <a:schemeClr val="tx1"/>
                </a:solidFill>
              </a:rPr>
              <a:t>do </a:t>
            </a:r>
            <a:r>
              <a:rPr lang="en-US" i="1" dirty="0" err="1">
                <a:solidFill>
                  <a:schemeClr val="tx1"/>
                </a:solidFill>
              </a:rPr>
              <a:t>ognjišta</a:t>
            </a:r>
            <a:r>
              <a:rPr lang="en-US" i="1" dirty="0">
                <a:solidFill>
                  <a:schemeClr val="tx1"/>
                </a:solidFill>
              </a:rPr>
              <a:t> u </a:t>
            </a:r>
            <a:r>
              <a:rPr lang="en-US" i="1" dirty="0" err="1">
                <a:solidFill>
                  <a:schemeClr val="tx1"/>
                </a:solidFill>
              </a:rPr>
              <a:t>kujni</a:t>
            </a:r>
            <a:r>
              <a:rPr lang="en-US" i="1" dirty="0">
                <a:solidFill>
                  <a:schemeClr val="tx1"/>
                </a:solidFill>
              </a:rPr>
              <a:t>, </a:t>
            </a:r>
            <a:r>
              <a:rPr lang="en-US" i="1" dirty="0" err="1">
                <a:solidFill>
                  <a:schemeClr val="tx1"/>
                </a:solidFill>
              </a:rPr>
              <a:t>nagnuta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nad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njim</a:t>
            </a:r>
            <a:r>
              <a:rPr lang="en-US" i="1" dirty="0">
                <a:solidFill>
                  <a:schemeClr val="tx1"/>
                </a:solidFill>
              </a:rPr>
              <a:t>, </a:t>
            </a:r>
            <a:r>
              <a:rPr lang="en-US" i="1" dirty="0" err="1" smtClean="0">
                <a:solidFill>
                  <a:schemeClr val="tx1"/>
                </a:solidFill>
              </a:rPr>
              <a:t>ceprkaju</a:t>
            </a:r>
            <a:r>
              <a:rPr lang="sr-Latn-ME" i="1" dirty="0" smtClean="0">
                <a:solidFill>
                  <a:schemeClr val="tx1"/>
                </a:solidFill>
              </a:rPr>
              <a:t>ć</a:t>
            </a:r>
            <a:r>
              <a:rPr lang="en-US" i="1" dirty="0" err="1" smtClean="0">
                <a:solidFill>
                  <a:schemeClr val="tx1"/>
                </a:solidFill>
              </a:rPr>
              <a:t>i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mašicom</a:t>
            </a:r>
            <a:r>
              <a:rPr lang="en-US" i="1" dirty="0">
                <a:solidFill>
                  <a:schemeClr val="tx1"/>
                </a:solidFill>
              </a:rPr>
              <a:t>, </a:t>
            </a:r>
            <a:r>
              <a:rPr lang="en-US" i="1" dirty="0" err="1" smtClean="0">
                <a:solidFill>
                  <a:schemeClr val="tx1"/>
                </a:solidFill>
              </a:rPr>
              <a:t>odvajaju</a:t>
            </a:r>
            <a:r>
              <a:rPr lang="sr-Latn-ME" i="1" dirty="0" smtClean="0">
                <a:solidFill>
                  <a:schemeClr val="tx1"/>
                </a:solidFill>
              </a:rPr>
              <a:t>ć</a:t>
            </a:r>
            <a:r>
              <a:rPr lang="en-US" i="1" dirty="0" err="1" smtClean="0">
                <a:solidFill>
                  <a:schemeClr val="tx1"/>
                </a:solidFill>
              </a:rPr>
              <a:t>i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kupice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ugašenog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žara</a:t>
            </a:r>
            <a:r>
              <a:rPr lang="en-US" i="1" dirty="0">
                <a:solidFill>
                  <a:schemeClr val="tx1"/>
                </a:solidFill>
              </a:rPr>
              <a:t>, </a:t>
            </a:r>
            <a:r>
              <a:rPr lang="en-US" i="1" dirty="0" err="1">
                <a:solidFill>
                  <a:schemeClr val="tx1"/>
                </a:solidFill>
              </a:rPr>
              <a:t>onda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po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sr-Latn-ME" i="1" dirty="0" err="1" smtClean="0">
                <a:solidFill>
                  <a:schemeClr val="tx1"/>
                </a:solidFill>
              </a:rPr>
              <a:t>č</a:t>
            </a:r>
            <a:r>
              <a:rPr lang="en-US" i="1" dirty="0" err="1" smtClean="0">
                <a:solidFill>
                  <a:schemeClr val="tx1"/>
                </a:solidFill>
              </a:rPr>
              <a:t>istom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mrkom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pepelu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 smtClean="0">
                <a:solidFill>
                  <a:schemeClr val="tx1"/>
                </a:solidFill>
              </a:rPr>
              <a:t>povla</a:t>
            </a:r>
            <a:r>
              <a:rPr lang="sr-Latn-ME" i="1" dirty="0" smtClean="0">
                <a:solidFill>
                  <a:schemeClr val="tx1"/>
                </a:solidFill>
              </a:rPr>
              <a:t>č</a:t>
            </a:r>
            <a:r>
              <a:rPr lang="en-US" i="1" dirty="0" smtClean="0">
                <a:solidFill>
                  <a:schemeClr val="tx1"/>
                </a:solidFill>
              </a:rPr>
              <a:t>e</a:t>
            </a:r>
            <a:r>
              <a:rPr lang="sr-Latn-ME" i="1" dirty="0" smtClean="0">
                <a:solidFill>
                  <a:schemeClr val="tx1"/>
                </a:solidFill>
              </a:rPr>
              <a:t>ć</a:t>
            </a:r>
            <a:r>
              <a:rPr lang="en-US" i="1" dirty="0" err="1" smtClean="0">
                <a:solidFill>
                  <a:schemeClr val="tx1"/>
                </a:solidFill>
              </a:rPr>
              <a:t>i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neke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meke</a:t>
            </a:r>
            <a:r>
              <a:rPr lang="en-US" i="1" dirty="0">
                <a:solidFill>
                  <a:schemeClr val="tx1"/>
                </a:solidFill>
              </a:rPr>
              <a:t>, </a:t>
            </a:r>
            <a:r>
              <a:rPr lang="en-US" i="1" dirty="0" err="1">
                <a:solidFill>
                  <a:schemeClr val="tx1"/>
                </a:solidFill>
              </a:rPr>
              <a:t>nežne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 smtClean="0">
                <a:solidFill>
                  <a:schemeClr val="tx1"/>
                </a:solidFill>
              </a:rPr>
              <a:t>poteze</a:t>
            </a:r>
            <a:r>
              <a:rPr lang="en-US" i="1" dirty="0" smtClean="0">
                <a:solidFill>
                  <a:schemeClr val="tx1"/>
                </a:solidFill>
              </a:rPr>
              <a:t>.</a:t>
            </a:r>
            <a:endParaRPr lang="en-US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66651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074851"/>
          </a:xfrm>
        </p:spPr>
        <p:txBody>
          <a:bodyPr>
            <a:normAutofit/>
          </a:bodyPr>
          <a:lstStyle/>
          <a:p>
            <a:r>
              <a:rPr lang="sr-Latn-ME" sz="3600" dirty="0" smtClean="0">
                <a:solidFill>
                  <a:srgbClr val="FF0000"/>
                </a:solidFill>
              </a:rPr>
              <a:t>EFENDI-MITA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/>
              <a:t>p</a:t>
            </a:r>
            <a:r>
              <a:rPr lang="sr-Latn-ME" dirty="0" smtClean="0"/>
              <a:t>osljednji muški izdanak porodice; bio je pravi gospodin u gradu, „lepšega u varoši nije bilo“, veoma obrazovan;</a:t>
            </a:r>
          </a:p>
          <a:p>
            <a:r>
              <a:rPr lang="sr-Latn-ME" dirty="0" smtClean="0"/>
              <a:t>U porodici je bio </a:t>
            </a:r>
            <a:r>
              <a:rPr lang="sr-Latn-ME" dirty="0" smtClean="0"/>
              <a:t>prema </a:t>
            </a:r>
            <a:r>
              <a:rPr lang="sr-Latn-ME" dirty="0" smtClean="0"/>
              <a:t>svima hladan i krut, pa i prema ženi Todori. Jedino je Sofku prizivo sebi, igrao se sa njom i tepao joj „Sofkice!...Tatina Sofkice“.</a:t>
            </a:r>
          </a:p>
          <a:p>
            <a:r>
              <a:rPr lang="sr-Latn-ME" dirty="0" smtClean="0"/>
              <a:t>Efendi-Mita je često odlazio na put i tamo dugo ostajao. Njegovi dolasci kući bili su prave male svečanosti za porodicu, a posebno za Sofku.</a:t>
            </a:r>
          </a:p>
          <a:p>
            <a:r>
              <a:rPr lang="sr-Latn-ME" dirty="0" smtClean="0"/>
              <a:t>Njegov odlazak u Tursku je bijeg iz straha od sirotinje; ne  smije da dočeka prodaju imanja i objavljivanje dugova.</a:t>
            </a:r>
          </a:p>
          <a:p>
            <a:r>
              <a:rPr lang="sr-Latn-ME" dirty="0" smtClean="0"/>
              <a:t>Efendi-Mita djeluje nesigurno, zaokupljen je sobom, svojim mislima; dostojanstvo je samo maska za unutrašnji fizički i moralni raspad.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92432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72175" y="419100"/>
            <a:ext cx="6124575" cy="6180137"/>
          </a:xfrm>
        </p:spPr>
        <p:txBody>
          <a:bodyPr>
            <a:normAutofit lnSpcReduction="10000"/>
          </a:bodyPr>
          <a:lstStyle/>
          <a:p>
            <a:pPr lvl="0">
              <a:buClr>
                <a:srgbClr val="6F6F74"/>
              </a:buClr>
            </a:pPr>
            <a:r>
              <a:rPr lang="sr-Latn-CS" sz="2400" b="1" dirty="0">
                <a:solidFill>
                  <a:srgbClr val="000000"/>
                </a:solidFill>
              </a:rPr>
              <a:t>Borisav  Stanković je rođen 1876.godine u Vranju;</a:t>
            </a:r>
          </a:p>
          <a:p>
            <a:pPr lvl="0">
              <a:buClr>
                <a:srgbClr val="6F6F74"/>
              </a:buClr>
            </a:pPr>
            <a:r>
              <a:rPr lang="sr-Latn-CS" sz="2400" b="1" dirty="0">
                <a:solidFill>
                  <a:srgbClr val="000000"/>
                </a:solidFill>
              </a:rPr>
              <a:t>Osnovnu školu i sedam razreda gimnazije, koja i danas nosi njegovo ime, završio je u Vranju, a osmi razred gimnazije u Nišu, gdje je i maturirao.</a:t>
            </a:r>
          </a:p>
          <a:p>
            <a:pPr lvl="0">
              <a:buClr>
                <a:srgbClr val="6F6F74"/>
              </a:buClr>
            </a:pPr>
            <a:r>
              <a:rPr lang="sr-Latn-CS" sz="2400" b="1" dirty="0">
                <a:solidFill>
                  <a:srgbClr val="000000"/>
                </a:solidFill>
              </a:rPr>
              <a:t>Studije prava je završio u Beogradu; boravio je u Parizu godinu dana.</a:t>
            </a:r>
          </a:p>
          <a:p>
            <a:pPr lvl="0">
              <a:buClr>
                <a:srgbClr val="6F6F74"/>
              </a:buClr>
            </a:pPr>
            <a:r>
              <a:rPr lang="sr-Latn-CS" sz="2400" b="1" dirty="0">
                <a:solidFill>
                  <a:srgbClr val="000000"/>
                </a:solidFill>
              </a:rPr>
              <a:t>Rano je ostao bez roditelja, pa ga je odgajala baba Zlata koja je bila poznata po daru za pripovijedanje, te je od nje slušao mnoge priče o propadanju čorbadžijskih porodica. Ta biografska činjenica vremenom je prerasla u književni mit.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75" y="304800"/>
            <a:ext cx="5905500" cy="6128543"/>
          </a:xfrm>
          <a:prstGeom prst="rect">
            <a:avLst/>
          </a:prstGeom>
        </p:spPr>
      </p:pic>
      <p:sp>
        <p:nvSpPr>
          <p:cNvPr id="6" name="Vertical Scroll 5"/>
          <p:cNvSpPr/>
          <p:nvPr/>
        </p:nvSpPr>
        <p:spPr>
          <a:xfrm>
            <a:off x="2881222" y="3907766"/>
            <a:ext cx="3312543" cy="2881223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i="1" dirty="0" err="1">
                <a:solidFill>
                  <a:schemeClr val="tx1"/>
                </a:solidFill>
              </a:rPr>
              <a:t>Poslednja</a:t>
            </a:r>
            <a:r>
              <a:rPr lang="en-US" sz="1400" i="1" dirty="0">
                <a:solidFill>
                  <a:schemeClr val="tx1"/>
                </a:solidFill>
              </a:rPr>
              <a:t> du</a:t>
            </a:r>
            <a:r>
              <a:rPr lang="sr-Latn-ME" sz="1400" i="1" dirty="0">
                <a:solidFill>
                  <a:schemeClr val="tx1"/>
                </a:solidFill>
              </a:rPr>
              <a:t>ša koja postojaše za me. Poslednji kut moga stana, poslednji ogranak moje rodbine, baba moja umrla je! Ni oca ni majke, ni brata, ni sestre, nigde nikoga. Sem nje. A ona me je od „mrvu mrvku“ odnegovala. Nje više nema...</a:t>
            </a:r>
            <a:endParaRPr lang="en-US" sz="14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865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smtClean="0"/>
              <a:t>Njegov dolazak posle Uskrsa unosi nemir u duše ukućana, jer su osjećali da taj dolazak ima neko značenje, da donosi nešto što ih neće obradovati. Prva misao je da je efendi-Mita prodao kuću.</a:t>
            </a:r>
          </a:p>
          <a:p>
            <a:r>
              <a:rPr lang="sr-Latn-ME" dirty="0" smtClean="0"/>
              <a:t>Sofka je okupirana mišlju o prodaji kuće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ni</a:t>
            </a:r>
            <a:r>
              <a:rPr lang="en-US" dirty="0" smtClean="0"/>
              <a:t> </a:t>
            </a:r>
            <a:r>
              <a:rPr lang="en-US" dirty="0" err="1" smtClean="0"/>
              <a:t>jednog</a:t>
            </a:r>
            <a:r>
              <a:rPr lang="en-US" dirty="0" smtClean="0"/>
              <a:t> </a:t>
            </a:r>
            <a:r>
              <a:rPr lang="en-US" dirty="0" err="1" smtClean="0"/>
              <a:t>trenutka</a:t>
            </a:r>
            <a:r>
              <a:rPr lang="en-US" dirty="0" smtClean="0"/>
              <a:t> ne </a:t>
            </a:r>
            <a:r>
              <a:rPr lang="en-US" dirty="0" err="1" smtClean="0"/>
              <a:t>pomi</a:t>
            </a:r>
            <a:r>
              <a:rPr lang="sr-Latn-ME" dirty="0" smtClean="0"/>
              <a:t>šlja da bi to moglo biti nešto drugo.</a:t>
            </a:r>
          </a:p>
          <a:p>
            <a:r>
              <a:rPr lang="sr-Latn-ME" dirty="0" smtClean="0"/>
              <a:t>Ta uvjerenost da otac prodaje kuću, a saznanje da je u stvari prodao nju, svoju Sofku, djeluje porazno na nju toliko da nema snage da se brani: povlači se, pristaje, svjesno prihvata žrtvu, jer shvata da tako spasava oca i majku.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73055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GAZDA MARKO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1872" y="2173857"/>
            <a:ext cx="8595360" cy="4006280"/>
          </a:xfrm>
        </p:spPr>
        <p:txBody>
          <a:bodyPr/>
          <a:lstStyle/>
          <a:p>
            <a:r>
              <a:rPr lang="sr-Latn-ME" dirty="0"/>
              <a:t>p</a:t>
            </a:r>
            <a:r>
              <a:rPr lang="sr-Latn-ME" dirty="0" smtClean="0"/>
              <a:t>redstavnik seljačkog sloja koji sve više nadire u grad i svojim materijalnim bogatstvom prevazilazi gospodstvo dotadašnje čorbadžijske i hadžijske aristrokatije;</a:t>
            </a:r>
          </a:p>
          <a:p>
            <a:r>
              <a:rPr lang="sr-Latn-ME" dirty="0"/>
              <a:t>k</a:t>
            </a:r>
            <a:r>
              <a:rPr lang="sr-Latn-ME" dirty="0" smtClean="0"/>
              <a:t>upac kuće – prosac;</a:t>
            </a:r>
          </a:p>
          <a:p>
            <a:r>
              <a:rPr lang="sr-Latn-ME" dirty="0"/>
              <a:t>p</a:t>
            </a:r>
            <a:r>
              <a:rPr lang="sr-Latn-ME" dirty="0" smtClean="0"/>
              <a:t>ri prvoj posjeti kod Sofke je zbunjen, zadivljen i zaprepašćen sjajem gospodstva efendi-Mitine kuće ali još više fasciniran Sofkinom ljepotom; dok pri drugoj posjeti Marko je pribran, staložen, siguran, finansijski nadmoćan;</a:t>
            </a:r>
          </a:p>
          <a:p>
            <a:r>
              <a:rPr lang="sr-Latn-ME" dirty="0"/>
              <a:t>p</a:t>
            </a:r>
            <a:r>
              <a:rPr lang="sr-Latn-ME" dirty="0" smtClean="0"/>
              <a:t>rema Sofki je blagonaklon, ljubazan, poštovalac i poklonik ljepote;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573328" y="5434643"/>
            <a:ext cx="4710023" cy="142335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1400" dirty="0" smtClean="0">
                <a:solidFill>
                  <a:srgbClr val="FF0000"/>
                </a:solidFill>
              </a:rPr>
              <a:t>Čorbadžija – bogati zemljoposjednici u južnim krajevima Srbije; ti krajevi su najduže ostali pod turskom vlašću; nakon oslobođenja od Turaka novonastale društvene okolnosti uticale su na njihov način života i dovele ih do naglog siromašenja.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49738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1872" y="2958860"/>
            <a:ext cx="8595360" cy="3221277"/>
          </a:xfrm>
        </p:spPr>
        <p:txBody>
          <a:bodyPr>
            <a:normAutofit/>
          </a:bodyPr>
          <a:lstStyle/>
          <a:p>
            <a:r>
              <a:rPr lang="sr-Latn-ME" sz="2400" dirty="0" smtClean="0"/>
              <a:t>Scena Markove borbe sa samim sobom pred vratima Sofkine sobe; upečatljiva scena gdje bježi, uzima konja i odlazi među Arnaute kojima duguje krv.</a:t>
            </a:r>
          </a:p>
          <a:p>
            <a:r>
              <a:rPr lang="sr-Latn-ME" sz="2400" dirty="0" smtClean="0"/>
              <a:t>Prikazan je sukob svijesti i podsvijesti, krvi i savjesti, grubosti i nježnosti.</a:t>
            </a:r>
            <a:endParaRPr lang="sr-Latn-ME" sz="2400" dirty="0"/>
          </a:p>
        </p:txBody>
      </p:sp>
      <p:sp>
        <p:nvSpPr>
          <p:cNvPr id="4" name="Horizontal Scroll 3"/>
          <p:cNvSpPr/>
          <p:nvPr/>
        </p:nvSpPr>
        <p:spPr>
          <a:xfrm>
            <a:off x="0" y="0"/>
            <a:ext cx="11283351" cy="2794958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i="1" dirty="0" smtClean="0">
                <a:solidFill>
                  <a:schemeClr val="tx1"/>
                </a:solidFill>
              </a:rPr>
              <a:t>...i onda one jezovite priče, za koje se u varoši znalo, verovalo, ali se o njima nije vodilo računa: kako svi oni, seljaci, da bi što više radne snage imali, ženili svoje sinove još kao djecu, uzimali za njih odrase djevojke, već dosta u godinama, sposobne za svaki rad. I to se radi oduvek, s kolena na koleno. Niko to ne smatra za uvredu, greh, ni docnije, kada sinovi porastu. Ništa to nije. Imaće i oni, sinovi, kad, imaće i oni svojih snaja...</a:t>
            </a:r>
            <a:endParaRPr lang="en-US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85799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smtClean="0"/>
              <a:t>Gazda Marko ne želi da Sofka bude kupljena, želi da ona svojom voljom dođe u njegovu kuću. Svjestan je da novac može da kupi čovjeka ali da se novcem ne može riješiti porodična sreća:</a:t>
            </a:r>
          </a:p>
          <a:p>
            <a:endParaRPr lang="sr-Latn-ME" dirty="0"/>
          </a:p>
          <a:p>
            <a:pPr marL="0" indent="0">
              <a:buNone/>
            </a:pPr>
            <a:endParaRPr lang="sr-Latn-ME" dirty="0" smtClean="0"/>
          </a:p>
          <a:p>
            <a:pPr marL="0" indent="0">
              <a:buNone/>
            </a:pPr>
            <a:endParaRPr lang="sr-Latn-ME" dirty="0"/>
          </a:p>
          <a:p>
            <a:pPr marL="0" indent="0">
              <a:buNone/>
            </a:pPr>
            <a:r>
              <a:rPr lang="sr-Latn-ME" dirty="0" smtClean="0"/>
              <a:t>U Markovoj ličnosti i njegovom odnosu prema Sofki uočava se dvojstvo: na jednoj strani opčinjava ga njena ljepota, a na drugoj strani on je poštuje i cijeni;</a:t>
            </a:r>
          </a:p>
          <a:p>
            <a:pPr marL="0" indent="0">
              <a:buNone/>
            </a:pPr>
            <a:r>
              <a:rPr lang="sr-Latn-ME" dirty="0" smtClean="0"/>
              <a:t>Na jednoj strani je odnos muškarca prema ženi, na drugoj strani odnos čovjeka prema nečemu što zasjenjuje svojom ljepotom.</a:t>
            </a:r>
            <a:endParaRPr lang="en-US" dirty="0"/>
          </a:p>
        </p:txBody>
      </p:sp>
      <p:sp>
        <p:nvSpPr>
          <p:cNvPr id="4" name="Horizontal Scroll 3"/>
          <p:cNvSpPr/>
          <p:nvPr/>
        </p:nvSpPr>
        <p:spPr>
          <a:xfrm>
            <a:off x="5057775" y="2347118"/>
            <a:ext cx="6172200" cy="1533525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1400" i="1" dirty="0" smtClean="0"/>
              <a:t>Bogom da ti nije prosto ako pristaneš, pre no što ti sama rešiš; bogom da ti nije prosto ako pođeš i dođeš u moju kuću, a da ti sama nećeš... Istina, za sada tata nema takvu kuću kakva treba za tebe, ali će to tata tebi...</a:t>
            </a:r>
            <a:endParaRPr lang="en-US" sz="1400" i="1" dirty="0"/>
          </a:p>
        </p:txBody>
      </p:sp>
    </p:spTree>
    <p:extLst>
      <p:ext uri="{BB962C8B-B14F-4D97-AF65-F5344CB8AC3E}">
        <p14:creationId xmlns:p14="http://schemas.microsoft.com/office/powerpoint/2010/main" val="17055200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9497" y="666750"/>
            <a:ext cx="8595360" cy="6010275"/>
          </a:xfrm>
        </p:spPr>
        <p:txBody>
          <a:bodyPr/>
          <a:lstStyle/>
          <a:p>
            <a:r>
              <a:rPr lang="sr-Latn-ME" dirty="0" smtClean="0"/>
              <a:t>Gazda Marko je razapet između onoga čemu ga vuče krv i onoga što mu nalaže svijest i respekt prema Sofki. On je gazda koji smatra da ima pravo na ono što su radili njegovi preci, dovodeći snahe za svoje nejake sinove; ali on je i onaj gazda Marko koji je Sofki govorio „čedo“, koji je u njoj vidio nedostižnu ljepotu kojoj čovjek može samo služiti.</a:t>
            </a:r>
          </a:p>
          <a:p>
            <a:endParaRPr lang="sr-Latn-ME" dirty="0"/>
          </a:p>
          <a:p>
            <a:r>
              <a:rPr lang="sr-Latn-ME" dirty="0" smtClean="0"/>
              <a:t>Scena </a:t>
            </a:r>
            <a:r>
              <a:rPr lang="en-US" dirty="0"/>
              <a:t>M</a:t>
            </a:r>
            <a:r>
              <a:rPr lang="sr-Latn-ME" dirty="0" smtClean="0"/>
              <a:t>arkove borbe sa samim sobom pred vratima Sofkine sobe je najsnažnija scena u romanu;</a:t>
            </a:r>
          </a:p>
          <a:p>
            <a:r>
              <a:rPr lang="sr-Latn-ME" dirty="0" smtClean="0"/>
              <a:t>pobjeđuje ljubav prema ljepoti koju treba sačuvati, a ne ljubav i strast prema ženi;</a:t>
            </a:r>
          </a:p>
          <a:p>
            <a:r>
              <a:rPr lang="sr-Latn-ME" dirty="0" smtClean="0"/>
              <a:t>Marko odlazi među Arnaute kojima duguje krv, a kada ga teško ranjenog voze kući, on kida zavoje jer ne želi da se živ vrati. </a:t>
            </a:r>
          </a:p>
          <a:p>
            <a:r>
              <a:rPr lang="sr-Latn-ME" dirty="0" smtClean="0"/>
              <a:t>Bježi od sebe, od požude za Sofkom;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78790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52322" y="1571625"/>
            <a:ext cx="8595360" cy="4351337"/>
          </a:xfrm>
        </p:spPr>
        <p:txBody>
          <a:bodyPr/>
          <a:lstStyle/>
          <a:p>
            <a:r>
              <a:rPr lang="sr-Latn-ME" sz="2400" dirty="0" smtClean="0"/>
              <a:t>R</a:t>
            </a:r>
            <a:r>
              <a:rPr lang="en-US" sz="2400" dirty="0" err="1" smtClean="0"/>
              <a:t>omanom</a:t>
            </a:r>
            <a:r>
              <a:rPr lang="sr-Latn-ME" sz="2400" dirty="0" smtClean="0"/>
              <a:t> „Nečista krv“ </a:t>
            </a:r>
            <a:r>
              <a:rPr lang="en-US" sz="2400" dirty="0" smtClean="0"/>
              <a:t> </a:t>
            </a:r>
            <a:r>
              <a:rPr lang="en-US" sz="2400" dirty="0" err="1"/>
              <a:t>Stanković</a:t>
            </a:r>
            <a:r>
              <a:rPr lang="en-US" sz="2400" dirty="0"/>
              <a:t> je </a:t>
            </a:r>
            <a:r>
              <a:rPr lang="en-US" sz="2400" dirty="0" err="1"/>
              <a:t>predstavio</a:t>
            </a:r>
            <a:r>
              <a:rPr lang="en-US" sz="2400" dirty="0"/>
              <a:t> </a:t>
            </a:r>
            <a:r>
              <a:rPr lang="en-US" sz="2400" dirty="0" err="1"/>
              <a:t>sliku</a:t>
            </a:r>
            <a:r>
              <a:rPr lang="en-US" sz="2400" dirty="0"/>
              <a:t> </a:t>
            </a:r>
            <a:r>
              <a:rPr lang="en-US" sz="2400" dirty="0" err="1"/>
              <a:t>jednog</a:t>
            </a:r>
            <a:r>
              <a:rPr lang="en-US" sz="2400" dirty="0"/>
              <a:t> </a:t>
            </a:r>
            <a:r>
              <a:rPr lang="en-US" sz="2400" dirty="0" err="1"/>
              <a:t>naroda</a:t>
            </a:r>
            <a:r>
              <a:rPr lang="en-US" sz="2400" dirty="0"/>
              <a:t> u </a:t>
            </a:r>
            <a:r>
              <a:rPr lang="en-US" sz="2400" dirty="0" err="1"/>
              <a:t>datom</a:t>
            </a:r>
            <a:r>
              <a:rPr lang="en-US" sz="2400" dirty="0"/>
              <a:t> </a:t>
            </a:r>
            <a:r>
              <a:rPr lang="en-US" sz="2400" dirty="0" err="1"/>
              <a:t>vremenskom</a:t>
            </a:r>
            <a:r>
              <a:rPr lang="en-US" sz="2400" dirty="0"/>
              <a:t>, </a:t>
            </a:r>
            <a:r>
              <a:rPr lang="en-US" sz="2400" dirty="0" err="1"/>
              <a:t>istorijskom</a:t>
            </a:r>
            <a:r>
              <a:rPr lang="en-US" sz="2400" dirty="0"/>
              <a:t> </a:t>
            </a:r>
            <a:r>
              <a:rPr lang="en-US" sz="2400" dirty="0" err="1"/>
              <a:t>periodu</a:t>
            </a:r>
            <a:r>
              <a:rPr lang="en-US" sz="2400" dirty="0"/>
              <a:t> </a:t>
            </a:r>
            <a:r>
              <a:rPr lang="en-US" sz="2400" dirty="0" err="1"/>
              <a:t>koji</a:t>
            </a:r>
            <a:r>
              <a:rPr lang="en-US" sz="2400" dirty="0"/>
              <a:t> je </a:t>
            </a:r>
            <a:r>
              <a:rPr lang="en-US" sz="2400" dirty="0" err="1"/>
              <a:t>podlegao</a:t>
            </a:r>
            <a:r>
              <a:rPr lang="en-US" sz="2400" dirty="0"/>
              <a:t> </a:t>
            </a:r>
            <a:r>
              <a:rPr lang="en-US" sz="2400" dirty="0" err="1"/>
              <a:t>primitivnom</a:t>
            </a:r>
            <a:r>
              <a:rPr lang="en-US" sz="2400" dirty="0"/>
              <a:t> </a:t>
            </a:r>
            <a:r>
              <a:rPr lang="en-US" sz="2400" dirty="0" err="1"/>
              <a:t>shvatanju</a:t>
            </a:r>
            <a:r>
              <a:rPr lang="en-US" sz="2400" dirty="0"/>
              <a:t> </a:t>
            </a:r>
            <a:r>
              <a:rPr lang="en-US" sz="2400" dirty="0" err="1"/>
              <a:t>zajednice</a:t>
            </a:r>
            <a:r>
              <a:rPr lang="en-US" sz="2400" dirty="0"/>
              <a:t>, </a:t>
            </a:r>
            <a:r>
              <a:rPr lang="en-US" sz="2400" dirty="0" err="1"/>
              <a:t>kao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činjenicu</a:t>
            </a:r>
            <a:r>
              <a:rPr lang="en-US" sz="2400" dirty="0"/>
              <a:t> da se </a:t>
            </a:r>
            <a:r>
              <a:rPr lang="en-US" sz="2400" dirty="0" err="1"/>
              <a:t>čovjek</a:t>
            </a:r>
            <a:r>
              <a:rPr lang="en-US" sz="2400" dirty="0"/>
              <a:t> </a:t>
            </a:r>
            <a:r>
              <a:rPr lang="en-US" sz="2400" dirty="0" err="1"/>
              <a:t>teško</a:t>
            </a:r>
            <a:r>
              <a:rPr lang="en-US" sz="2400" dirty="0"/>
              <a:t> </a:t>
            </a:r>
            <a:r>
              <a:rPr lang="en-US" sz="2400" dirty="0" err="1"/>
              <a:t>može</a:t>
            </a:r>
            <a:r>
              <a:rPr lang="en-US" sz="2400" dirty="0"/>
              <a:t> </a:t>
            </a:r>
            <a:r>
              <a:rPr lang="en-US" sz="2400" dirty="0" err="1"/>
              <a:t>osloboditi</a:t>
            </a:r>
            <a:r>
              <a:rPr lang="en-US" sz="2400" dirty="0"/>
              <a:t> </a:t>
            </a:r>
            <a:r>
              <a:rPr lang="en-US" sz="2400" dirty="0" err="1"/>
              <a:t>nametnutog</a:t>
            </a:r>
            <a:r>
              <a:rPr lang="en-US" sz="2400" dirty="0"/>
              <a:t> </a:t>
            </a:r>
            <a:r>
              <a:rPr lang="en-US" sz="2400" dirty="0" err="1"/>
              <a:t>modela</a:t>
            </a:r>
            <a:r>
              <a:rPr lang="en-US" sz="2400" dirty="0"/>
              <a:t> </a:t>
            </a:r>
            <a:r>
              <a:rPr lang="en-US" sz="2400" dirty="0" err="1"/>
              <a:t>mišljenja</a:t>
            </a:r>
            <a:r>
              <a:rPr lang="en-US" sz="2400" dirty="0"/>
              <a:t>. </a:t>
            </a:r>
            <a:endParaRPr lang="sr-Latn-ME" sz="2400" dirty="0" smtClean="0"/>
          </a:p>
          <a:p>
            <a:pPr marL="0" indent="0">
              <a:buNone/>
            </a:pPr>
            <a:endParaRPr lang="sr-Latn-CS" sz="2400" dirty="0"/>
          </a:p>
          <a:p>
            <a:r>
              <a:rPr lang="en-US" sz="2400" dirty="0" err="1"/>
              <a:t>Ovim</a:t>
            </a:r>
            <a:r>
              <a:rPr lang="en-US" sz="2400" dirty="0"/>
              <a:t> </a:t>
            </a:r>
            <a:r>
              <a:rPr lang="en-US" sz="2400" dirty="0" err="1"/>
              <a:t>djelom</a:t>
            </a:r>
            <a:r>
              <a:rPr lang="en-US" sz="2400" dirty="0"/>
              <a:t> Bora </a:t>
            </a:r>
            <a:r>
              <a:rPr lang="en-US" sz="2400" dirty="0" err="1"/>
              <a:t>Stanković</a:t>
            </a:r>
            <a:r>
              <a:rPr lang="en-US" sz="2400" dirty="0"/>
              <a:t> je </a:t>
            </a:r>
            <a:r>
              <a:rPr lang="en-US" sz="2400" dirty="0" err="1"/>
              <a:t>ostavio</a:t>
            </a:r>
            <a:r>
              <a:rPr lang="en-US" sz="2400" dirty="0"/>
              <a:t> </a:t>
            </a:r>
            <a:r>
              <a:rPr lang="en-US" sz="2400" dirty="0" err="1"/>
              <a:t>prostora</a:t>
            </a:r>
            <a:r>
              <a:rPr lang="en-US" sz="2400" dirty="0"/>
              <a:t> </a:t>
            </a:r>
            <a:r>
              <a:rPr lang="en-US" sz="2400" dirty="0" err="1"/>
              <a:t>za</a:t>
            </a:r>
            <a:r>
              <a:rPr lang="en-US" sz="2400" dirty="0"/>
              <a:t> </a:t>
            </a:r>
            <a:r>
              <a:rPr lang="en-US" sz="2400" dirty="0" err="1"/>
              <a:t>razna</a:t>
            </a:r>
            <a:r>
              <a:rPr lang="en-US" sz="2400" dirty="0"/>
              <a:t> </a:t>
            </a:r>
            <a:r>
              <a:rPr lang="en-US" sz="2400" dirty="0" err="1"/>
              <a:t>tumačenja</a:t>
            </a:r>
            <a:r>
              <a:rPr lang="en-US" sz="2400" dirty="0"/>
              <a:t>, a </a:t>
            </a:r>
            <a:r>
              <a:rPr lang="en-US" sz="2400" dirty="0" err="1"/>
              <a:t>uz</a:t>
            </a:r>
            <a:r>
              <a:rPr lang="en-US" sz="2400" dirty="0"/>
              <a:t> </a:t>
            </a:r>
            <a:r>
              <a:rPr lang="en-US" sz="2400" dirty="0" err="1"/>
              <a:t>književna</a:t>
            </a:r>
            <a:r>
              <a:rPr lang="en-US" sz="2400" dirty="0"/>
              <a:t> </a:t>
            </a:r>
            <a:r>
              <a:rPr lang="en-US" sz="2400" dirty="0" err="1"/>
              <a:t>svakako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psihološka</a:t>
            </a:r>
            <a:r>
              <a:rPr lang="en-US" sz="2400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11024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1872" y="1047750"/>
            <a:ext cx="8595360" cy="5132387"/>
          </a:xfrm>
        </p:spPr>
        <p:txBody>
          <a:bodyPr>
            <a:normAutofit/>
          </a:bodyPr>
          <a:lstStyle/>
          <a:p>
            <a:r>
              <a:rPr lang="sr-Latn-CS" sz="2400" dirty="0"/>
              <a:t>Književni kritičari Stankovića smatraju jednim od najtalentovanijih proznih stvaralaca u srpskoj književnosti</a:t>
            </a:r>
            <a:r>
              <a:rPr lang="sr-Latn-CS" sz="2400" dirty="0" smtClean="0"/>
              <a:t>.</a:t>
            </a:r>
          </a:p>
          <a:p>
            <a:r>
              <a:rPr lang="sr-Latn-CS" sz="2400" dirty="0" smtClean="0"/>
              <a:t>Začetnik </a:t>
            </a:r>
            <a:r>
              <a:rPr lang="sr-Latn-CS" sz="2400" dirty="0"/>
              <a:t>je modernog romana;</a:t>
            </a:r>
          </a:p>
          <a:p>
            <a:r>
              <a:rPr lang="sr-Latn-CS" sz="2400" dirty="0"/>
              <a:t>U njegovim djelima preovladavaju: unutrašnja, psihološka perspektiva, smjenjivanje pripovjedačke tačke gledišta, direktna i indirektna karakterizacija likova, simbolizacija motiva, što predstavlja značajan pomak u modernoj pripovjedačkoj formi.</a:t>
            </a:r>
          </a:p>
          <a:p>
            <a:r>
              <a:rPr lang="sr-Latn-CS" sz="2400" dirty="0" smtClean="0"/>
              <a:t>Objavio je zbirke </a:t>
            </a:r>
            <a:r>
              <a:rPr lang="sr-Latn-CS" sz="2400" dirty="0" smtClean="0">
                <a:solidFill>
                  <a:srgbClr val="FF0000"/>
                </a:solidFill>
              </a:rPr>
              <a:t>pripovjedaka</a:t>
            </a:r>
            <a:r>
              <a:rPr lang="sr-Latn-CS" sz="2400" dirty="0"/>
              <a:t>: </a:t>
            </a:r>
            <a:r>
              <a:rPr lang="sr-Latn-CS" sz="2400" i="1" dirty="0"/>
              <a:t>Stari dani, Božji ljudi, Iz mog kraja, Moji poznanici, Uvela ruža</a:t>
            </a:r>
            <a:r>
              <a:rPr lang="sr-Latn-CS" sz="2400" dirty="0"/>
              <a:t>, </a:t>
            </a:r>
            <a:r>
              <a:rPr lang="sr-Latn-CS" sz="2400" dirty="0">
                <a:solidFill>
                  <a:srgbClr val="FF0000"/>
                </a:solidFill>
              </a:rPr>
              <a:t>dramu</a:t>
            </a:r>
            <a:r>
              <a:rPr lang="sr-Latn-CS" sz="2400" dirty="0"/>
              <a:t> </a:t>
            </a:r>
            <a:r>
              <a:rPr lang="sr-Latn-CS" sz="2400" i="1" dirty="0"/>
              <a:t>Koštana</a:t>
            </a:r>
            <a:r>
              <a:rPr lang="sr-Latn-CS" sz="2400" dirty="0"/>
              <a:t>, </a:t>
            </a:r>
            <a:r>
              <a:rPr lang="sr-Latn-CS" sz="2400" dirty="0">
                <a:solidFill>
                  <a:srgbClr val="FF0000"/>
                </a:solidFill>
              </a:rPr>
              <a:t>roman</a:t>
            </a:r>
            <a:r>
              <a:rPr lang="sr-Latn-CS" sz="2400" dirty="0"/>
              <a:t> </a:t>
            </a:r>
            <a:r>
              <a:rPr lang="sr-Latn-CS" sz="2400" i="1" dirty="0"/>
              <a:t>Nečista krv</a:t>
            </a:r>
            <a:r>
              <a:rPr lang="sr-Latn-CS" sz="2400" dirty="0"/>
              <a:t>.</a:t>
            </a: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0038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err="1" smtClean="0"/>
              <a:t>Djelo</a:t>
            </a:r>
            <a:r>
              <a:rPr lang="en-US" sz="2400" dirty="0" smtClean="0"/>
              <a:t> Bore </a:t>
            </a:r>
            <a:r>
              <a:rPr lang="en-US" sz="2400" dirty="0" err="1" smtClean="0"/>
              <a:t>Stankovi</a:t>
            </a:r>
            <a:r>
              <a:rPr lang="sr-Latn-ME" sz="2400" dirty="0" smtClean="0"/>
              <a:t>ća vezano je isključivo za Vranje, njegovo podneblje i njegove ljude, ali ne za Vranje piščevog vremena, nego vremena koje je prohujalo i vremena na prelazi iz starih u nove društvene odnose.</a:t>
            </a:r>
            <a:endParaRPr lang="en-US" sz="2400" dirty="0"/>
          </a:p>
        </p:txBody>
      </p:sp>
      <p:sp>
        <p:nvSpPr>
          <p:cNvPr id="4" name="Horizontal Scroll 3"/>
          <p:cNvSpPr/>
          <p:nvPr/>
        </p:nvSpPr>
        <p:spPr>
          <a:xfrm>
            <a:off x="3252158" y="3571337"/>
            <a:ext cx="5567992" cy="318764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i="1" dirty="0" smtClean="0"/>
              <a:t>Još kad sam bio sasvim mali, kad mi je bilo najslađe da sjedim materi u krilu, slušao sam razgovore koje su preda mnom, kao „detetu koje ništa ne razume“</a:t>
            </a:r>
            <a:r>
              <a:rPr lang="en-US" i="1" dirty="0" smtClean="0"/>
              <a:t> </a:t>
            </a:r>
            <a:r>
              <a:rPr lang="en-US" i="1" dirty="0" err="1" smtClean="0"/>
              <a:t>vodile</a:t>
            </a:r>
            <a:r>
              <a:rPr lang="en-US" i="1" dirty="0" smtClean="0"/>
              <a:t> </a:t>
            </a:r>
            <a:r>
              <a:rPr lang="en-US" i="1" dirty="0" err="1" smtClean="0"/>
              <a:t>kom</a:t>
            </a:r>
            <a:r>
              <a:rPr lang="sr-Latn-ME" i="1" dirty="0"/>
              <a:t>š</a:t>
            </a:r>
            <a:r>
              <a:rPr lang="en-US" i="1" dirty="0" err="1" smtClean="0"/>
              <a:t>ike</a:t>
            </a:r>
            <a:r>
              <a:rPr lang="sr-Latn-ME" i="1" dirty="0" smtClean="0"/>
              <a:t> i rođake moje matere s njom pri kafi. Zbilja, nisam onda ništa razumevao, ali sam nekako pamtio i najmanje sitnice.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3621395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ME" sz="3200" dirty="0" smtClean="0"/>
              <a:t>U Stankovićevom stvaralaštvu mogu se izdvojiti tri stvaralačka kruga: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51978" y="2085975"/>
            <a:ext cx="8858822" cy="4027487"/>
          </a:xfrm>
        </p:spPr>
        <p:txBody>
          <a:bodyPr>
            <a:normAutofit/>
          </a:bodyPr>
          <a:lstStyle/>
          <a:p>
            <a:pPr marL="2271400" lvl="8" indent="0">
              <a:buNone/>
            </a:pPr>
            <a:r>
              <a:rPr lang="sr-Latn-ME" sz="2000" dirty="0" smtClean="0"/>
              <a:t>                                                          </a:t>
            </a:r>
            <a:r>
              <a:rPr lang="sr-Latn-ME" sz="2000" i="1" dirty="0" smtClean="0"/>
              <a:t>Đurđevdan</a:t>
            </a:r>
          </a:p>
          <a:p>
            <a:pPr marL="2271400" lvl="8" indent="0">
              <a:buNone/>
            </a:pPr>
            <a:r>
              <a:rPr lang="sr-Latn-ME" sz="2000" i="1" dirty="0"/>
              <a:t>	</a:t>
            </a:r>
            <a:r>
              <a:rPr lang="sr-Latn-ME" sz="2000" i="1" dirty="0" smtClean="0"/>
              <a:t>                                                   Nuška</a:t>
            </a:r>
          </a:p>
          <a:p>
            <a:pPr marL="2271400" lvl="8" indent="0">
              <a:buNone/>
            </a:pPr>
            <a:r>
              <a:rPr lang="sr-Latn-ME" sz="2000" i="1" dirty="0"/>
              <a:t>	</a:t>
            </a:r>
            <a:r>
              <a:rPr lang="sr-Latn-ME" sz="2000" i="1" dirty="0" smtClean="0"/>
              <a:t>                                                   U vinogradima</a:t>
            </a:r>
          </a:p>
          <a:p>
            <a:pPr marL="2271400" lvl="8" indent="0">
              <a:buNone/>
            </a:pPr>
            <a:r>
              <a:rPr lang="sr-Latn-ME" sz="2000" i="1" dirty="0" smtClean="0"/>
              <a:t>----------------------------------------------------------------------------</a:t>
            </a:r>
            <a:endParaRPr lang="sr-Latn-ME" sz="2000" i="1" dirty="0"/>
          </a:p>
          <a:p>
            <a:pPr marL="2271400" lvl="8" indent="0">
              <a:buNone/>
            </a:pPr>
            <a:r>
              <a:rPr lang="sr-Latn-ME" sz="2000" i="1" dirty="0" smtClean="0"/>
              <a:t>                                                            Nečista krv</a:t>
            </a:r>
          </a:p>
          <a:p>
            <a:pPr marL="2271400" lvl="8" indent="0">
              <a:buNone/>
            </a:pPr>
            <a:r>
              <a:rPr lang="sr-Latn-ME" sz="2000" i="1" dirty="0"/>
              <a:t> </a:t>
            </a:r>
            <a:r>
              <a:rPr lang="sr-Latn-ME" sz="2000" i="1" dirty="0" smtClean="0"/>
              <a:t>                                                           U noći</a:t>
            </a:r>
          </a:p>
          <a:p>
            <a:pPr marL="2271400" lvl="8" indent="0">
              <a:buNone/>
            </a:pPr>
            <a:r>
              <a:rPr lang="sr-Latn-ME" sz="2000" i="1" dirty="0"/>
              <a:t> </a:t>
            </a:r>
            <a:r>
              <a:rPr lang="sr-Latn-ME" sz="2000" i="1" dirty="0" smtClean="0"/>
              <a:t>                                                           Koštana</a:t>
            </a:r>
          </a:p>
          <a:p>
            <a:pPr marL="2271400" lvl="8" indent="0">
              <a:buNone/>
            </a:pPr>
            <a:r>
              <a:rPr lang="sr-Latn-ME" sz="2000" i="1" dirty="0" smtClean="0"/>
              <a:t>----------------------------------------------------------------------------</a:t>
            </a:r>
            <a:endParaRPr lang="sr-Latn-ME" sz="2000" i="1" dirty="0"/>
          </a:p>
          <a:p>
            <a:pPr marL="2271400" lvl="8" indent="0">
              <a:buNone/>
            </a:pPr>
            <a:endParaRPr lang="sr-Latn-ME" sz="2000" i="1" dirty="0" smtClean="0"/>
          </a:p>
          <a:p>
            <a:pPr marL="2271400" lvl="8" indent="0">
              <a:buNone/>
            </a:pPr>
            <a:r>
              <a:rPr lang="sr-Latn-ME" sz="2000" i="1" dirty="0"/>
              <a:t> </a:t>
            </a:r>
            <a:r>
              <a:rPr lang="sr-Latn-ME" sz="2000" i="1" dirty="0" smtClean="0"/>
              <a:t>                                                        Pokojnikova žena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390650" y="2333625"/>
            <a:ext cx="4191000" cy="762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 smtClean="0">
                <a:solidFill>
                  <a:schemeClr val="tx1"/>
                </a:solidFill>
              </a:rPr>
              <a:t>Životna radost i sreća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5895975" y="2447925"/>
            <a:ext cx="1285875" cy="533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1390650" y="3622038"/>
            <a:ext cx="4191000" cy="8928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 smtClean="0">
                <a:solidFill>
                  <a:schemeClr val="tx1"/>
                </a:solidFill>
              </a:rPr>
              <a:t>Nesrećne ljubavi i „žal za mladost“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390650" y="5086350"/>
            <a:ext cx="4191000" cy="7905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 smtClean="0">
                <a:solidFill>
                  <a:schemeClr val="tx1"/>
                </a:solidFill>
              </a:rPr>
              <a:t>Robovanje patrijarhalnom moralu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5895975" y="3752293"/>
            <a:ext cx="1285875" cy="5300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>
            <a:off x="5895975" y="5217318"/>
            <a:ext cx="1285875" cy="5286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014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Punched Tape 3"/>
          <p:cNvSpPr/>
          <p:nvPr/>
        </p:nvSpPr>
        <p:spPr>
          <a:xfrm>
            <a:off x="952500" y="485775"/>
            <a:ext cx="7543800" cy="6172200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i="1" dirty="0" smtClean="0">
                <a:solidFill>
                  <a:schemeClr val="tx1"/>
                </a:solidFill>
              </a:rPr>
              <a:t>Srpski moderan roman i pripovetka zapravo počinju od Borisava Stankovića. Njegovi likovu su složeno građeni, s jakim unutrašnjim konfliktom između protivrečnih pobuda. Pripoveda se iz velike blizine glavnog junaka, često i iz njegove svesti, što pomoću </a:t>
            </a:r>
            <a:r>
              <a:rPr lang="sr-Latn-ME" b="1" i="1" dirty="0" smtClean="0">
                <a:solidFill>
                  <a:schemeClr val="tx1"/>
                </a:solidFill>
              </a:rPr>
              <a:t>*introspekcije </a:t>
            </a:r>
            <a:r>
              <a:rPr lang="sr-Latn-ME" i="1" dirty="0" smtClean="0">
                <a:solidFill>
                  <a:schemeClr val="tx1"/>
                </a:solidFill>
              </a:rPr>
              <a:t>vodi do najranijih, duboko postignutih doživljaja. Niko kao on u romanu Nečista krv nije tako smelo ponirao u duševni i čulni život.</a:t>
            </a:r>
          </a:p>
          <a:p>
            <a:pPr algn="ctr"/>
            <a:endParaRPr lang="sr-Latn-ME" dirty="0" smtClean="0">
              <a:solidFill>
                <a:schemeClr val="tx1"/>
              </a:solidFill>
            </a:endParaRPr>
          </a:p>
          <a:p>
            <a:pPr algn="ctr"/>
            <a:r>
              <a:rPr lang="sr-Latn-ME" dirty="0" smtClean="0">
                <a:solidFill>
                  <a:schemeClr val="tx1"/>
                </a:solidFill>
              </a:rPr>
              <a:t>                                                                         Novica Petković</a:t>
            </a:r>
            <a:endParaRPr lang="sr-Latn-ME" dirty="0">
              <a:solidFill>
                <a:schemeClr val="tx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8839200" y="5334000"/>
            <a:ext cx="3352800" cy="1524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b="1" dirty="0" smtClean="0">
                <a:solidFill>
                  <a:srgbClr val="FFFF00"/>
                </a:solidFill>
              </a:rPr>
              <a:t>introspekcija- </a:t>
            </a:r>
            <a:r>
              <a:rPr lang="sr-Latn-ME" dirty="0" smtClean="0">
                <a:solidFill>
                  <a:srgbClr val="FFFF00"/>
                </a:solidFill>
              </a:rPr>
              <a:t>samoposmatranje, zagledanje u sebe, posmatranje svojih misli i emocija.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69758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38750" y="409575"/>
            <a:ext cx="5981700" cy="6180137"/>
          </a:xfrm>
        </p:spPr>
        <p:txBody>
          <a:bodyPr>
            <a:normAutofit/>
          </a:bodyPr>
          <a:lstStyle/>
          <a:p>
            <a:r>
              <a:rPr lang="en-US" sz="2400" dirty="0" err="1"/>
              <a:t>Kada</a:t>
            </a:r>
            <a:r>
              <a:rPr lang="en-US" sz="2400" dirty="0"/>
              <a:t> se 1910. </a:t>
            </a:r>
            <a:r>
              <a:rPr lang="en-US" sz="2400" dirty="0" err="1"/>
              <a:t>godine</a:t>
            </a:r>
            <a:r>
              <a:rPr lang="en-US" sz="2400" dirty="0"/>
              <a:t> </a:t>
            </a:r>
            <a:r>
              <a:rPr lang="en-US" sz="2400" dirty="0" err="1"/>
              <a:t>pojavio</a:t>
            </a:r>
            <a:r>
              <a:rPr lang="en-US" sz="2400" dirty="0"/>
              <a:t> </a:t>
            </a:r>
            <a:r>
              <a:rPr lang="en-US" sz="2400" dirty="0" err="1"/>
              <a:t>Stankovićev</a:t>
            </a:r>
            <a:r>
              <a:rPr lang="en-US" sz="2400" dirty="0"/>
              <a:t> roman </a:t>
            </a:r>
            <a:r>
              <a:rPr lang="en-US" sz="2400" i="1" dirty="0" err="1"/>
              <a:t>Nečista</a:t>
            </a:r>
            <a:r>
              <a:rPr lang="en-US" sz="2400" i="1" dirty="0"/>
              <a:t> </a:t>
            </a:r>
            <a:r>
              <a:rPr lang="en-US" sz="2400" i="1" dirty="0" err="1"/>
              <a:t>krv</a:t>
            </a:r>
            <a:r>
              <a:rPr lang="en-US" sz="2400" i="1" dirty="0"/>
              <a:t> </a:t>
            </a:r>
            <a:r>
              <a:rPr lang="en-US" sz="2400" dirty="0" err="1"/>
              <a:t>postao</a:t>
            </a:r>
            <a:r>
              <a:rPr lang="en-US" sz="2400" dirty="0"/>
              <a:t> je </a:t>
            </a:r>
            <a:r>
              <a:rPr lang="en-US" sz="2400" dirty="0" err="1"/>
              <a:t>književni</a:t>
            </a:r>
            <a:r>
              <a:rPr lang="en-US" sz="2400" dirty="0"/>
              <a:t> </a:t>
            </a:r>
            <a:r>
              <a:rPr lang="en-US" sz="2400" dirty="0" err="1"/>
              <a:t>događaj</a:t>
            </a:r>
            <a:r>
              <a:rPr lang="en-US" sz="2400" dirty="0"/>
              <a:t> </a:t>
            </a:r>
            <a:r>
              <a:rPr lang="en-US" sz="2400" dirty="0" err="1"/>
              <a:t>koji</a:t>
            </a:r>
            <a:r>
              <a:rPr lang="en-US" sz="2400" dirty="0"/>
              <a:t> je </a:t>
            </a:r>
            <a:r>
              <a:rPr lang="en-US" sz="2400" dirty="0" err="1"/>
              <a:t>označio</a:t>
            </a:r>
            <a:r>
              <a:rPr lang="en-US" sz="2400" dirty="0"/>
              <a:t> </a:t>
            </a:r>
            <a:r>
              <a:rPr lang="en-US" sz="2400" dirty="0" err="1"/>
              <a:t>prelomnu</a:t>
            </a:r>
            <a:r>
              <a:rPr lang="en-US" sz="2400" dirty="0"/>
              <a:t> </a:t>
            </a:r>
            <a:r>
              <a:rPr lang="en-US" sz="2400" dirty="0" err="1"/>
              <a:t>tačku</a:t>
            </a:r>
            <a:r>
              <a:rPr lang="en-US" sz="2400" dirty="0"/>
              <a:t> u </a:t>
            </a:r>
            <a:r>
              <a:rPr lang="en-US" sz="2400" dirty="0" err="1"/>
              <a:t>razvitku</a:t>
            </a:r>
            <a:r>
              <a:rPr lang="en-US" sz="2400" dirty="0"/>
              <a:t> </a:t>
            </a:r>
            <a:r>
              <a:rPr lang="en-US" sz="2400" dirty="0" err="1"/>
              <a:t>srpskog</a:t>
            </a:r>
            <a:r>
              <a:rPr lang="en-US" sz="2400" dirty="0"/>
              <a:t> </a:t>
            </a:r>
            <a:r>
              <a:rPr lang="en-US" sz="2400" dirty="0" err="1"/>
              <a:t>romana</a:t>
            </a:r>
            <a:r>
              <a:rPr lang="en-US" sz="2400" dirty="0"/>
              <a:t>. </a:t>
            </a:r>
            <a:endParaRPr lang="sr-Latn-CS" sz="2400" dirty="0"/>
          </a:p>
          <a:p>
            <a:pPr>
              <a:buNone/>
            </a:pPr>
            <a:endParaRPr lang="sr-Latn-CS" sz="2400" dirty="0"/>
          </a:p>
          <a:p>
            <a:r>
              <a:rPr lang="en-US" sz="2400" dirty="0"/>
              <a:t>Ova </a:t>
            </a:r>
            <a:r>
              <a:rPr lang="en-US" sz="2400" dirty="0" err="1"/>
              <a:t>činjenica</a:t>
            </a:r>
            <a:r>
              <a:rPr lang="en-US" sz="2400" dirty="0"/>
              <a:t> se </a:t>
            </a:r>
            <a:r>
              <a:rPr lang="en-US" sz="2400" dirty="0" err="1"/>
              <a:t>odnosi</a:t>
            </a:r>
            <a:r>
              <a:rPr lang="en-US" sz="2400" dirty="0"/>
              <a:t> </a:t>
            </a:r>
            <a:r>
              <a:rPr lang="en-US" sz="2400" b="1" dirty="0" err="1"/>
              <a:t>na</a:t>
            </a:r>
            <a:r>
              <a:rPr lang="en-US" sz="2400" dirty="0"/>
              <a:t> </a:t>
            </a:r>
            <a:r>
              <a:rPr lang="en-US" sz="2400" b="1" dirty="0" err="1"/>
              <a:t>tematiku</a:t>
            </a:r>
            <a:r>
              <a:rPr lang="en-US" sz="2400" b="1" dirty="0"/>
              <a:t> </a:t>
            </a:r>
            <a:r>
              <a:rPr lang="en-US" sz="2400" dirty="0" err="1"/>
              <a:t>koju</a:t>
            </a:r>
            <a:r>
              <a:rPr lang="en-US" sz="2400" dirty="0"/>
              <a:t> je </a:t>
            </a:r>
            <a:r>
              <a:rPr lang="en-US" sz="2400" dirty="0" err="1"/>
              <a:t>Stanković</a:t>
            </a:r>
            <a:r>
              <a:rPr lang="en-US" sz="2400" dirty="0"/>
              <a:t> </a:t>
            </a:r>
            <a:r>
              <a:rPr lang="en-US" sz="2400" dirty="0" err="1"/>
              <a:t>plasirao</a:t>
            </a:r>
            <a:r>
              <a:rPr lang="en-US" sz="2400" dirty="0"/>
              <a:t>, </a:t>
            </a:r>
            <a:r>
              <a:rPr lang="en-US" sz="2400" b="1" dirty="0" err="1"/>
              <a:t>na</a:t>
            </a:r>
            <a:r>
              <a:rPr lang="en-US" sz="2400" dirty="0"/>
              <a:t> </a:t>
            </a:r>
            <a:r>
              <a:rPr lang="en-US" sz="2400" b="1" dirty="0" err="1"/>
              <a:t>dinamičnost</a:t>
            </a:r>
            <a:r>
              <a:rPr lang="en-US" sz="2400" b="1" dirty="0"/>
              <a:t> </a:t>
            </a:r>
            <a:r>
              <a:rPr lang="en-US" sz="2400" b="1" dirty="0" err="1"/>
              <a:t>likova</a:t>
            </a:r>
            <a:r>
              <a:rPr lang="en-US" sz="2400" dirty="0"/>
              <a:t>, </a:t>
            </a:r>
            <a:r>
              <a:rPr lang="en-US" sz="2400" b="1" dirty="0" err="1"/>
              <a:t>na</a:t>
            </a:r>
            <a:r>
              <a:rPr lang="en-US" sz="2400" dirty="0"/>
              <a:t> </a:t>
            </a:r>
            <a:r>
              <a:rPr lang="en-US" sz="2400" b="1" dirty="0" err="1"/>
              <a:t>junakinju</a:t>
            </a:r>
            <a:r>
              <a:rPr lang="en-US" sz="2400" b="1" dirty="0"/>
              <a:t> </a:t>
            </a:r>
            <a:r>
              <a:rPr lang="en-US" sz="2400" b="1" dirty="0" err="1"/>
              <a:t>Sofku</a:t>
            </a:r>
            <a:r>
              <a:rPr lang="en-US" sz="2400" b="1" dirty="0"/>
              <a:t> </a:t>
            </a:r>
            <a:r>
              <a:rPr lang="en-US" sz="2400" dirty="0" err="1"/>
              <a:t>koju</a:t>
            </a:r>
            <a:r>
              <a:rPr lang="en-US" sz="2400" dirty="0"/>
              <a:t> je </a:t>
            </a:r>
            <a:r>
              <a:rPr lang="en-US" sz="2400" dirty="0" err="1"/>
              <a:t>prikazao</a:t>
            </a:r>
            <a:r>
              <a:rPr lang="en-US" sz="2400" dirty="0"/>
              <a:t> </a:t>
            </a:r>
            <a:r>
              <a:rPr lang="en-US" sz="2400" dirty="0" err="1"/>
              <a:t>sa</a:t>
            </a:r>
            <a:r>
              <a:rPr lang="en-US" sz="2400" dirty="0"/>
              <a:t> </a:t>
            </a:r>
            <a:r>
              <a:rPr lang="en-US" sz="2400" dirty="0" err="1"/>
              <a:t>izvanrednim</a:t>
            </a:r>
            <a:r>
              <a:rPr lang="en-US" sz="2400" dirty="0"/>
              <a:t> </a:t>
            </a:r>
            <a:r>
              <a:rPr lang="en-US" sz="2400" dirty="0" err="1"/>
              <a:t>poznavanjem</a:t>
            </a:r>
            <a:r>
              <a:rPr lang="en-US" sz="2400" dirty="0"/>
              <a:t> </a:t>
            </a:r>
            <a:r>
              <a:rPr lang="en-US" sz="2400" dirty="0" err="1"/>
              <a:t>psihologije</a:t>
            </a:r>
            <a:r>
              <a:rPr lang="en-US" sz="2400" dirty="0"/>
              <a:t> </a:t>
            </a:r>
            <a:r>
              <a:rPr lang="en-US" sz="2400" dirty="0" err="1"/>
              <a:t>mlade</a:t>
            </a:r>
            <a:r>
              <a:rPr lang="en-US" sz="2400" dirty="0"/>
              <a:t> </a:t>
            </a:r>
            <a:r>
              <a:rPr lang="en-US" sz="2400" dirty="0" err="1"/>
              <a:t>djevojke</a:t>
            </a:r>
            <a:r>
              <a:rPr lang="en-US" sz="2400" dirty="0"/>
              <a:t> </a:t>
            </a:r>
            <a:r>
              <a:rPr lang="en-US" sz="2400" dirty="0" err="1"/>
              <a:t>kao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b="1" dirty="0" err="1"/>
              <a:t>na</a:t>
            </a:r>
            <a:r>
              <a:rPr lang="en-US" sz="2400" dirty="0"/>
              <a:t> </a:t>
            </a:r>
            <a:r>
              <a:rPr lang="en-US" sz="2400" b="1" dirty="0" err="1"/>
              <a:t>složenu</a:t>
            </a:r>
            <a:r>
              <a:rPr lang="en-US" sz="2400" b="1" dirty="0"/>
              <a:t> </a:t>
            </a:r>
            <a:r>
              <a:rPr lang="en-US" sz="2400" b="1" dirty="0" err="1"/>
              <a:t>psihologiju</a:t>
            </a:r>
            <a:r>
              <a:rPr lang="en-US" sz="2400" b="1" dirty="0"/>
              <a:t> </a:t>
            </a:r>
            <a:r>
              <a:rPr lang="en-US" sz="2400" b="1" dirty="0" err="1"/>
              <a:t>likova</a:t>
            </a:r>
            <a:r>
              <a:rPr lang="en-US" sz="2400" dirty="0"/>
              <a:t>. </a:t>
            </a:r>
          </a:p>
          <a:p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0"/>
            <a:ext cx="47484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135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67400" y="600075"/>
            <a:ext cx="5410200" cy="6134099"/>
          </a:xfrm>
        </p:spPr>
        <p:txBody>
          <a:bodyPr/>
          <a:lstStyle/>
          <a:p>
            <a:r>
              <a:rPr lang="sr-Latn-ME" b="1" dirty="0" smtClean="0">
                <a:solidFill>
                  <a:srgbClr val="FF0000"/>
                </a:solidFill>
              </a:rPr>
              <a:t>LIKOVI:        </a:t>
            </a:r>
          </a:p>
          <a:p>
            <a:pPr marL="0" indent="0">
              <a:buNone/>
            </a:pPr>
            <a:r>
              <a:rPr lang="sr-Latn-ME" dirty="0"/>
              <a:t> </a:t>
            </a:r>
            <a:r>
              <a:rPr lang="sr-Latn-ME" dirty="0" smtClean="0"/>
              <a:t>                  Sofka</a:t>
            </a:r>
          </a:p>
          <a:p>
            <a:pPr marL="0" indent="0">
              <a:buNone/>
            </a:pPr>
            <a:r>
              <a:rPr lang="sr-Latn-ME" dirty="0"/>
              <a:t> </a:t>
            </a:r>
            <a:r>
              <a:rPr lang="sr-Latn-ME" dirty="0" smtClean="0"/>
              <a:t>                   efendi Mita – njen otac</a:t>
            </a:r>
          </a:p>
          <a:p>
            <a:pPr marL="0" indent="0">
              <a:buNone/>
            </a:pPr>
            <a:r>
              <a:rPr lang="sr-Latn-ME" dirty="0"/>
              <a:t> </a:t>
            </a:r>
            <a:r>
              <a:rPr lang="sr-Latn-ME" dirty="0" smtClean="0"/>
              <a:t>                   Todora – majka</a:t>
            </a:r>
          </a:p>
          <a:p>
            <a:pPr marL="0" indent="0">
              <a:buNone/>
            </a:pPr>
            <a:r>
              <a:rPr lang="sr-Latn-ME" dirty="0"/>
              <a:t> </a:t>
            </a:r>
            <a:r>
              <a:rPr lang="sr-Latn-ME" dirty="0" smtClean="0"/>
              <a:t>                   gazda Marko</a:t>
            </a:r>
          </a:p>
          <a:p>
            <a:pPr marL="0" indent="0">
              <a:buNone/>
            </a:pPr>
            <a:r>
              <a:rPr lang="sr-Latn-ME" dirty="0"/>
              <a:t> </a:t>
            </a:r>
            <a:r>
              <a:rPr lang="sr-Latn-ME" dirty="0" smtClean="0"/>
              <a:t>                   Tomča</a:t>
            </a:r>
          </a:p>
          <a:p>
            <a:pPr marL="0" indent="0">
              <a:buNone/>
            </a:pPr>
            <a:endParaRPr lang="sr-Latn-ME" dirty="0"/>
          </a:p>
          <a:p>
            <a:pPr marL="0" indent="0">
              <a:buNone/>
            </a:pPr>
            <a:endParaRPr lang="sr-Latn-ME" dirty="0"/>
          </a:p>
          <a:p>
            <a:pPr marL="0" indent="0">
              <a:buNone/>
            </a:pPr>
            <a:r>
              <a:rPr lang="sr-Latn-ME" b="1" dirty="0">
                <a:solidFill>
                  <a:srgbClr val="FF0000"/>
                </a:solidFill>
              </a:rPr>
              <a:t>Tipološka neodređenost romana </a:t>
            </a:r>
            <a:r>
              <a:rPr lang="sr-Latn-ME" dirty="0"/>
              <a:t>– ROMAN LIKA; DRUŠTVENI ROMAN; GENEALOŠKI ROMAN; PSIHOLOŠKI ROMAN.</a:t>
            </a:r>
            <a:endParaRPr lang="en-US" dirty="0"/>
          </a:p>
          <a:p>
            <a:pPr marL="0" indent="0">
              <a:buNone/>
            </a:pPr>
            <a:endParaRPr lang="sr-Latn-ME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8958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0494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err="1"/>
              <a:t>Stanković</a:t>
            </a:r>
            <a:r>
              <a:rPr lang="en-US" sz="2400" dirty="0"/>
              <a:t> </a:t>
            </a:r>
            <a:r>
              <a:rPr lang="en-US" sz="2400" dirty="0" err="1"/>
              <a:t>opisuje</a:t>
            </a:r>
            <a:r>
              <a:rPr lang="en-US" sz="2400" dirty="0"/>
              <a:t> </a:t>
            </a:r>
            <a:r>
              <a:rPr lang="en-US" sz="2400" dirty="0" err="1"/>
              <a:t>vrijeme</a:t>
            </a:r>
            <a:r>
              <a:rPr lang="en-US" sz="2400" dirty="0"/>
              <a:t> </a:t>
            </a:r>
            <a:r>
              <a:rPr lang="en-US" sz="2400" dirty="0" err="1"/>
              <a:t>poslije</a:t>
            </a:r>
            <a:r>
              <a:rPr lang="en-US" sz="2400" dirty="0"/>
              <a:t> </a:t>
            </a:r>
            <a:r>
              <a:rPr lang="en-US" sz="2400" dirty="0" err="1"/>
              <a:t>oslobođenja</a:t>
            </a:r>
            <a:r>
              <a:rPr lang="en-US" sz="2400" dirty="0"/>
              <a:t> </a:t>
            </a:r>
            <a:r>
              <a:rPr lang="en-US" sz="2400" dirty="0" err="1"/>
              <a:t>Vranja</a:t>
            </a:r>
            <a:r>
              <a:rPr lang="en-US" sz="2400" dirty="0"/>
              <a:t> 1878</a:t>
            </a:r>
            <a:r>
              <a:rPr lang="en-US" sz="2400" dirty="0" smtClean="0"/>
              <a:t>.</a:t>
            </a:r>
            <a:r>
              <a:rPr lang="sr-Latn-ME" sz="2400" dirty="0" smtClean="0"/>
              <a:t> godine</a:t>
            </a:r>
            <a:r>
              <a:rPr lang="en-US" sz="2400" dirty="0" smtClean="0"/>
              <a:t> </a:t>
            </a:r>
            <a:r>
              <a:rPr lang="en-US" sz="2400" dirty="0" err="1"/>
              <a:t>kada</a:t>
            </a:r>
            <a:r>
              <a:rPr lang="en-US" sz="2400" dirty="0"/>
              <a:t> </a:t>
            </a:r>
            <a:r>
              <a:rPr lang="en-US" sz="2400" dirty="0" err="1"/>
              <a:t>nastaju</a:t>
            </a:r>
            <a:r>
              <a:rPr lang="en-US" sz="2400" dirty="0"/>
              <a:t> </a:t>
            </a:r>
            <a:r>
              <a:rPr lang="en-US" sz="2400" dirty="0" err="1"/>
              <a:t>nagle</a:t>
            </a:r>
            <a:r>
              <a:rPr lang="en-US" sz="2400" dirty="0"/>
              <a:t> </a:t>
            </a:r>
            <a:r>
              <a:rPr lang="en-US" sz="2400" dirty="0" err="1"/>
              <a:t>promjene</a:t>
            </a:r>
            <a:r>
              <a:rPr lang="en-US" sz="2400" dirty="0"/>
              <a:t> u </a:t>
            </a:r>
            <a:r>
              <a:rPr lang="en-US" sz="2400" dirty="0" err="1"/>
              <a:t>društvu</a:t>
            </a:r>
            <a:r>
              <a:rPr lang="en-US" sz="2400" dirty="0"/>
              <a:t>.</a:t>
            </a:r>
            <a:endParaRPr lang="sr-Latn-CS" sz="2400" dirty="0"/>
          </a:p>
          <a:p>
            <a:r>
              <a:rPr lang="en-US" sz="2400" dirty="0"/>
              <a:t> </a:t>
            </a:r>
            <a:r>
              <a:rPr lang="en-US" sz="2400" dirty="0" err="1"/>
              <a:t>Ovaj</a:t>
            </a:r>
            <a:r>
              <a:rPr lang="en-US" sz="2400" dirty="0"/>
              <a:t> </a:t>
            </a:r>
            <a:r>
              <a:rPr lang="en-US" sz="2400" dirty="0" err="1"/>
              <a:t>motiv</a:t>
            </a:r>
            <a:r>
              <a:rPr lang="en-US" sz="2400" dirty="0"/>
              <a:t> </a:t>
            </a:r>
            <a:r>
              <a:rPr lang="en-US" sz="2400" dirty="0" err="1"/>
              <a:t>možemo</a:t>
            </a:r>
            <a:r>
              <a:rPr lang="en-US" sz="2400" dirty="0"/>
              <a:t> da </a:t>
            </a:r>
            <a:r>
              <a:rPr lang="en-US" sz="2400" dirty="0" err="1"/>
              <a:t>povežemo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sa</a:t>
            </a:r>
            <a:r>
              <a:rPr lang="en-US" sz="2400" dirty="0"/>
              <a:t> </a:t>
            </a:r>
            <a:r>
              <a:rPr lang="en-US" sz="2400" dirty="0" err="1"/>
              <a:t>današnjicom</a:t>
            </a:r>
            <a:r>
              <a:rPr lang="en-US" sz="2400" dirty="0"/>
              <a:t>, </a:t>
            </a:r>
            <a:r>
              <a:rPr lang="en-US" sz="2400" dirty="0" err="1"/>
              <a:t>sa</a:t>
            </a:r>
            <a:r>
              <a:rPr lang="en-US" sz="2400" dirty="0"/>
              <a:t> </a:t>
            </a:r>
            <a:r>
              <a:rPr lang="en-US" sz="2400" dirty="0" err="1"/>
              <a:t>nadmetanjem</a:t>
            </a:r>
            <a:r>
              <a:rPr lang="en-US" sz="2400" dirty="0"/>
              <a:t> </a:t>
            </a:r>
            <a:r>
              <a:rPr lang="en-US" sz="2400" dirty="0" err="1"/>
              <a:t>tzv</a:t>
            </a:r>
            <a:r>
              <a:rPr lang="en-US" sz="2400" dirty="0"/>
              <a:t>. ,,</a:t>
            </a:r>
            <a:r>
              <a:rPr lang="en-US" sz="2400" dirty="0" err="1"/>
              <a:t>društvenih</a:t>
            </a:r>
            <a:r>
              <a:rPr lang="en-US" sz="2400" dirty="0"/>
              <a:t> </a:t>
            </a:r>
            <a:r>
              <a:rPr lang="en-US" sz="2400" dirty="0" err="1"/>
              <a:t>slojeva</a:t>
            </a:r>
            <a:r>
              <a:rPr lang="en-US" sz="2400" dirty="0"/>
              <a:t>"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uopšte</a:t>
            </a:r>
            <a:r>
              <a:rPr lang="en-US" sz="2400" dirty="0"/>
              <a:t> </a:t>
            </a:r>
            <a:r>
              <a:rPr lang="en-US" sz="2400" dirty="0" err="1"/>
              <a:t>stanja</a:t>
            </a:r>
            <a:r>
              <a:rPr lang="en-US" sz="2400" dirty="0"/>
              <a:t> u </a:t>
            </a:r>
            <a:r>
              <a:rPr lang="en-US" sz="2400" dirty="0" err="1"/>
              <a:t>modernom</a:t>
            </a:r>
            <a:r>
              <a:rPr lang="en-US" sz="2400" dirty="0"/>
              <a:t> </a:t>
            </a:r>
            <a:r>
              <a:rPr lang="en-US" sz="2400" dirty="0" err="1"/>
              <a:t>društvu</a:t>
            </a:r>
            <a:r>
              <a:rPr lang="en-US" sz="2400" dirty="0"/>
              <a:t>.</a:t>
            </a:r>
            <a:endParaRPr lang="sr-Latn-CS" sz="2400" dirty="0"/>
          </a:p>
          <a:p>
            <a:r>
              <a:rPr lang="en-US" sz="2400" dirty="0"/>
              <a:t> </a:t>
            </a:r>
            <a:r>
              <a:rPr lang="en-US" sz="2400" dirty="0" err="1"/>
              <a:t>Kroz</a:t>
            </a:r>
            <a:r>
              <a:rPr lang="en-US" sz="2400" dirty="0"/>
              <a:t> </a:t>
            </a:r>
            <a:r>
              <a:rPr lang="en-US" sz="2400" dirty="0" err="1"/>
              <a:t>društvene</a:t>
            </a:r>
            <a:r>
              <a:rPr lang="en-US" sz="2400" dirty="0"/>
              <a:t> </a:t>
            </a:r>
            <a:r>
              <a:rPr lang="en-US" sz="2400" dirty="0" err="1"/>
              <a:t>okolnosti</a:t>
            </a:r>
            <a:r>
              <a:rPr lang="en-US" sz="2400" dirty="0"/>
              <a:t> </a:t>
            </a:r>
            <a:r>
              <a:rPr lang="en-US" sz="2400" dirty="0" err="1"/>
              <a:t>prikazana</a:t>
            </a:r>
            <a:r>
              <a:rPr lang="en-US" sz="2400" dirty="0"/>
              <a:t> je </a:t>
            </a:r>
            <a:r>
              <a:rPr lang="en-US" sz="2400" dirty="0" err="1"/>
              <a:t>istorija</a:t>
            </a:r>
            <a:r>
              <a:rPr lang="en-US" sz="2400" dirty="0"/>
              <a:t> </a:t>
            </a:r>
            <a:r>
              <a:rPr lang="en-US" sz="2400" dirty="0" err="1"/>
              <a:t>dvije</a:t>
            </a:r>
            <a:r>
              <a:rPr lang="en-US" sz="2400" dirty="0"/>
              <a:t> </a:t>
            </a:r>
            <a:r>
              <a:rPr lang="en-US" sz="2400" dirty="0" err="1"/>
              <a:t>porodice</a:t>
            </a:r>
            <a:r>
              <a:rPr lang="en-US" sz="2400" dirty="0"/>
              <a:t> </a:t>
            </a:r>
            <a:r>
              <a:rPr lang="en-US" sz="2400" dirty="0" err="1"/>
              <a:t>različitog</a:t>
            </a:r>
            <a:r>
              <a:rPr lang="en-US" sz="2400" dirty="0"/>
              <a:t> </a:t>
            </a:r>
            <a:r>
              <a:rPr lang="en-US" sz="2400" dirty="0" err="1"/>
              <a:t>staleža</a:t>
            </a:r>
            <a:r>
              <a:rPr lang="en-US" sz="2400" dirty="0"/>
              <a:t>, </a:t>
            </a:r>
            <a:r>
              <a:rPr lang="en-US" sz="2400" dirty="0" err="1"/>
              <a:t>ugleda</a:t>
            </a:r>
            <a:r>
              <a:rPr lang="en-US" sz="2400" dirty="0"/>
              <a:t>, </a:t>
            </a:r>
            <a:r>
              <a:rPr lang="en-US" sz="2400" dirty="0" err="1"/>
              <a:t>sukob</a:t>
            </a:r>
            <a:r>
              <a:rPr lang="en-US" sz="2400" dirty="0"/>
              <a:t> </a:t>
            </a:r>
            <a:r>
              <a:rPr lang="en-US" sz="2400" dirty="0" err="1"/>
              <a:t>između</a:t>
            </a:r>
            <a:r>
              <a:rPr lang="en-US" sz="2400" dirty="0"/>
              <a:t> </a:t>
            </a:r>
            <a:r>
              <a:rPr lang="en-US" sz="2400" dirty="0" err="1"/>
              <a:t>bogatih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siromašnih</a:t>
            </a:r>
            <a:r>
              <a:rPr lang="en-US" sz="2400" dirty="0"/>
              <a:t> je u </a:t>
            </a:r>
            <a:r>
              <a:rPr lang="en-US" sz="2400" dirty="0" err="1"/>
              <a:t>centru</a:t>
            </a:r>
            <a:r>
              <a:rPr lang="en-US" sz="2400" dirty="0"/>
              <a:t> </a:t>
            </a:r>
            <a:r>
              <a:rPr lang="en-US" sz="2400" dirty="0" err="1"/>
              <a:t>interesovanja</a:t>
            </a:r>
            <a:r>
              <a:rPr lang="en-US" sz="2400" dirty="0"/>
              <a:t>, </a:t>
            </a:r>
            <a:r>
              <a:rPr lang="en-US" sz="2400" dirty="0" err="1"/>
              <a:t>kao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individualne</a:t>
            </a:r>
            <a:r>
              <a:rPr lang="en-US" sz="2400" dirty="0"/>
              <a:t> </a:t>
            </a:r>
            <a:r>
              <a:rPr lang="en-US" sz="2400" dirty="0" err="1"/>
              <a:t>sudbine</a:t>
            </a:r>
            <a:r>
              <a:rPr lang="en-US" sz="2400" dirty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3806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iew">
  <a:themeElements>
    <a:clrScheme name="View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TM03457515[[fn=View]]</Template>
  <TotalTime>701</TotalTime>
  <Words>2550</Words>
  <Application>Microsoft Office PowerPoint</Application>
  <PresentationFormat>Widescreen</PresentationFormat>
  <Paragraphs>117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Arial</vt:lpstr>
      <vt:lpstr>Century Schoolbook</vt:lpstr>
      <vt:lpstr>Wingdings 2</vt:lpstr>
      <vt:lpstr>View</vt:lpstr>
      <vt:lpstr>BORISAV STANKOVIĆ   „Nečista krv“</vt:lpstr>
      <vt:lpstr>PowerPoint Presentation</vt:lpstr>
      <vt:lpstr>PowerPoint Presentation</vt:lpstr>
      <vt:lpstr>PowerPoint Presentation</vt:lpstr>
      <vt:lpstr>U Stankovićevom stvaralaštvu mogu se izdvojiti tri stvaralačka kruga:</vt:lpstr>
      <vt:lpstr>PowerPoint Presentation</vt:lpstr>
      <vt:lpstr>PowerPoint Presentation</vt:lpstr>
      <vt:lpstr>PowerPoint Presentation</vt:lpstr>
      <vt:lpstr>PowerPoint Presentation</vt:lpstr>
      <vt:lpstr>Kompozicija romana</vt:lpstr>
      <vt:lpstr>NARACIJA</vt:lpstr>
      <vt:lpstr>PowerPoint Presentation</vt:lpstr>
      <vt:lpstr>PowerPoint Presentation</vt:lpstr>
      <vt:lpstr>PowerPoint Presentation</vt:lpstr>
      <vt:lpstr>PowerPoint Presentation</vt:lpstr>
      <vt:lpstr>SOFKA</vt:lpstr>
      <vt:lpstr>PowerPoint Presentation</vt:lpstr>
      <vt:lpstr>Sofkin portret na kraju djela</vt:lpstr>
      <vt:lpstr>EFENDI-MITA</vt:lpstr>
      <vt:lpstr>PowerPoint Presentation</vt:lpstr>
      <vt:lpstr>GAZDA MARKO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BORISAV STANKOVIĆ   „Nečista krv“</dc:title>
  <dc:creator>Natasa</dc:creator>
  <cp:lastModifiedBy>Natasa</cp:lastModifiedBy>
  <cp:revision>39</cp:revision>
  <dcterms:created xsi:type="dcterms:W3CDTF">2020-12-05T10:15:06Z</dcterms:created>
  <dcterms:modified xsi:type="dcterms:W3CDTF">2021-11-29T16:44:12Z</dcterms:modified>
</cp:coreProperties>
</file>