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Određeni</a:t>
            </a:r>
            <a:r>
              <a:rPr lang="en-US" sz="4800" dirty="0" smtClean="0">
                <a:latin typeface="Franklin Gothic Medium" panose="020B0603020102020204" pitchFamily="34" charset="0"/>
              </a:rPr>
              <a:t> integral</a:t>
            </a:r>
            <a:endParaRPr lang="en-US" sz="4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781" y="310551"/>
            <a:ext cx="5374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Geometrijski</a:t>
            </a:r>
            <a:r>
              <a:rPr lang="en-US" dirty="0" smtClean="0"/>
              <a:t> </a:t>
            </a:r>
            <a:r>
              <a:rPr lang="en-US" dirty="0" err="1" smtClean="0"/>
              <a:t>smisao</a:t>
            </a:r>
            <a:r>
              <a:rPr lang="en-US" dirty="0" smtClean="0"/>
              <a:t> </a:t>
            </a:r>
            <a:r>
              <a:rPr lang="en-US" dirty="0" err="1" smtClean="0"/>
              <a:t>određenog</a:t>
            </a:r>
            <a:r>
              <a:rPr lang="en-US" dirty="0" smtClean="0"/>
              <a:t> </a:t>
            </a:r>
            <a:r>
              <a:rPr lang="en-US" dirty="0" err="1" smtClean="0"/>
              <a:t>integrala</a:t>
            </a:r>
            <a:endParaRPr lang="en-US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65" y="2191020"/>
            <a:ext cx="5493589" cy="35267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9781" y="1000793"/>
            <a:ext cx="10895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jednostavan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izračunano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površinu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pravougaonika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paralelograma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Međutim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postavlja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pitanje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izračunati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površinu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figure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prikazane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slici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11969" y="2682185"/>
                <a:ext cx="606724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Neka je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neprekidna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segmentu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Figura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koja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ograničena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grafikom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pravom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se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naziva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krivolinijski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trapez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969" y="2682185"/>
                <a:ext cx="6067246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704" t="-3046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915065" y="4425351"/>
            <a:ext cx="2467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Krivolinijski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trapez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9618" y="5136229"/>
            <a:ext cx="5011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Njegova</a:t>
            </a:r>
            <a:r>
              <a:rPr lang="en-US" dirty="0" smtClean="0"/>
              <a:t> </a:t>
            </a:r>
            <a:r>
              <a:rPr lang="en-US" dirty="0" err="1" smtClean="0"/>
              <a:t>površina</a:t>
            </a:r>
            <a:r>
              <a:rPr lang="en-US" dirty="0" smtClean="0"/>
              <a:t> se </a:t>
            </a:r>
            <a:r>
              <a:rPr lang="en-US" dirty="0" err="1" smtClean="0"/>
              <a:t>računa</a:t>
            </a:r>
            <a:r>
              <a:rPr lang="en-US" dirty="0" smtClean="0"/>
              <a:t> </a:t>
            </a:r>
            <a:r>
              <a:rPr lang="en-US" dirty="0" err="1" smtClean="0"/>
              <a:t>primjenom</a:t>
            </a:r>
            <a:r>
              <a:rPr lang="en-US" dirty="0" smtClean="0"/>
              <a:t> </a:t>
            </a:r>
            <a:r>
              <a:rPr lang="en-US" dirty="0" err="1" smtClean="0"/>
              <a:t>određenog</a:t>
            </a:r>
            <a:r>
              <a:rPr lang="en-US" dirty="0" smtClean="0"/>
              <a:t> </a:t>
            </a:r>
            <a:r>
              <a:rPr lang="en-US" dirty="0" err="1" smtClean="0"/>
              <a:t>integrala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93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034" y="362309"/>
            <a:ext cx="396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Kako</a:t>
            </a:r>
            <a:r>
              <a:rPr lang="en-US" dirty="0" smtClean="0"/>
              <a:t> je </a:t>
            </a:r>
            <a:r>
              <a:rPr lang="en-US" dirty="0" err="1" smtClean="0"/>
              <a:t>tekao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3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83" y="1716654"/>
            <a:ext cx="5050018" cy="324198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587260" y="3545457"/>
            <a:ext cx="0" cy="681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774166" y="3545457"/>
            <a:ext cx="0" cy="681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32317" y="3485072"/>
            <a:ext cx="11502" cy="741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96219" y="3424687"/>
            <a:ext cx="2875" cy="802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251494" y="3411747"/>
            <a:ext cx="2875" cy="802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06769" y="3337648"/>
            <a:ext cx="0" cy="876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79298" y="3269411"/>
            <a:ext cx="5751" cy="93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751826" y="3234906"/>
            <a:ext cx="5751" cy="967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05292" y="3191774"/>
            <a:ext cx="19062" cy="10279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88417" y="3174521"/>
            <a:ext cx="19062" cy="1027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71542" y="3174521"/>
            <a:ext cx="19062" cy="1035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439386" y="3166612"/>
            <a:ext cx="19062" cy="1035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622511" y="3269411"/>
            <a:ext cx="23003" cy="96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76180" y="1337094"/>
                <a:ext cx="50982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Neka </a:t>
                </a:r>
                <a:r>
                  <a:rPr lang="en-US" dirty="0" err="1" smtClean="0"/>
                  <a:t>su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tačke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segmenta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 smtClean="0"/>
                  <a:t>za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koje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važi</a:t>
                </a:r>
                <a:r>
                  <a:rPr lang="en-US" dirty="0" smtClean="0"/>
                  <a:t>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&lt;…&lt;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180" y="1337094"/>
                <a:ext cx="5098212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957" t="-2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827277" y="2907102"/>
                <a:ext cx="42096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Neka </a:t>
                </a:r>
                <a:r>
                  <a:rPr lang="en-US" dirty="0" err="1" smtClean="0"/>
                  <a:t>su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277" y="2907102"/>
                <a:ext cx="4209691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304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Oval 32"/>
          <p:cNvSpPr/>
          <p:nvPr/>
        </p:nvSpPr>
        <p:spPr>
          <a:xfrm flipH="1" flipV="1">
            <a:off x="1562045" y="3493699"/>
            <a:ext cx="71304" cy="10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 flipH="1" flipV="1">
            <a:off x="1378015" y="3494775"/>
            <a:ext cx="71304" cy="10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 flipH="1" flipV="1">
            <a:off x="3780079" y="3276434"/>
            <a:ext cx="69453" cy="1035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44685" y="3152133"/>
                <a:ext cx="2594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85" y="3152133"/>
                <a:ext cx="259456" cy="307777"/>
              </a:xfrm>
              <a:prstGeom prst="rect">
                <a:avLst/>
              </a:prstGeom>
              <a:blipFill rotWithShape="0">
                <a:blip r:embed="rId5"/>
                <a:stretch>
                  <a:fillRect r="-188095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774912" y="3037885"/>
                <a:ext cx="2594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912" y="3037885"/>
                <a:ext cx="259456" cy="307777"/>
              </a:xfrm>
              <a:prstGeom prst="rect">
                <a:avLst/>
              </a:prstGeom>
              <a:blipFill rotWithShape="0">
                <a:blip r:embed="rId6"/>
                <a:stretch>
                  <a:fillRect r="-188372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Oval 37"/>
          <p:cNvSpPr/>
          <p:nvPr/>
        </p:nvSpPr>
        <p:spPr>
          <a:xfrm flipH="1" flipV="1">
            <a:off x="2386078" y="3269411"/>
            <a:ext cx="71304" cy="10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827277" y="3600521"/>
            <a:ext cx="5766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Posmatrali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pravougaonici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dobijaju</a:t>
            </a:r>
            <a:r>
              <a:rPr lang="en-US" dirty="0" smtClean="0"/>
              <a:t>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podjelom</a:t>
            </a:r>
            <a:r>
              <a:rPr lang="en-US" dirty="0" smtClean="0"/>
              <a:t>.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 smtClean="0"/>
              <a:t>površinu</a:t>
            </a:r>
            <a:r>
              <a:rPr lang="en-US" dirty="0" smtClean="0"/>
              <a:t> </a:t>
            </a:r>
            <a:r>
              <a:rPr lang="en-US" dirty="0" err="1" smtClean="0"/>
              <a:t>znamo</a:t>
            </a:r>
            <a:r>
              <a:rPr lang="en-US" dirty="0" smtClean="0"/>
              <a:t> da </a:t>
            </a:r>
            <a:r>
              <a:rPr lang="en-US" dirty="0" err="1" smtClean="0"/>
              <a:t>izračunamo</a:t>
            </a:r>
            <a:r>
              <a:rPr lang="en-US" dirty="0" smtClean="0"/>
              <a:t>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64938" y="4163114"/>
                <a:ext cx="32484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938" y="4163114"/>
                <a:ext cx="324847" cy="3077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2380679" y="4193872"/>
                <a:ext cx="32484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0679" y="4193872"/>
                <a:ext cx="324847" cy="30777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3784565" y="4154536"/>
                <a:ext cx="32484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4565" y="4154536"/>
                <a:ext cx="324847" cy="3077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>
            <a:stCxn id="34" idx="1"/>
            <a:endCxn id="33" idx="1"/>
          </p:cNvCxnSpPr>
          <p:nvPr/>
        </p:nvCxnSpPr>
        <p:spPr>
          <a:xfrm flipV="1">
            <a:off x="1438877" y="3584264"/>
            <a:ext cx="184030" cy="1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08239" y="3592033"/>
            <a:ext cx="1814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21730" y="3348249"/>
            <a:ext cx="157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82173" y="3276434"/>
            <a:ext cx="1807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914823" y="3183147"/>
            <a:ext cx="192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51826" y="3234906"/>
            <a:ext cx="1629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789684" y="3545457"/>
            <a:ext cx="154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943819" y="3510953"/>
            <a:ext cx="1639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096219" y="3459910"/>
            <a:ext cx="155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251494" y="3411747"/>
            <a:ext cx="1702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097948" y="3174521"/>
            <a:ext cx="1735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271542" y="3191773"/>
            <a:ext cx="17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3458448" y="3276434"/>
            <a:ext cx="164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35" idx="1"/>
          </p:cNvCxnSpPr>
          <p:nvPr/>
        </p:nvCxnSpPr>
        <p:spPr>
          <a:xfrm flipH="1">
            <a:off x="3645514" y="3364791"/>
            <a:ext cx="193847" cy="10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07034" y="5206610"/>
            <a:ext cx="10377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Površine</a:t>
            </a:r>
            <a:r>
              <a:rPr lang="en-US" dirty="0" smtClean="0"/>
              <a:t> </a:t>
            </a:r>
            <a:r>
              <a:rPr lang="en-US" dirty="0" err="1" smtClean="0"/>
              <a:t>datih</a:t>
            </a:r>
            <a:r>
              <a:rPr lang="en-US" dirty="0" smtClean="0"/>
              <a:t> </a:t>
            </a:r>
            <a:r>
              <a:rPr lang="en-US" dirty="0" err="1" smtClean="0"/>
              <a:t>pravouganika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sumirale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vršila</a:t>
            </a:r>
            <a:r>
              <a:rPr lang="en-US" dirty="0" smtClean="0"/>
              <a:t> se </a:t>
            </a:r>
            <a:r>
              <a:rPr lang="en-US" dirty="0" err="1" smtClean="0"/>
              <a:t>aproksimacija</a:t>
            </a:r>
            <a:r>
              <a:rPr lang="en-US" dirty="0"/>
              <a:t> </a:t>
            </a:r>
            <a:r>
              <a:rPr lang="en-US" dirty="0" err="1" smtClean="0"/>
              <a:t>prolaskom</a:t>
            </a:r>
            <a:r>
              <a:rPr lang="en-US" dirty="0" smtClean="0"/>
              <a:t> </a:t>
            </a:r>
            <a:r>
              <a:rPr lang="en-US" dirty="0" err="1" smtClean="0"/>
              <a:t>limesa</a:t>
            </a:r>
            <a:r>
              <a:rPr lang="en-US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datu</a:t>
            </a:r>
            <a:r>
              <a:rPr lang="en-US" dirty="0" smtClean="0"/>
              <a:t> </a:t>
            </a:r>
            <a:r>
              <a:rPr lang="en-US" dirty="0" err="1" smtClean="0"/>
              <a:t>sumu</a:t>
            </a:r>
            <a:r>
              <a:rPr lang="en-US" dirty="0" smtClean="0"/>
              <a:t>. Na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se </a:t>
            </a:r>
            <a:r>
              <a:rPr lang="en-US" dirty="0" err="1" smtClean="0"/>
              <a:t>došlo</a:t>
            </a:r>
            <a:r>
              <a:rPr lang="en-US" dirty="0" smtClean="0"/>
              <a:t> do </a:t>
            </a:r>
            <a:r>
              <a:rPr lang="en-US" dirty="0" err="1" smtClean="0"/>
              <a:t>definicije</a:t>
            </a:r>
            <a:r>
              <a:rPr lang="en-US" dirty="0" smtClean="0"/>
              <a:t> </a:t>
            </a:r>
            <a:r>
              <a:rPr lang="en-US" dirty="0" err="1" smtClean="0"/>
              <a:t>Rimanovog</a:t>
            </a:r>
            <a:r>
              <a:rPr lang="en-US" dirty="0" smtClean="0"/>
              <a:t> </a:t>
            </a:r>
            <a:r>
              <a:rPr lang="en-US" dirty="0" err="1" smtClean="0"/>
              <a:t>integrala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primjene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računanje</a:t>
            </a:r>
            <a:r>
              <a:rPr lang="en-US" dirty="0" smtClean="0"/>
              <a:t> </a:t>
            </a:r>
            <a:r>
              <a:rPr lang="en-US" dirty="0" err="1" smtClean="0"/>
              <a:t>površina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3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47" y="1716656"/>
            <a:ext cx="3760034" cy="241384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149523" y="767751"/>
                <a:ext cx="1114245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Ako je funkcija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nenegativna </a:t>
                </a: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i neprekidna</a:t>
                </a: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na odsječku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, kao na prethodnom slajdu, tada je površina S krivolinijskog trapeza  kojeg ograničava kriva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𝑂𝑥</m:t>
                    </m:r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osa i prave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jednaka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je:</a:t>
                </a:r>
                <a:endParaRPr lang="sr-Latn-ME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23" y="767751"/>
                <a:ext cx="11142454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493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4924241" y="1845077"/>
                <a:ext cx="1636154" cy="9326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241" y="1845077"/>
                <a:ext cx="1636154" cy="93262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96174" y="4433079"/>
                <a:ext cx="10133162" cy="17636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 je funkcija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sr-Latn-ME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≤0</m:t>
                    </m:r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na </a:t>
                </a: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odsječku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sr-Latn-ME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sr-Latn-ME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d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, tada </a:t>
                </a: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je površina S krivolinijskog trapeza </a:t>
                </a: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ograničenog sa krivom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dirty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osom </a:t>
                </a: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i </a:t>
                </a: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pravima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jednaka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sr-Latn-M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74" y="4433079"/>
                <a:ext cx="10133162" cy="1763624"/>
              </a:xfrm>
              <a:prstGeom prst="rect">
                <a:avLst/>
              </a:prstGeom>
              <a:blipFill rotWithShape="0">
                <a:blip r:embed="rId5"/>
                <a:stretch>
                  <a:fillRect l="-542" t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416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295" y="500659"/>
            <a:ext cx="99347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Koristeći </a:t>
            </a:r>
            <a:r>
              <a:rPr lang="sr-Latn-ME" dirty="0">
                <a:latin typeface="Arial" panose="020B0604020202020204" pitchFamily="34" charset="0"/>
                <a:cs typeface="Arial" panose="020B0604020202020204" pitchFamily="34" charset="0"/>
              </a:rPr>
              <a:t>Njutn-Lajbnicovu formulu izračunati površinu figure ograničene linijama: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487564" y="1009616"/>
                <a:ext cx="355661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>
                  <a:lnSpc>
                    <a:spcPct val="20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=3,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564" y="1009616"/>
                <a:ext cx="3556615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1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454496" y="1795572"/>
                <a:ext cx="377077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>
                  <a:lnSpc>
                    <a:spcPct val="20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96" y="1795572"/>
                <a:ext cx="3770776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1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87564" y="2053087"/>
            <a:ext cx="323319" cy="2674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7564" y="1967150"/>
            <a:ext cx="586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454496" y="2527840"/>
                <a:ext cx="390286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>
                  <a:lnSpc>
                    <a:spcPct val="20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=−1,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=2,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96" y="2527840"/>
                <a:ext cx="3902863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454496" y="2760453"/>
            <a:ext cx="425398" cy="4137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4496" y="2751477"/>
            <a:ext cx="750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56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540" y="414068"/>
            <a:ext cx="1242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R: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780862" y="275568"/>
                <a:ext cx="355661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>
                  <a:lnSpc>
                    <a:spcPct val="200000"/>
                  </a:lnSpc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sr-Latn-ME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=3,  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862" y="275568"/>
                <a:ext cx="3556615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11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39" y="1405872"/>
            <a:ext cx="3949460" cy="434839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 txBox="1">
                <a:spLocks/>
              </p:cNvSpPr>
              <p:nvPr/>
            </p:nvSpPr>
            <p:spPr>
              <a:xfrm>
                <a:off x="5775385" y="1402931"/>
                <a:ext cx="5181600" cy="4351338"/>
              </a:xfrm>
              <a:prstGeom prst="rect">
                <a:avLst/>
              </a:prstGeom>
            </p:spPr>
            <p:txBody>
              <a:bodyPr/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Dio površine obilježen sa S je ono što treba da izračunamo: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begChr m:val="|"/>
                          <m:endChr m:val="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sr-Latn-ME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Content Placeholder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385" y="1402931"/>
                <a:ext cx="5181600" cy="4351338"/>
              </a:xfrm>
              <a:prstGeom prst="rect">
                <a:avLst/>
              </a:prstGeom>
              <a:blipFill rotWithShape="0">
                <a:blip r:embed="rId4"/>
                <a:stretch>
                  <a:fillRect l="-471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708693" y="4356340"/>
            <a:ext cx="352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b="1" dirty="0" smtClean="0">
                <a:solidFill>
                  <a:srgbClr val="FF0000"/>
                </a:solidFill>
              </a:rPr>
              <a:t>S</a:t>
            </a:r>
            <a:endParaRPr lang="sr-Latn-ME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11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56455" y="423497"/>
                <a:ext cx="46414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𝑠𝑖𝑛𝑥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=0, 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55" y="423497"/>
                <a:ext cx="4641462" cy="369332"/>
              </a:xfrm>
              <a:prstGeom prst="rect">
                <a:avLst/>
              </a:prstGeom>
              <a:blipFill rotWithShape="0">
                <a:blip r:embed="rId2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43" y="1869666"/>
            <a:ext cx="5540069" cy="31330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25947" y="3191774"/>
            <a:ext cx="214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b="1" dirty="0" smtClean="0">
                <a:solidFill>
                  <a:srgbClr val="FF0000"/>
                </a:solidFill>
              </a:rPr>
              <a:t>S</a:t>
            </a:r>
            <a:endParaRPr lang="sr-Latn-ME" sz="36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 txBox="1">
                <a:spLocks/>
              </p:cNvSpPr>
              <p:nvPr/>
            </p:nvSpPr>
            <p:spPr>
              <a:xfrm>
                <a:off x="6545023" y="1662436"/>
                <a:ext cx="5181600" cy="4351338"/>
              </a:xfrm>
              <a:prstGeom prst="rect">
                <a:avLst/>
              </a:prstGeom>
            </p:spPr>
            <p:txBody>
              <a:bodyPr/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Dio površine obilježen sa S je ono što treba da izračunamo:</a:t>
                </a: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sr-Latn-M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𝑠𝑖𝑛𝑥𝑑𝑥</m:t>
                          </m:r>
                        </m:e>
                      </m:nary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𝑐𝑜𝑠𝑥</m:t>
                      </m:r>
                      <m:d>
                        <m:dPr>
                          <m:begChr m:val="|"/>
                          <m:endChr m:val="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den>
                          </m:f>
                        </m:e>
                      </m:d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sr-Latn-M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      </m:t>
                      </m:r>
                    </m:oMath>
                  </m:oMathPara>
                </a14:m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=1+1=2                    </m:t>
                      </m:r>
                    </m:oMath>
                  </m:oMathPara>
                </a14:m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:endParaRPr lang="sr-Latn-ME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Content Placeholder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5023" y="1662436"/>
                <a:ext cx="5181600" cy="4351338"/>
              </a:xfrm>
              <a:prstGeom prst="rect">
                <a:avLst/>
              </a:prstGeom>
              <a:blipFill rotWithShape="0">
                <a:blip r:embed="rId4"/>
                <a:stretch>
                  <a:fillRect l="-588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838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299236" y="509761"/>
                <a:ext cx="40207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r-Latn-ME" sz="2000" dirty="0">
                    <a:latin typeface="Tempus Sans ITC" panose="04020404030D07020202" pitchFamily="82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sr-Latn-ME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sr-Latn-M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000" i="1">
                        <a:latin typeface="Cambria Math" panose="02040503050406030204" pitchFamily="18" charset="0"/>
                      </a:rPr>
                      <m:t>,  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=−1,  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=2,  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236" y="509761"/>
                <a:ext cx="4020716" cy="400110"/>
              </a:xfrm>
              <a:prstGeom prst="rect">
                <a:avLst/>
              </a:prstGeom>
              <a:blipFill rotWithShape="0">
                <a:blip r:embed="rId2"/>
                <a:stretch>
                  <a:fillRect l="-1515" t="-7692" b="-2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 txBox="1">
                <a:spLocks/>
              </p:cNvSpPr>
              <p:nvPr/>
            </p:nvSpPr>
            <p:spPr>
              <a:xfrm>
                <a:off x="6051429" y="1661722"/>
                <a:ext cx="5455693" cy="4351338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Kako je naša funkcija negativna, tj. </a:t>
                </a: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rafik joj ispod x-ose, koristimo drugu varijantu određenog integrala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sr-Latn-ME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begChr m:val="|"/>
                          <m:endChr m:val="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ME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ME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sr-Latn-ME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sr-Latn-ME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sr-Latn-ME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Content Placeholder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429" y="1661722"/>
                <a:ext cx="5455693" cy="4351338"/>
              </a:xfrm>
              <a:prstGeom prst="rect">
                <a:avLst/>
              </a:prstGeom>
              <a:blipFill rotWithShape="0">
                <a:blip r:embed="rId3"/>
                <a:stretch>
                  <a:fillRect l="-559" t="-1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87" y="1431984"/>
            <a:ext cx="3641565" cy="44475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32316" y="3364302"/>
            <a:ext cx="112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dirty="0" smtClean="0">
                <a:solidFill>
                  <a:srgbClr val="FF0000"/>
                </a:solidFill>
              </a:rPr>
              <a:t>S</a:t>
            </a:r>
            <a:endParaRPr lang="sr-Latn-ME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882067" y="3410468"/>
            <a:ext cx="300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dirty="0" smtClean="0">
                <a:solidFill>
                  <a:srgbClr val="FF0000"/>
                </a:solidFill>
              </a:rPr>
              <a:t>S</a:t>
            </a:r>
            <a:endParaRPr lang="sr-Latn-ME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0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2007</TotalTime>
  <Words>261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Cambria Math</vt:lpstr>
      <vt:lpstr>Franklin Gothic Medium</vt:lpstr>
      <vt:lpstr>Rockwell</vt:lpstr>
      <vt:lpstr>Rockwell Condensed</vt:lpstr>
      <vt:lpstr>Tempus Sans ITC</vt:lpstr>
      <vt:lpstr>Wingdings</vt:lpstr>
      <vt:lpstr>Wood Type</vt:lpstr>
      <vt:lpstr> Određeni 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174</cp:revision>
  <dcterms:created xsi:type="dcterms:W3CDTF">2020-11-08T09:24:49Z</dcterms:created>
  <dcterms:modified xsi:type="dcterms:W3CDTF">2021-05-01T20:33:41Z</dcterms:modified>
</cp:coreProperties>
</file>