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57" r:id="rId4"/>
    <p:sldId id="258" r:id="rId5"/>
    <p:sldId id="259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05490-3C19-4866-BB72-65CAF055D1E9}" type="datetimeFigureOut">
              <a:rPr lang="en-US" smtClean="0"/>
              <a:t>15-Apr-2019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EDA89F6F-854E-4E14-9655-9062DBDE45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642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05490-3C19-4866-BB72-65CAF055D1E9}" type="datetimeFigureOut">
              <a:rPr lang="en-US" smtClean="0"/>
              <a:t>15-Apr-2019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EDA89F6F-854E-4E14-9655-9062DBDE45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415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05490-3C19-4866-BB72-65CAF055D1E9}" type="datetimeFigureOut">
              <a:rPr lang="en-US" smtClean="0"/>
              <a:t>15-Apr-2019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EDA89F6F-854E-4E14-9655-9062DBDE45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2628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05490-3C19-4866-BB72-65CAF055D1E9}" type="datetimeFigureOut">
              <a:rPr lang="en-US" smtClean="0"/>
              <a:t>15-Apr-2019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EDA89F6F-854E-4E14-9655-9062DBDE45DD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28950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05490-3C19-4866-BB72-65CAF055D1E9}" type="datetimeFigureOut">
              <a:rPr lang="en-US" smtClean="0"/>
              <a:t>15-Apr-2019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EDA89F6F-854E-4E14-9655-9062DBDE45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3558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05490-3C19-4866-BB72-65CAF055D1E9}" type="datetimeFigureOut">
              <a:rPr lang="en-US" smtClean="0"/>
              <a:t>15-Apr-2019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89F6F-854E-4E14-9655-9062DBDE45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9135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05490-3C19-4866-BB72-65CAF055D1E9}" type="datetimeFigureOut">
              <a:rPr lang="en-US" smtClean="0"/>
              <a:t>15-Apr-2019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89F6F-854E-4E14-9655-9062DBDE45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3308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05490-3C19-4866-BB72-65CAF055D1E9}" type="datetimeFigureOut">
              <a:rPr lang="en-US" smtClean="0"/>
              <a:t>15-Apr-2019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89F6F-854E-4E14-9655-9062DBDE45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0727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BC805490-3C19-4866-BB72-65CAF055D1E9}" type="datetimeFigureOut">
              <a:rPr lang="en-US" smtClean="0"/>
              <a:t>15-Apr-2019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EDA89F6F-854E-4E14-9655-9062DBDE45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211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05490-3C19-4866-BB72-65CAF055D1E9}" type="datetimeFigureOut">
              <a:rPr lang="en-US" smtClean="0"/>
              <a:t>15-Apr-2019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89F6F-854E-4E14-9655-9062DBDE45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439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05490-3C19-4866-BB72-65CAF055D1E9}" type="datetimeFigureOut">
              <a:rPr lang="en-US" smtClean="0"/>
              <a:t>15-Apr-2019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EDA89F6F-854E-4E14-9655-9062DBDE45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522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05490-3C19-4866-BB72-65CAF055D1E9}" type="datetimeFigureOut">
              <a:rPr lang="en-US" smtClean="0"/>
              <a:t>15-Apr-2019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89F6F-854E-4E14-9655-9062DBDE45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764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05490-3C19-4866-BB72-65CAF055D1E9}" type="datetimeFigureOut">
              <a:rPr lang="en-US" smtClean="0"/>
              <a:t>15-Apr-2019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89F6F-854E-4E14-9655-9062DBDE45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22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05490-3C19-4866-BB72-65CAF055D1E9}" type="datetimeFigureOut">
              <a:rPr lang="en-US" smtClean="0"/>
              <a:t>15-Apr-2019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89F6F-854E-4E14-9655-9062DBDE45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481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05490-3C19-4866-BB72-65CAF055D1E9}" type="datetimeFigureOut">
              <a:rPr lang="en-US" smtClean="0"/>
              <a:t>15-Apr-2019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89F6F-854E-4E14-9655-9062DBDE45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082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05490-3C19-4866-BB72-65CAF055D1E9}" type="datetimeFigureOut">
              <a:rPr lang="en-US" smtClean="0"/>
              <a:t>15-Apr-2019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89F6F-854E-4E14-9655-9062DBDE45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632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05490-3C19-4866-BB72-65CAF055D1E9}" type="datetimeFigureOut">
              <a:rPr lang="en-US" smtClean="0"/>
              <a:t>15-Apr-2019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89F6F-854E-4E14-9655-9062DBDE45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083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805490-3C19-4866-BB72-65CAF055D1E9}" type="datetimeFigureOut">
              <a:rPr lang="en-US" smtClean="0"/>
              <a:t>15-Apr-2019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A89F6F-854E-4E14-9655-9062DBDE45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17764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ME" dirty="0" smtClean="0"/>
              <a:t>GEOMETRIJSKE FIGURE U RAVNI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</a:t>
            </a:r>
            <a:r>
              <a:rPr lang="sr-Latn-ME" dirty="0" smtClean="0"/>
              <a:t>OVRŠINA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9855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PARALELOGRAM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339844" y="2439426"/>
            <a:ext cx="6877882" cy="3496763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4" name="Content Placeholder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7709525" y="3326530"/>
                <a:ext cx="4054845" cy="1873267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𝑎</m:t>
                    </m:r>
                    <m:sSub>
                      <m:sSubPr>
                        <m:ctrlPr>
                          <a:rPr lang="sr-Latn-ME" sz="3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ME" sz="3600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sr-Latn-ME" sz="36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𝑏</m:t>
                    </m:r>
                    <m:sSub>
                      <m:sSubPr>
                        <m:ctrlPr>
                          <a:rPr lang="sr-Latn-ME" sz="3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ME" sz="3600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sr-Latn-ME" sz="36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</m:oMath>
                </a14:m>
                <a:endParaRPr lang="sr-Latn-ME" sz="3600" b="0" dirty="0" smtClean="0"/>
              </a:p>
              <a:p>
                <a:endParaRPr lang="sr-Latn-ME" sz="3600" b="0" dirty="0" smtClean="0"/>
              </a:p>
              <a:p>
                <a14:m>
                  <m:oMath xmlns:m="http://schemas.openxmlformats.org/officeDocument/2006/math"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=2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+2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endParaRPr lang="en-US" sz="3600" dirty="0"/>
              </a:p>
            </p:txBody>
          </p:sp>
        </mc:Choice>
        <mc:Fallback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7709525" y="3326530"/>
                <a:ext cx="4054845" cy="1873267"/>
              </a:xfr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57744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ROMB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380939" y="2336873"/>
            <a:ext cx="5909297" cy="3680368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4" name="Content Placeholder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7149968" y="2650354"/>
                <a:ext cx="4396038" cy="3639842"/>
              </a:xfrm>
            </p:spPr>
            <p:txBody>
              <a:bodyPr>
                <a:noAutofit/>
              </a:bodyPr>
              <a:lstStyle/>
              <a:p>
                <a14:m>
                  <m:oMath xmlns:m="http://schemas.openxmlformats.org/officeDocument/2006/math">
                    <m:r>
                      <a:rPr lang="sr-Latn-ME" sz="320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sr-Latn-ME" sz="320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3200" i="1" smtClean="0">
                        <a:latin typeface="Cambria Math" panose="02040503050406030204" pitchFamily="18" charset="0"/>
                      </a:rPr>
                      <m:t>𝑎</m:t>
                    </m:r>
                    <m:sSub>
                      <m:sSubPr>
                        <m:ctrlPr>
                          <a:rPr lang="sr-Latn-ME" sz="3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ME" sz="3200" i="1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sr-Latn-ME" sz="3200" i="1"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</m:oMath>
                </a14:m>
                <a:endParaRPr lang="sr-Latn-ME" sz="3200" dirty="0" smtClean="0"/>
              </a:p>
              <a:p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3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  <m:sub>
                            <m: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sSub>
                          <m:sSubPr>
                            <m:ctrlP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  <m:sub>
                            <m: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sr-Latn-ME" sz="3200" dirty="0" smtClean="0"/>
              </a:p>
              <a:p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=4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endParaRPr lang="sr-Latn-ME" sz="3200" b="0" dirty="0" smtClean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sr-Latn-ME" sz="32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sr-Latn-ME" sz="32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sr-Latn-ME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ME" sz="3200" b="0" i="1" smtClean="0">
                                        <a:latin typeface="Cambria Math" panose="02040503050406030204" pitchFamily="18" charset="0"/>
                                      </a:rPr>
                                      <m:t>𝑑</m:t>
                                    </m:r>
                                  </m:e>
                                  <m:sub>
                                    <m:r>
                                      <a:rPr lang="sr-Latn-ME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num>
                              <m:den>
                                <m:r>
                                  <a:rPr lang="sr-Latn-ME" sz="32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sr-Latn-ME" sz="32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d>
                          <m:dPr>
                            <m:ctrlP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sr-Latn-ME" sz="32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sr-Latn-ME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ME" sz="3200" b="0" i="1" smtClean="0">
                                        <a:latin typeface="Cambria Math" panose="02040503050406030204" pitchFamily="18" charset="0"/>
                                      </a:rPr>
                                      <m:t>𝑑</m:t>
                                    </m:r>
                                  </m:e>
                                  <m:sub>
                                    <m:r>
                                      <a:rPr lang="sr-Latn-ME" sz="3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num>
                              <m:den>
                                <m:r>
                                  <a:rPr lang="sr-Latn-ME" sz="32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sr-Latn-ME" sz="3200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sub>
                    </m:sSub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3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en-US" sz="3200" dirty="0"/>
              </a:p>
            </p:txBody>
          </p:sp>
        </mc:Choice>
        <mc:Fallback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7149968" y="2650354"/>
                <a:ext cx="4396038" cy="3639842"/>
              </a:xfr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87721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TRAPEZ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431046" y="2517430"/>
            <a:ext cx="5684413" cy="3569472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4" name="Content Placeholder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836069" y="3090636"/>
                <a:ext cx="4655346" cy="2518594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endParaRPr lang="sr-Latn-ME" sz="3600" b="0" dirty="0" smtClean="0"/>
              </a:p>
              <a:p>
                <a14:m>
                  <m:oMath xmlns:m="http://schemas.openxmlformats.org/officeDocument/2006/math"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3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36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sr-Latn-ME" sz="36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sr-Latn-ME" sz="36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num>
                      <m:den>
                        <m:r>
                          <a:rPr lang="sr-Latn-ME" sz="3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endParaRPr lang="sr-Latn-ME" sz="3600" b="0" dirty="0" smtClean="0"/>
              </a:p>
              <a:p>
                <a14:m>
                  <m:oMath xmlns:m="http://schemas.openxmlformats.org/officeDocument/2006/math"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𝑚h</m:t>
                    </m:r>
                  </m:oMath>
                </a14:m>
                <a:endParaRPr lang="en-US" sz="3600" dirty="0"/>
              </a:p>
            </p:txBody>
          </p:sp>
        </mc:Choice>
        <mc:Fallback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836069" y="3090636"/>
                <a:ext cx="4655346" cy="2518594"/>
              </a:xfr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33146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JEDNAKOKRAKI TRAPEZ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312549" y="2336873"/>
            <a:ext cx="6117496" cy="3897377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4" name="Content Placeholder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986195" y="2990870"/>
                <a:ext cx="4587107" cy="3027793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+2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endParaRPr lang="sr-Latn-ME" sz="3600" b="0" dirty="0" smtClean="0"/>
              </a:p>
              <a:p>
                <a14:m>
                  <m:oMath xmlns:m="http://schemas.openxmlformats.org/officeDocument/2006/math">
                    <m:r>
                      <a:rPr lang="sr-Latn-ME" sz="3600" i="1">
                        <a:latin typeface="Cambria Math" panose="02040503050406030204" pitchFamily="18" charset="0"/>
                      </a:rPr>
                      <m:t>𝑃</m:t>
                    </m:r>
                    <m:r>
                      <a:rPr lang="sr-Latn-ME" sz="36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36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sr-Latn-ME" sz="3600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sr-Latn-ME" sz="3600" i="1">
                            <a:latin typeface="Cambria Math" panose="02040503050406030204" pitchFamily="18" charset="0"/>
                          </a:rPr>
                          <m:t>𝑏</m:t>
                        </m:r>
                      </m:num>
                      <m:den>
                        <m:r>
                          <a:rPr lang="sr-Latn-ME" sz="36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sr-Latn-ME" sz="3600" i="1"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endParaRPr lang="sr-Latn-ME" sz="3600" dirty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sz="36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p>
                        <m:r>
                          <a:rPr lang="sr-Latn-ME" sz="3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sz="3600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p>
                        <m:r>
                          <a:rPr lang="sr-Latn-ME" sz="3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36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360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sr-Latn-ME" sz="3600" b="0" i="1" smtClean="0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  <m:r>
                                  <a:rPr lang="sr-Latn-ME" sz="36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sr-Latn-ME" sz="3600" b="0" i="1" smtClean="0"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num>
                              <m:den>
                                <m:r>
                                  <a:rPr lang="sr-Latn-ME" sz="36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sr-Latn-ME" sz="3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sz="3600" dirty="0"/>
              </a:p>
            </p:txBody>
          </p:sp>
        </mc:Choice>
        <mc:Fallback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986195" y="2990870"/>
                <a:ext cx="4587107" cy="3027793"/>
              </a:xfr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06069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PRAVOUGLI TRAPEZ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557185" y="2444042"/>
            <a:ext cx="4779809" cy="3492147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6" name="Content Placeholder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112737" y="3005613"/>
                <a:ext cx="4700059" cy="2494434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endParaRPr lang="sr-Latn-ME" sz="3600" b="0" dirty="0" smtClean="0"/>
              </a:p>
              <a:p>
                <a14:m>
                  <m:oMath xmlns:m="http://schemas.openxmlformats.org/officeDocument/2006/math">
                    <m:r>
                      <a:rPr lang="sr-Latn-ME" sz="3600" i="1">
                        <a:latin typeface="Cambria Math" panose="02040503050406030204" pitchFamily="18" charset="0"/>
                      </a:rPr>
                      <m:t>𝑃</m:t>
                    </m:r>
                    <m:r>
                      <a:rPr lang="sr-Latn-ME" sz="36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36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sr-Latn-ME" sz="3600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sr-Latn-ME" sz="3600" i="1">
                            <a:latin typeface="Cambria Math" panose="02040503050406030204" pitchFamily="18" charset="0"/>
                          </a:rPr>
                          <m:t>𝑏</m:t>
                        </m:r>
                      </m:num>
                      <m:den>
                        <m:r>
                          <a:rPr lang="sr-Latn-ME" sz="36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sr-Latn-ME" sz="3600" i="1"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endParaRPr lang="sr-Latn-ME" sz="3600" dirty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sz="36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p>
                        <m:r>
                          <a:rPr lang="sr-Latn-ME" sz="3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sz="3600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p>
                        <m:r>
                          <a:rPr lang="sr-Latn-ME" sz="3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36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sr-Latn-ME" sz="36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sr-Latn-ME" sz="36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sr-Latn-ME" sz="3600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</m:d>
                      </m:e>
                      <m:sup>
                        <m:r>
                          <a:rPr lang="sr-Latn-ME" sz="3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sz="3600" dirty="0"/>
              </a:p>
            </p:txBody>
          </p:sp>
        </mc:Choice>
        <mc:Fallback>
          <p:sp>
            <p:nvSpPr>
              <p:cNvPr id="6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112737" y="3005613"/>
                <a:ext cx="4700059" cy="2494434"/>
              </a:xfr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89133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Latn-ME" sz="9600" dirty="0" smtClean="0"/>
              <a:t>ŠESTOUGAO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2293485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PRAVILAN ŠESTOUGAO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680321" y="2159379"/>
            <a:ext cx="4482586" cy="4496363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6" name="Content Placeholder 5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812543" y="2383640"/>
                <a:ext cx="3481639" cy="4047840"/>
              </a:xfrm>
            </p:spPr>
            <p:txBody>
              <a:bodyPr>
                <a:noAutofit/>
              </a:bodyPr>
              <a:lstStyle/>
              <a:p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=6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endParaRPr lang="sr-Latn-ME" sz="3200" b="0" dirty="0" smtClean="0"/>
              </a:p>
              <a:p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=6</m:t>
                    </m:r>
                    <m:f>
                      <m:fPr>
                        <m:ctrlPr>
                          <a:rPr lang="sr-Latn-ME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sr-Latn-ME" sz="32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r-Latn-ME" sz="32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sr-Latn-ME" sz="32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ad>
                          <m:radPr>
                            <m:degHide m:val="on"/>
                            <m:ctrlPr>
                              <a:rPr lang="sr-Latn-ME" sz="3200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sr-Latn-ME" sz="3200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</m:num>
                      <m:den>
                        <m:r>
                          <a:rPr lang="sr-Latn-ME" sz="3200" i="1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sr-Latn-ME" sz="3200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sr-Latn-ME" sz="3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sub>
                    </m:sSub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=2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endParaRPr lang="sr-Latn-ME" sz="3200" b="0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sr-Latn-ME" sz="3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ME" sz="3200" i="1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3200" i="1">
                        <a:latin typeface="Cambria Math" panose="02040503050406030204" pitchFamily="18" charset="0"/>
                      </a:rPr>
                      <m:t>𝑎</m:t>
                    </m:r>
                    <m:rad>
                      <m:radPr>
                        <m:degHide m:val="on"/>
                        <m:ctrlPr>
                          <a:rPr lang="sr-Latn-ME" sz="32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rad>
                  </m:oMath>
                </a14:m>
                <a:endParaRPr lang="sr-Latn-ME" sz="3200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sr-Latn-ME" sz="3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𝑜</m:t>
                        </m:r>
                      </m:sub>
                    </m:sSub>
                    <m:r>
                      <a:rPr lang="sr-Latn-ME" sz="32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3200" i="1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endParaRPr lang="sr-Latn-ME" sz="3200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sr-Latn-ME" sz="3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sub>
                    </m:sSub>
                    <m:r>
                      <a:rPr lang="sr-Latn-ME" sz="32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ad>
                          <m:radPr>
                            <m:degHide m:val="on"/>
                            <m:ctrlP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</m:num>
                      <m:den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sr-Latn-ME" sz="3200" dirty="0"/>
              </a:p>
              <a:p>
                <a:endParaRPr lang="sr-Latn-ME" sz="3200" dirty="0"/>
              </a:p>
              <a:p>
                <a:endParaRPr lang="sr-Latn-ME" sz="3200" dirty="0"/>
              </a:p>
              <a:p>
                <a:endParaRPr lang="sr-Latn-ME" sz="3200" b="0" dirty="0" smtClean="0"/>
              </a:p>
              <a:p>
                <a:endParaRPr lang="en-US" sz="3200" dirty="0"/>
              </a:p>
            </p:txBody>
          </p:sp>
        </mc:Choice>
        <mc:Fallback>
          <p:sp>
            <p:nvSpPr>
              <p:cNvPr id="6" name="Content Placeholder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812543" y="2383640"/>
                <a:ext cx="3481639" cy="4047840"/>
              </a:xfr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47550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ZADACI: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80321" y="2527942"/>
                <a:ext cx="11124993" cy="3599316"/>
              </a:xfrm>
            </p:spPr>
            <p:txBody>
              <a:bodyPr>
                <a:noAutofit/>
              </a:bodyPr>
              <a:lstStyle/>
              <a:p>
                <a:pPr marL="457200" indent="-457200">
                  <a:buFont typeface="+mj-lt"/>
                  <a:buAutoNum type="arabicPeriod"/>
                </a:pPr>
                <a:r>
                  <a:rPr lang="en-US" sz="3200" dirty="0" smtClean="0"/>
                  <a:t>Izračunati</a:t>
                </a:r>
                <a:r>
                  <a:rPr lang="en-US" sz="3200" dirty="0"/>
                  <a:t> </a:t>
                </a:r>
                <a:r>
                  <a:rPr lang="en-US" sz="3200" dirty="0" err="1"/>
                  <a:t>obim</a:t>
                </a:r>
                <a:r>
                  <a:rPr lang="en-US" sz="3200" dirty="0"/>
                  <a:t> </a:t>
                </a:r>
                <a:r>
                  <a:rPr lang="en-US" sz="3200" dirty="0" err="1"/>
                  <a:t>i</a:t>
                </a:r>
                <a:r>
                  <a:rPr lang="en-US" sz="3200" dirty="0"/>
                  <a:t> </a:t>
                </a:r>
                <a:r>
                  <a:rPr lang="en-US" sz="3200" dirty="0" err="1"/>
                  <a:t>površinu</a:t>
                </a:r>
                <a:r>
                  <a:rPr lang="en-US" sz="3200" dirty="0"/>
                  <a:t> </a:t>
                </a:r>
                <a:r>
                  <a:rPr lang="en-US" sz="3200" dirty="0" err="1"/>
                  <a:t>kvadrata</a:t>
                </a:r>
                <a:r>
                  <a:rPr lang="en-US" sz="3200" dirty="0"/>
                  <a:t> </a:t>
                </a:r>
                <a:r>
                  <a:rPr lang="en-US" sz="3200" dirty="0" err="1"/>
                  <a:t>dijagonale</a:t>
                </a:r>
                <a:r>
                  <a:rPr lang="en-US" sz="3200" dirty="0"/>
                  <a:t> </a:t>
                </a:r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3</m:t>
                    </m:r>
                    <m:rad>
                      <m:radPr>
                        <m:degHide m:val="on"/>
                        <m:ctrlPr>
                          <a:rPr lang="sr-Latn-ME" sz="3200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  <m:r>
                      <m:rPr>
                        <m:sty m:val="p"/>
                      </m:rPr>
                      <a:rPr lang="sr-Latn-ME" sz="3200" b="0" i="0" smtClean="0">
                        <a:latin typeface="Cambria Math" panose="02040503050406030204" pitchFamily="18" charset="0"/>
                      </a:rPr>
                      <m:t>cm</m:t>
                    </m:r>
                  </m:oMath>
                </a14:m>
                <a:r>
                  <a:rPr lang="en-US" sz="3200" dirty="0" smtClean="0"/>
                  <a:t> .</a:t>
                </a:r>
                <a:endParaRPr lang="sr-Latn-ME" sz="3200" dirty="0" smtClean="0"/>
              </a:p>
              <a:p>
                <a:pPr marL="457200" indent="-457200">
                  <a:buFont typeface="+mj-lt"/>
                  <a:buAutoNum type="arabicPeriod"/>
                </a:pPr>
                <a:r>
                  <a:rPr lang="en-US" sz="3200" dirty="0" err="1"/>
                  <a:t>Izračunati</a:t>
                </a:r>
                <a:r>
                  <a:rPr lang="en-US" sz="3200" dirty="0"/>
                  <a:t> </a:t>
                </a:r>
                <a:r>
                  <a:rPr lang="en-US" sz="3200" dirty="0" err="1"/>
                  <a:t>površinu</a:t>
                </a:r>
                <a:r>
                  <a:rPr lang="en-US" sz="3200" dirty="0"/>
                  <a:t> </a:t>
                </a:r>
                <a:r>
                  <a:rPr lang="en-US" sz="3200" dirty="0" err="1"/>
                  <a:t>pravougaonika</a:t>
                </a:r>
                <a:r>
                  <a:rPr lang="en-US" sz="3200" dirty="0"/>
                  <a:t> </a:t>
                </a:r>
                <a:r>
                  <a:rPr lang="en-US" sz="3200" dirty="0" err="1"/>
                  <a:t>čija</a:t>
                </a:r>
                <a:r>
                  <a:rPr lang="en-US" sz="3200" dirty="0"/>
                  <a:t> je </a:t>
                </a:r>
                <a:r>
                  <a:rPr lang="en-US" sz="3200" dirty="0" err="1"/>
                  <a:t>stranica</a:t>
                </a:r>
                <a:r>
                  <a:rPr lang="en-US" sz="3200" dirty="0"/>
                  <a:t> </a:t>
                </a:r>
                <a:r>
                  <a:rPr lang="en-US" sz="3200" i="1" dirty="0" smtClean="0"/>
                  <a:t>a</a:t>
                </a:r>
                <a:r>
                  <a:rPr lang="sr-Latn-ME" sz="3200" dirty="0" smtClean="0"/>
                  <a:t>=</a:t>
                </a:r>
                <a:r>
                  <a:rPr lang="en-US" sz="3200" dirty="0" smtClean="0"/>
                  <a:t>5</a:t>
                </a:r>
                <a:r>
                  <a:rPr lang="sr-Latn-ME" sz="3200" dirty="0" smtClean="0"/>
                  <a:t> cm</a:t>
                </a:r>
                <a:r>
                  <a:rPr lang="en-US" sz="3200" dirty="0" smtClean="0"/>
                  <a:t>, </a:t>
                </a:r>
                <a:r>
                  <a:rPr lang="en-US" sz="3200" dirty="0"/>
                  <a:t>a </a:t>
                </a:r>
                <a:r>
                  <a:rPr lang="en-US" sz="3200" dirty="0" err="1"/>
                  <a:t>dijagonala</a:t>
                </a:r>
                <a:r>
                  <a:rPr lang="en-US" sz="3200" dirty="0"/>
                  <a:t> </a:t>
                </a:r>
                <a:r>
                  <a:rPr lang="en-US" sz="3200" i="1" dirty="0" smtClean="0"/>
                  <a:t>d</a:t>
                </a:r>
                <a:r>
                  <a:rPr lang="sr-Latn-ME" sz="3200" dirty="0" smtClean="0"/>
                  <a:t>=</a:t>
                </a:r>
                <a:r>
                  <a:rPr lang="en-US" sz="3200" dirty="0" smtClean="0"/>
                  <a:t>13</a:t>
                </a:r>
                <a:r>
                  <a:rPr lang="sr-Latn-ME" sz="3200" dirty="0" smtClean="0"/>
                  <a:t> cm</a:t>
                </a:r>
                <a:r>
                  <a:rPr lang="en-US" sz="3200" dirty="0" smtClean="0"/>
                  <a:t>.</a:t>
                </a:r>
                <a:endParaRPr lang="sr-Latn-ME" sz="3200" dirty="0"/>
              </a:p>
              <a:p>
                <a:pPr marL="457200" indent="-457200">
                  <a:buFont typeface="+mj-lt"/>
                  <a:buAutoNum type="arabicPeriod"/>
                </a:pPr>
                <a:r>
                  <a:rPr lang="pl-PL" sz="3200" dirty="0" smtClean="0"/>
                  <a:t>Izračunati </a:t>
                </a:r>
                <a:r>
                  <a:rPr lang="pl-PL" sz="3200" dirty="0"/>
                  <a:t>dijagonalu pravougaonika čiji je obim </a:t>
                </a:r>
                <a:r>
                  <a:rPr lang="pl-PL" sz="3200" dirty="0" smtClean="0"/>
                  <a:t>28 cm, </a:t>
                </a:r>
                <a:r>
                  <a:rPr lang="pl-PL" sz="3200" dirty="0"/>
                  <a:t>a jedna stranica za 2 duža </a:t>
                </a:r>
                <a:r>
                  <a:rPr lang="pl-PL" sz="3200" dirty="0" smtClean="0"/>
                  <a:t>od </a:t>
                </a:r>
                <a:r>
                  <a:rPr lang="en-US" sz="3200" dirty="0" err="1" smtClean="0"/>
                  <a:t>druge</a:t>
                </a:r>
                <a:r>
                  <a:rPr lang="en-US" sz="3200" dirty="0" smtClean="0"/>
                  <a:t>.</a:t>
                </a:r>
                <a:endParaRPr lang="sr-Latn-ME" sz="3200" dirty="0"/>
              </a:p>
              <a:p>
                <a:pPr marL="457200" indent="-457200">
                  <a:buFont typeface="+mj-lt"/>
                  <a:buAutoNum type="arabicPeriod"/>
                </a:pPr>
                <a:r>
                  <a:rPr lang="it-IT" sz="3200" dirty="0" smtClean="0"/>
                  <a:t>Stranice </a:t>
                </a:r>
                <a:r>
                  <a:rPr lang="it-IT" sz="3200" dirty="0"/>
                  <a:t>paralelograma su </a:t>
                </a:r>
                <a:r>
                  <a:rPr lang="it-IT" sz="3200" i="1" dirty="0" smtClean="0"/>
                  <a:t>a</a:t>
                </a:r>
                <a:r>
                  <a:rPr lang="sr-Latn-ME" sz="3200" i="1" dirty="0" smtClean="0"/>
                  <a:t>=</a:t>
                </a:r>
                <a:r>
                  <a:rPr lang="it-IT" sz="3200" dirty="0" smtClean="0"/>
                  <a:t>5</a:t>
                </a:r>
                <a:r>
                  <a:rPr lang="sr-Latn-ME" sz="3200" dirty="0" smtClean="0"/>
                  <a:t> cm</a:t>
                </a:r>
                <a:r>
                  <a:rPr lang="it-IT" sz="3200" dirty="0" smtClean="0"/>
                  <a:t>, </a:t>
                </a:r>
                <a:r>
                  <a:rPr lang="it-IT" sz="3200" i="1" dirty="0" smtClean="0"/>
                  <a:t>b</a:t>
                </a:r>
                <a:r>
                  <a:rPr lang="sr-Latn-ME" sz="3200" i="1" dirty="0" smtClean="0"/>
                  <a:t>=</a:t>
                </a:r>
                <a:r>
                  <a:rPr lang="it-IT" sz="3200" dirty="0" smtClean="0"/>
                  <a:t>7</a:t>
                </a:r>
                <a:r>
                  <a:rPr lang="sr-Latn-ME" sz="3200" dirty="0" smtClean="0"/>
                  <a:t> cm</a:t>
                </a:r>
                <a:r>
                  <a:rPr lang="it-IT" sz="3200" dirty="0" smtClean="0"/>
                  <a:t>, </a:t>
                </a:r>
                <a:r>
                  <a:rPr lang="it-IT" sz="3200" dirty="0"/>
                  <a:t>a površina </a:t>
                </a:r>
                <a:r>
                  <a:rPr lang="it-IT" sz="3200" dirty="0" smtClean="0"/>
                  <a:t>70</a:t>
                </a:r>
                <a:r>
                  <a:rPr lang="sr-Latn-ME" sz="3200" dirty="0" smtClean="0"/>
                  <a:t> cm</a:t>
                </a:r>
                <a:r>
                  <a:rPr lang="sr-Latn-ME" sz="3200" baseline="30000" dirty="0" smtClean="0"/>
                  <a:t>2</a:t>
                </a:r>
                <a:r>
                  <a:rPr lang="it-IT" sz="3200" dirty="0" smtClean="0"/>
                  <a:t>. </a:t>
                </a:r>
                <a:r>
                  <a:rPr lang="it-IT" sz="3200" dirty="0"/>
                  <a:t>Izračunati visine </a:t>
                </a:r>
                <a:r>
                  <a:rPr lang="it-IT" sz="3200" dirty="0" smtClean="0"/>
                  <a:t>koje</a:t>
                </a:r>
                <a:r>
                  <a:rPr lang="sr-Latn-ME" sz="3200" dirty="0" smtClean="0"/>
                  <a:t> </a:t>
                </a:r>
                <a:r>
                  <a:rPr lang="en-US" sz="3200" dirty="0" err="1" smtClean="0"/>
                  <a:t>odgovaraju</a:t>
                </a:r>
                <a:r>
                  <a:rPr lang="en-US" sz="3200" dirty="0" smtClean="0"/>
                  <a:t> </a:t>
                </a:r>
                <a:r>
                  <a:rPr lang="en-US" sz="3200" dirty="0" err="1"/>
                  <a:t>stranicama</a:t>
                </a:r>
                <a:r>
                  <a:rPr lang="en-US" sz="3200" dirty="0"/>
                  <a:t> </a:t>
                </a:r>
                <a:r>
                  <a:rPr lang="en-US" sz="3200" i="1" dirty="0"/>
                  <a:t>a </a:t>
                </a:r>
                <a:r>
                  <a:rPr lang="en-US" sz="3200" dirty="0" err="1"/>
                  <a:t>i</a:t>
                </a:r>
                <a:r>
                  <a:rPr lang="en-US" sz="3200" dirty="0"/>
                  <a:t> </a:t>
                </a:r>
                <a:r>
                  <a:rPr lang="en-US" sz="3200" i="1" dirty="0" smtClean="0"/>
                  <a:t>b</a:t>
                </a:r>
                <a:r>
                  <a:rPr lang="en-US" sz="3200" dirty="0" smtClean="0"/>
                  <a:t>.</a:t>
                </a:r>
                <a:endParaRPr lang="sr-Latn-ME" sz="32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80321" y="2527942"/>
                <a:ext cx="11124993" cy="3599316"/>
              </a:xfrm>
              <a:blipFill rotWithShape="0">
                <a:blip r:embed="rId2"/>
                <a:stretch>
                  <a:fillRect l="-1370" t="-2373" r="-932" b="-52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02878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ZADACI: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3"/>
            <a:ext cx="10688264" cy="3599316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 startAt="5"/>
            </a:pPr>
            <a:r>
              <a:rPr lang="en-US" sz="3000" dirty="0" err="1"/>
              <a:t>Stranice</a:t>
            </a:r>
            <a:r>
              <a:rPr lang="en-US" sz="3000" dirty="0"/>
              <a:t> </a:t>
            </a:r>
            <a:r>
              <a:rPr lang="en-US" sz="3000" dirty="0" err="1"/>
              <a:t>paralelograma</a:t>
            </a:r>
            <a:r>
              <a:rPr lang="en-US" sz="3000" dirty="0"/>
              <a:t> </a:t>
            </a:r>
            <a:r>
              <a:rPr lang="en-US" sz="3000" dirty="0" err="1"/>
              <a:t>su</a:t>
            </a:r>
            <a:r>
              <a:rPr lang="en-US" sz="3000" dirty="0"/>
              <a:t> </a:t>
            </a:r>
            <a:r>
              <a:rPr lang="en-US" sz="3000" i="1" dirty="0"/>
              <a:t>a</a:t>
            </a:r>
            <a:r>
              <a:rPr lang="sr-Latn-ME" sz="3000" i="1" dirty="0"/>
              <a:t>=</a:t>
            </a:r>
            <a:r>
              <a:rPr lang="en-US" sz="3000" dirty="0"/>
              <a:t>6</a:t>
            </a:r>
            <a:r>
              <a:rPr lang="sr-Latn-ME" sz="3000" dirty="0"/>
              <a:t> cm</a:t>
            </a:r>
            <a:r>
              <a:rPr lang="en-US" sz="3000" dirty="0"/>
              <a:t>, </a:t>
            </a:r>
            <a:r>
              <a:rPr lang="en-US" sz="3000" i="1" dirty="0"/>
              <a:t>b</a:t>
            </a:r>
            <a:r>
              <a:rPr lang="sr-Latn-ME" sz="3000" i="1" dirty="0"/>
              <a:t>=</a:t>
            </a:r>
            <a:r>
              <a:rPr lang="en-US" sz="3000" dirty="0"/>
              <a:t>8</a:t>
            </a:r>
            <a:r>
              <a:rPr lang="sr-Latn-ME" sz="3000" dirty="0"/>
              <a:t> cm</a:t>
            </a:r>
            <a:r>
              <a:rPr lang="en-US" sz="3000" dirty="0"/>
              <a:t>, a </a:t>
            </a:r>
            <a:r>
              <a:rPr lang="en-US" sz="3000" dirty="0" err="1"/>
              <a:t>ugao</a:t>
            </a:r>
            <a:r>
              <a:rPr lang="en-US" sz="3000" dirty="0"/>
              <a:t> </a:t>
            </a:r>
            <a:r>
              <a:rPr lang="en-US" sz="3000" dirty="0" err="1"/>
              <a:t>između</a:t>
            </a:r>
            <a:r>
              <a:rPr lang="en-US" sz="3000" dirty="0"/>
              <a:t> </a:t>
            </a:r>
            <a:r>
              <a:rPr lang="en-US" sz="3000" dirty="0" err="1"/>
              <a:t>njih</a:t>
            </a:r>
            <a:r>
              <a:rPr lang="sr-Latn-ME" sz="3000" dirty="0"/>
              <a:t> je 30°</a:t>
            </a:r>
            <a:r>
              <a:rPr lang="en-US" sz="3000" dirty="0"/>
              <a:t>. </a:t>
            </a:r>
            <a:r>
              <a:rPr lang="en-US" sz="3000" dirty="0" err="1"/>
              <a:t>Izračunati</a:t>
            </a:r>
            <a:r>
              <a:rPr lang="sr-Latn-ME" sz="3000" dirty="0"/>
              <a:t> </a:t>
            </a:r>
            <a:r>
              <a:rPr lang="en-US" sz="3000" dirty="0" err="1"/>
              <a:t>površinu</a:t>
            </a:r>
            <a:r>
              <a:rPr lang="en-US" sz="3000" dirty="0"/>
              <a:t> </a:t>
            </a:r>
            <a:r>
              <a:rPr lang="en-US" sz="3000" dirty="0" err="1" smtClean="0"/>
              <a:t>paralelograma</a:t>
            </a:r>
            <a:r>
              <a:rPr lang="en-US" sz="3000" dirty="0" smtClean="0"/>
              <a:t>.</a:t>
            </a:r>
            <a:endParaRPr lang="sr-Latn-ME" sz="3000" dirty="0"/>
          </a:p>
          <a:p>
            <a:pPr marL="457200" indent="-457200">
              <a:buFont typeface="+mj-lt"/>
              <a:buAutoNum type="arabicPeriod" startAt="5"/>
            </a:pPr>
            <a:r>
              <a:rPr lang="en-US" sz="3000" dirty="0" err="1" smtClean="0"/>
              <a:t>Izračunati</a:t>
            </a:r>
            <a:r>
              <a:rPr lang="en-US" sz="3000" dirty="0" smtClean="0"/>
              <a:t> </a:t>
            </a:r>
            <a:r>
              <a:rPr lang="en-US" sz="3000" dirty="0" err="1"/>
              <a:t>površinu</a:t>
            </a:r>
            <a:r>
              <a:rPr lang="en-US" sz="3000" dirty="0"/>
              <a:t> </a:t>
            </a:r>
            <a:r>
              <a:rPr lang="sr-Latn-ME" sz="3000" dirty="0" smtClean="0"/>
              <a:t>i stranicu</a:t>
            </a:r>
            <a:r>
              <a:rPr lang="en-US" sz="3000" dirty="0" smtClean="0"/>
              <a:t> </a:t>
            </a:r>
            <a:r>
              <a:rPr lang="en-US" sz="3000" dirty="0" err="1"/>
              <a:t>romba</a:t>
            </a:r>
            <a:r>
              <a:rPr lang="en-US" sz="3000" dirty="0"/>
              <a:t>, </a:t>
            </a:r>
            <a:r>
              <a:rPr lang="en-US" sz="3000" dirty="0" err="1"/>
              <a:t>ako</a:t>
            </a:r>
            <a:r>
              <a:rPr lang="en-US" sz="3000" dirty="0"/>
              <a:t> </a:t>
            </a:r>
            <a:r>
              <a:rPr lang="en-US" sz="3000" dirty="0" smtClean="0"/>
              <a:t>je:</a:t>
            </a:r>
            <a:r>
              <a:rPr lang="en-US" sz="3000" i="1" dirty="0" smtClean="0"/>
              <a:t>d</a:t>
            </a:r>
            <a:r>
              <a:rPr lang="en-US" sz="3000" baseline="-25000" dirty="0" smtClean="0"/>
              <a:t>1</a:t>
            </a:r>
            <a:r>
              <a:rPr lang="sr-Latn-ME" sz="3000" dirty="0" smtClean="0"/>
              <a:t>=</a:t>
            </a:r>
            <a:r>
              <a:rPr lang="en-US" sz="3000" dirty="0" smtClean="0"/>
              <a:t>24</a:t>
            </a:r>
            <a:r>
              <a:rPr lang="sr-Latn-ME" sz="3000" dirty="0" smtClean="0"/>
              <a:t> cm</a:t>
            </a:r>
            <a:r>
              <a:rPr lang="en-US" sz="3000" dirty="0" smtClean="0"/>
              <a:t>, </a:t>
            </a:r>
            <a:r>
              <a:rPr lang="en-US" sz="3000" i="1" dirty="0" smtClean="0"/>
              <a:t>d</a:t>
            </a:r>
            <a:r>
              <a:rPr lang="en-US" sz="3000" baseline="-25000" dirty="0" smtClean="0"/>
              <a:t>2</a:t>
            </a:r>
            <a:r>
              <a:rPr lang="sr-Latn-ME" sz="3000" dirty="0" smtClean="0"/>
              <a:t>=</a:t>
            </a:r>
            <a:r>
              <a:rPr lang="en-US" sz="3000" dirty="0" smtClean="0"/>
              <a:t>10</a:t>
            </a:r>
            <a:r>
              <a:rPr lang="sr-Latn-ME" sz="3000" dirty="0" smtClean="0"/>
              <a:t> cm.</a:t>
            </a:r>
          </a:p>
          <a:p>
            <a:pPr marL="457200" indent="-457200">
              <a:buFont typeface="+mj-lt"/>
              <a:buAutoNum type="arabicPeriod" startAt="5"/>
            </a:pPr>
            <a:r>
              <a:rPr lang="en-US" sz="3000" dirty="0" err="1" smtClean="0"/>
              <a:t>Jednakokraki</a:t>
            </a:r>
            <a:r>
              <a:rPr lang="en-US" sz="3000" dirty="0" smtClean="0"/>
              <a:t> </a:t>
            </a:r>
            <a:r>
              <a:rPr lang="en-US" sz="3000" dirty="0" err="1"/>
              <a:t>trapez</a:t>
            </a:r>
            <a:r>
              <a:rPr lang="en-US" sz="3000" dirty="0"/>
              <a:t> ABCD </a:t>
            </a:r>
            <a:r>
              <a:rPr lang="en-US" sz="3000" dirty="0" err="1"/>
              <a:t>ima</a:t>
            </a:r>
            <a:r>
              <a:rPr lang="en-US" sz="3000" dirty="0"/>
              <a:t> </a:t>
            </a:r>
            <a:r>
              <a:rPr lang="en-US" sz="3000" dirty="0" err="1"/>
              <a:t>osnovice</a:t>
            </a:r>
            <a:r>
              <a:rPr lang="en-US" sz="3000" dirty="0"/>
              <a:t> AB=28 cm </a:t>
            </a:r>
            <a:r>
              <a:rPr lang="en-US" sz="3000" dirty="0" err="1"/>
              <a:t>i</a:t>
            </a:r>
            <a:r>
              <a:rPr lang="en-US" sz="3000" dirty="0"/>
              <a:t> CD=4 cm </a:t>
            </a:r>
            <a:r>
              <a:rPr lang="en-US" sz="3000" dirty="0" err="1"/>
              <a:t>i</a:t>
            </a:r>
            <a:r>
              <a:rPr lang="en-US" sz="3000" dirty="0"/>
              <a:t> </a:t>
            </a:r>
            <a:r>
              <a:rPr lang="en-US" sz="3000" dirty="0" err="1"/>
              <a:t>visinu</a:t>
            </a:r>
            <a:r>
              <a:rPr lang="en-US" sz="3000" dirty="0"/>
              <a:t> 5 </a:t>
            </a:r>
            <a:r>
              <a:rPr lang="en-US" sz="3000" dirty="0" smtClean="0"/>
              <a:t>cm.</a:t>
            </a:r>
            <a:r>
              <a:rPr lang="sr-Latn-ME" sz="3000" dirty="0" smtClean="0"/>
              <a:t> </a:t>
            </a:r>
            <a:r>
              <a:rPr lang="en-US" sz="3000" dirty="0" err="1" smtClean="0"/>
              <a:t>Izračunati</a:t>
            </a:r>
            <a:r>
              <a:rPr lang="en-US" sz="3000" dirty="0" smtClean="0"/>
              <a:t> </a:t>
            </a:r>
            <a:r>
              <a:rPr lang="en-US" sz="3000" dirty="0" err="1"/>
              <a:t>dužinu</a:t>
            </a:r>
            <a:r>
              <a:rPr lang="en-US" sz="3000" dirty="0"/>
              <a:t> </a:t>
            </a:r>
            <a:r>
              <a:rPr lang="en-US" sz="3000" dirty="0" err="1"/>
              <a:t>kraka</a:t>
            </a:r>
            <a:r>
              <a:rPr lang="en-US" sz="3000" dirty="0"/>
              <a:t> </a:t>
            </a:r>
            <a:r>
              <a:rPr lang="en-US" sz="3000" dirty="0" smtClean="0"/>
              <a:t>AD.</a:t>
            </a:r>
            <a:endParaRPr lang="sr-Latn-ME" sz="3000" dirty="0"/>
          </a:p>
          <a:p>
            <a:pPr marL="457200" indent="-457200">
              <a:buFont typeface="+mj-lt"/>
              <a:buAutoNum type="arabicPeriod" startAt="5"/>
            </a:pPr>
            <a:r>
              <a:rPr lang="en-US" sz="3000" dirty="0" err="1" smtClean="0"/>
              <a:t>Odrediti</a:t>
            </a:r>
            <a:r>
              <a:rPr lang="en-US" sz="3000" dirty="0" smtClean="0"/>
              <a:t> </a:t>
            </a:r>
            <a:r>
              <a:rPr lang="en-US" sz="3000" dirty="0" err="1"/>
              <a:t>obim</a:t>
            </a:r>
            <a:r>
              <a:rPr lang="en-US" sz="3000" dirty="0"/>
              <a:t> </a:t>
            </a:r>
            <a:r>
              <a:rPr lang="sr-Latn-ME" sz="3000" dirty="0" smtClean="0"/>
              <a:t>i površinu </a:t>
            </a:r>
            <a:r>
              <a:rPr lang="en-US" sz="3000" dirty="0" err="1" smtClean="0"/>
              <a:t>jednakokrakog</a:t>
            </a:r>
            <a:r>
              <a:rPr lang="en-US" sz="3000" dirty="0" smtClean="0"/>
              <a:t> </a:t>
            </a:r>
            <a:r>
              <a:rPr lang="en-US" sz="3000" dirty="0" err="1"/>
              <a:t>trapeza</a:t>
            </a:r>
            <a:r>
              <a:rPr lang="en-US" sz="3000" dirty="0"/>
              <a:t> </a:t>
            </a:r>
            <a:r>
              <a:rPr lang="en-US" sz="3000" dirty="0" err="1"/>
              <a:t>ako</a:t>
            </a:r>
            <a:r>
              <a:rPr lang="en-US" sz="3000" dirty="0"/>
              <a:t> je </a:t>
            </a:r>
            <a:r>
              <a:rPr lang="en-US" sz="3000" dirty="0" err="1"/>
              <a:t>dužina</a:t>
            </a:r>
            <a:r>
              <a:rPr lang="en-US" sz="3000" dirty="0"/>
              <a:t> </a:t>
            </a:r>
            <a:r>
              <a:rPr lang="en-US" sz="3000" dirty="0" err="1"/>
              <a:t>kraka</a:t>
            </a:r>
            <a:r>
              <a:rPr lang="en-US" sz="3000" dirty="0"/>
              <a:t> 15 cm, </a:t>
            </a:r>
            <a:r>
              <a:rPr lang="en-US" sz="3000" dirty="0" err="1"/>
              <a:t>kraće</a:t>
            </a:r>
            <a:r>
              <a:rPr lang="en-US" sz="3000" dirty="0"/>
              <a:t> </a:t>
            </a:r>
            <a:r>
              <a:rPr lang="en-US" sz="3000" dirty="0" err="1"/>
              <a:t>osnovice</a:t>
            </a:r>
            <a:r>
              <a:rPr lang="en-US" sz="3000" dirty="0"/>
              <a:t> </a:t>
            </a:r>
            <a:r>
              <a:rPr lang="en-US" sz="3000" dirty="0" smtClean="0"/>
              <a:t>7</a:t>
            </a:r>
            <a:r>
              <a:rPr lang="sr-Latn-ME" sz="3000" dirty="0" smtClean="0"/>
              <a:t> </a:t>
            </a:r>
            <a:r>
              <a:rPr lang="it-IT" sz="3000" dirty="0" smtClean="0"/>
              <a:t>cm</a:t>
            </a:r>
            <a:r>
              <a:rPr lang="it-IT" sz="3000" dirty="0"/>
              <a:t>, a visine 9 cm.</a:t>
            </a:r>
            <a:endParaRPr lang="en-US" sz="3000" dirty="0"/>
          </a:p>
          <a:p>
            <a:pPr marL="0" indent="0">
              <a:buNone/>
            </a:pP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1081757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Latn-ME" sz="9600" dirty="0" smtClean="0"/>
              <a:t>TROUGAO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1424433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TROUGAO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285600" y="2336873"/>
            <a:ext cx="5545912" cy="3894071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4" name="Content Placeholder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126386" y="2355337"/>
                <a:ext cx="5583394" cy="3875607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sr-Latn-ME" sz="3200" b="1" i="1" smtClean="0">
                        <a:latin typeface="Cambria Math" panose="02040503050406030204" pitchFamily="18" charset="0"/>
                      </a:rPr>
                      <m:t>𝑷</m:t>
                    </m:r>
                    <m:r>
                      <a:rPr lang="sr-Latn-ME" sz="3200" b="1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32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3200" b="1" i="1" smtClean="0">
                            <a:latin typeface="Cambria Math" panose="02040503050406030204" pitchFamily="18" charset="0"/>
                          </a:rPr>
                          <m:t>𝒂</m:t>
                        </m:r>
                        <m:sSub>
                          <m:sSubPr>
                            <m:ctrlPr>
                              <a:rPr lang="sr-Latn-ME" sz="32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r-Latn-ME" sz="3200" b="1" i="1" smtClean="0">
                                <a:latin typeface="Cambria Math" panose="02040503050406030204" pitchFamily="18" charset="0"/>
                              </a:rPr>
                              <m:t>𝒉</m:t>
                            </m:r>
                          </m:e>
                          <m:sub>
                            <m:r>
                              <a:rPr lang="sr-Latn-ME" sz="3200" b="1" i="1" smtClean="0">
                                <a:latin typeface="Cambria Math" panose="02040503050406030204" pitchFamily="18" charset="0"/>
                              </a:rPr>
                              <m:t>𝒂</m:t>
                            </m:r>
                          </m:sub>
                        </m:sSub>
                      </m:num>
                      <m:den>
                        <m:r>
                          <a:rPr lang="sr-Latn-ME" sz="32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  <m:r>
                      <a:rPr lang="sr-Latn-ME" sz="3200" b="1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32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3200" b="1" i="1" smtClean="0">
                            <a:latin typeface="Cambria Math" panose="02040503050406030204" pitchFamily="18" charset="0"/>
                          </a:rPr>
                          <m:t>𝒃</m:t>
                        </m:r>
                        <m:sSub>
                          <m:sSubPr>
                            <m:ctrlPr>
                              <a:rPr lang="sr-Latn-ME" sz="32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r-Latn-ME" sz="3200" b="1" i="1" smtClean="0">
                                <a:latin typeface="Cambria Math" panose="02040503050406030204" pitchFamily="18" charset="0"/>
                              </a:rPr>
                              <m:t>𝒉</m:t>
                            </m:r>
                          </m:e>
                          <m:sub>
                            <m:r>
                              <a:rPr lang="sr-Latn-ME" sz="3200" b="1" i="1" smtClean="0">
                                <a:latin typeface="Cambria Math" panose="02040503050406030204" pitchFamily="18" charset="0"/>
                              </a:rPr>
                              <m:t>𝒃</m:t>
                            </m:r>
                          </m:sub>
                        </m:sSub>
                      </m:num>
                      <m:den>
                        <m:r>
                          <a:rPr lang="sr-Latn-ME" sz="32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  <m:r>
                      <a:rPr lang="sr-Latn-ME" sz="3200" b="1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32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3200" b="1" i="1" smtClean="0">
                            <a:latin typeface="Cambria Math" panose="02040503050406030204" pitchFamily="18" charset="0"/>
                          </a:rPr>
                          <m:t>𝒄</m:t>
                        </m:r>
                        <m:sSub>
                          <m:sSubPr>
                            <m:ctrlPr>
                              <a:rPr lang="sr-Latn-ME" sz="32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r-Latn-ME" sz="3200" b="1" i="1" smtClean="0">
                                <a:latin typeface="Cambria Math" panose="02040503050406030204" pitchFamily="18" charset="0"/>
                              </a:rPr>
                              <m:t>𝒉</m:t>
                            </m:r>
                          </m:e>
                          <m:sub>
                            <m:r>
                              <a:rPr lang="sr-Latn-ME" sz="3200" b="1" i="1" smtClean="0">
                                <a:latin typeface="Cambria Math" panose="02040503050406030204" pitchFamily="18" charset="0"/>
                              </a:rPr>
                              <m:t>𝒄</m:t>
                            </m:r>
                          </m:sub>
                        </m:sSub>
                      </m:num>
                      <m:den>
                        <m:r>
                          <a:rPr lang="sr-Latn-ME" sz="32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endParaRPr lang="sr-Latn-ME" sz="3200" b="1" dirty="0" smtClean="0"/>
              </a:p>
              <a:p>
                <a14:m>
                  <m:oMath xmlns:m="http://schemas.openxmlformats.org/officeDocument/2006/math">
                    <m:r>
                      <a:rPr lang="sr-Latn-ME" sz="3200" b="1" i="1" smtClean="0">
                        <a:latin typeface="Cambria Math" panose="02040503050406030204" pitchFamily="18" charset="0"/>
                      </a:rPr>
                      <m:t>𝑷</m:t>
                    </m:r>
                    <m:r>
                      <a:rPr lang="sr-Latn-ME" sz="3200" b="1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sr-Latn-ME" sz="3200" b="1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r-Latn-ME" sz="3200" b="1" i="1" smtClean="0">
                            <a:latin typeface="Cambria Math" panose="02040503050406030204" pitchFamily="18" charset="0"/>
                          </a:rPr>
                          <m:t>𝒔</m:t>
                        </m:r>
                        <m:d>
                          <m:dPr>
                            <m:ctrlPr>
                              <a:rPr lang="sr-Latn-ME" sz="3200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sr-Latn-ME" sz="3200" b="1" i="1" smtClean="0">
                                <a:latin typeface="Cambria Math" panose="02040503050406030204" pitchFamily="18" charset="0"/>
                              </a:rPr>
                              <m:t>𝒔</m:t>
                            </m:r>
                            <m:r>
                              <a:rPr lang="sr-Latn-ME" sz="3200" b="1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sr-Latn-ME" sz="3200" b="1" i="1" smtClean="0">
                                <a:latin typeface="Cambria Math" panose="02040503050406030204" pitchFamily="18" charset="0"/>
                              </a:rPr>
                              <m:t>𝒂</m:t>
                            </m:r>
                          </m:e>
                        </m:d>
                        <m:d>
                          <m:dPr>
                            <m:ctrlPr>
                              <a:rPr lang="sr-Latn-ME" sz="3200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sr-Latn-ME" sz="3200" b="1" i="1" smtClean="0">
                                <a:latin typeface="Cambria Math" panose="02040503050406030204" pitchFamily="18" charset="0"/>
                              </a:rPr>
                              <m:t>𝒔</m:t>
                            </m:r>
                            <m:r>
                              <a:rPr lang="sr-Latn-ME" sz="3200" b="1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sr-Latn-ME" sz="3200" b="1" i="1" smtClean="0">
                                <a:latin typeface="Cambria Math" panose="02040503050406030204" pitchFamily="18" charset="0"/>
                              </a:rPr>
                              <m:t>𝒃</m:t>
                            </m:r>
                          </m:e>
                        </m:d>
                        <m:d>
                          <m:dPr>
                            <m:ctrlPr>
                              <a:rPr lang="sr-Latn-ME" sz="3200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sr-Latn-ME" sz="3200" b="1" i="1" smtClean="0">
                                <a:latin typeface="Cambria Math" panose="02040503050406030204" pitchFamily="18" charset="0"/>
                              </a:rPr>
                              <m:t>𝒔</m:t>
                            </m:r>
                            <m:r>
                              <a:rPr lang="sr-Latn-ME" sz="3200" b="1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sr-Latn-ME" sz="3200" b="1" i="1" smtClean="0">
                                <a:latin typeface="Cambria Math" panose="02040503050406030204" pitchFamily="18" charset="0"/>
                              </a:rPr>
                              <m:t>𝒄</m:t>
                            </m:r>
                          </m:e>
                        </m:d>
                      </m:e>
                    </m:rad>
                  </m:oMath>
                </a14:m>
                <a:endParaRPr lang="sr-Latn-ME" sz="3200" b="1" dirty="0" smtClean="0"/>
              </a:p>
              <a:p>
                <a14:m>
                  <m:oMath xmlns:m="http://schemas.openxmlformats.org/officeDocument/2006/math">
                    <m:r>
                      <a:rPr lang="sr-Latn-ME" sz="3200" b="1" i="1" smtClean="0">
                        <a:latin typeface="Cambria Math" panose="02040503050406030204" pitchFamily="18" charset="0"/>
                      </a:rPr>
                      <m:t>𝑷</m:t>
                    </m:r>
                    <m:r>
                      <a:rPr lang="sr-Latn-ME" sz="3200" b="1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sr-Latn-ME" sz="32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ME" sz="3200" b="1" i="1" smtClean="0">
                            <a:latin typeface="Cambria Math" panose="02040503050406030204" pitchFamily="18" charset="0"/>
                          </a:rPr>
                          <m:t>𝒓</m:t>
                        </m:r>
                      </m:e>
                      <m:sub>
                        <m:r>
                          <a:rPr lang="sr-Latn-ME" sz="3200" b="1" i="1" smtClean="0">
                            <a:latin typeface="Cambria Math" panose="02040503050406030204" pitchFamily="18" charset="0"/>
                          </a:rPr>
                          <m:t>𝒖</m:t>
                        </m:r>
                      </m:sub>
                    </m:sSub>
                    <m:r>
                      <a:rPr lang="sr-Latn-ME" sz="3200" b="1" i="1" smtClean="0">
                        <a:latin typeface="Cambria Math" panose="02040503050406030204" pitchFamily="18" charset="0"/>
                      </a:rPr>
                      <m:t>𝒔</m:t>
                    </m:r>
                    <m:r>
                      <a:rPr lang="sr-Latn-ME" sz="3200" b="1" i="1" smtClean="0">
                        <a:latin typeface="Cambria Math" panose="02040503050406030204" pitchFamily="18" charset="0"/>
                      </a:rPr>
                      <m:t>             </m:t>
                    </m:r>
                    <m:r>
                      <a:rPr lang="sr-Latn-ME" sz="3200" b="1" i="1" smtClean="0">
                        <a:latin typeface="Cambria Math" panose="02040503050406030204" pitchFamily="18" charset="0"/>
                      </a:rPr>
                      <m:t>𝑷</m:t>
                    </m:r>
                    <m:r>
                      <a:rPr lang="sr-Latn-ME" sz="3200" b="1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32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3200" b="1" i="1" smtClean="0">
                            <a:latin typeface="Cambria Math" panose="02040503050406030204" pitchFamily="18" charset="0"/>
                          </a:rPr>
                          <m:t>𝒂𝒃𝒄</m:t>
                        </m:r>
                      </m:num>
                      <m:den>
                        <m:r>
                          <a:rPr lang="sr-Latn-ME" sz="3200" b="1" i="1" smtClean="0">
                            <a:latin typeface="Cambria Math" panose="02040503050406030204" pitchFamily="18" charset="0"/>
                          </a:rPr>
                          <m:t>𝟒</m:t>
                        </m:r>
                        <m:sSub>
                          <m:sSubPr>
                            <m:ctrlPr>
                              <a:rPr lang="sr-Latn-ME" sz="32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r-Latn-ME" sz="3200" b="1" i="1" smtClean="0">
                                <a:latin typeface="Cambria Math" panose="02040503050406030204" pitchFamily="18" charset="0"/>
                              </a:rPr>
                              <m:t>𝒓</m:t>
                            </m:r>
                          </m:e>
                          <m:sub>
                            <m:r>
                              <a:rPr lang="sr-Latn-ME" sz="3200" b="1" i="1" smtClean="0">
                                <a:latin typeface="Cambria Math" panose="02040503050406030204" pitchFamily="18" charset="0"/>
                              </a:rPr>
                              <m:t>𝒐</m:t>
                            </m:r>
                          </m:sub>
                        </m:sSub>
                      </m:den>
                    </m:f>
                    <m:r>
                      <a:rPr lang="sr-Latn-ME" sz="3200" b="1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sr-Latn-ME" sz="3200" b="1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sr-Latn-ME" sz="32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ME" sz="3200" b="1" i="1">
                            <a:latin typeface="Cambria Math" panose="02040503050406030204" pitchFamily="18" charset="0"/>
                          </a:rPr>
                          <m:t>𝒓</m:t>
                        </m:r>
                      </m:e>
                      <m:sub>
                        <m:r>
                          <a:rPr lang="sr-Latn-ME" sz="3200" b="1" i="1">
                            <a:latin typeface="Cambria Math" panose="02040503050406030204" pitchFamily="18" charset="0"/>
                          </a:rPr>
                          <m:t>𝒖</m:t>
                        </m:r>
                      </m:sub>
                    </m:sSub>
                  </m:oMath>
                </a14:m>
                <a:r>
                  <a:rPr lang="sr-Latn-ME" sz="3200" b="1" dirty="0" smtClean="0"/>
                  <a:t>-</a:t>
                </a:r>
                <a:r>
                  <a:rPr lang="sr-Latn-ME" sz="2600" b="1" dirty="0" smtClean="0"/>
                  <a:t>poluprečnik upisane kružnice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sr-Latn-ME" sz="28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ME" sz="2800" b="1" i="1">
                            <a:latin typeface="Cambria Math" panose="02040503050406030204" pitchFamily="18" charset="0"/>
                          </a:rPr>
                          <m:t>𝒓</m:t>
                        </m:r>
                      </m:e>
                      <m:sub>
                        <m:r>
                          <a:rPr lang="sr-Latn-ME" sz="2800" b="1" i="1" smtClean="0">
                            <a:latin typeface="Cambria Math" panose="02040503050406030204" pitchFamily="18" charset="0"/>
                          </a:rPr>
                          <m:t>𝒐</m:t>
                        </m:r>
                      </m:sub>
                    </m:sSub>
                  </m:oMath>
                </a14:m>
                <a:r>
                  <a:rPr lang="sr-Latn-ME" sz="2600" b="1" dirty="0" smtClean="0"/>
                  <a:t>- poluprečnik opisane kružnice</a:t>
                </a:r>
                <a:endParaRPr lang="en-US" sz="2600" b="1" dirty="0"/>
              </a:p>
            </p:txBody>
          </p:sp>
        </mc:Choice>
        <mc:Fallback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126386" y="2355337"/>
                <a:ext cx="5583394" cy="3875607"/>
              </a:xfrm>
              <a:blipFill rotWithShape="0">
                <a:blip r:embed="rId3"/>
                <a:stretch>
                  <a:fillRect r="-16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470829" y="2647666"/>
                <a:ext cx="2245076" cy="7914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sz="24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𝒔</m:t>
                      </m:r>
                      <m:r>
                        <a:rPr lang="sr-Latn-ME" sz="24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ME" sz="24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ME" sz="24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  <m:r>
                            <a:rPr lang="sr-Latn-ME" sz="24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sr-Latn-ME" sz="24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  <m:r>
                            <a:rPr lang="sr-Latn-ME" sz="24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sr-Latn-ME" sz="24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𝒄</m:t>
                          </m:r>
                        </m:num>
                        <m:den>
                          <m:r>
                            <a:rPr lang="sr-Latn-ME" sz="24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en-US" sz="2400" b="1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0829" y="2647666"/>
                <a:ext cx="2245076" cy="791435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17866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PRAVOUGLI TROUGAO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090863" y="2336800"/>
            <a:ext cx="3877762" cy="3598863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4" name="Content Placeholder 3"/>
              <p:cNvSpPr>
                <a:spLocks noGrp="1"/>
              </p:cNvSpPr>
              <p:nvPr>
                <p:ph sz="half" idx="2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3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𝑎𝑏</m:t>
                        </m:r>
                      </m:num>
                      <m:den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3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  <m:sSub>
                          <m:sSubPr>
                            <m:ctrlP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  <m:t>h</m:t>
                            </m:r>
                          </m:e>
                          <m:sub>
                            <m: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</m:sub>
                        </m:sSub>
                      </m:num>
                      <m:den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sr-Latn-ME" sz="3200" dirty="0" smtClean="0"/>
              </a:p>
              <a:p>
                <a:endParaRPr lang="sr-Latn-ME" sz="3200" dirty="0" smtClean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p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sz="3200" dirty="0"/>
              </a:p>
            </p:txBody>
          </p:sp>
        </mc:Choice>
        <mc:Fallback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81395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JEDNAKOKRAKI TROUGAO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680321" y="2226479"/>
            <a:ext cx="4462817" cy="4106082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4" name="Content Placeholder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167329" y="3073852"/>
                <a:ext cx="4700058" cy="3599316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sr-Latn-ME" sz="320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sr-Latn-ME" sz="320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3200" i="1">
                            <a:latin typeface="Cambria Math" panose="02040503050406030204" pitchFamily="18" charset="0"/>
                          </a:rPr>
                          <m:t>𝑎</m:t>
                        </m:r>
                        <m:sSub>
                          <m:sSubPr>
                            <m:ctrlPr>
                              <a:rPr lang="sr-Latn-ME" sz="3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r-Latn-ME" sz="3200" i="1">
                                <a:latin typeface="Cambria Math" panose="02040503050406030204" pitchFamily="18" charset="0"/>
                              </a:rPr>
                              <m:t>h</m:t>
                            </m:r>
                          </m:e>
                          <m:sub>
                            <m:r>
                              <a:rPr lang="sr-Latn-ME" sz="32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sub>
                        </m:sSub>
                      </m:num>
                      <m:den>
                        <m:r>
                          <a:rPr lang="sr-Latn-ME" sz="32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sr-Latn-ME" sz="32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3200" i="1">
                            <a:latin typeface="Cambria Math" panose="02040503050406030204" pitchFamily="18" charset="0"/>
                          </a:rPr>
                          <m:t>𝑏</m:t>
                        </m:r>
                        <m:sSub>
                          <m:sSubPr>
                            <m:ctrlPr>
                              <a:rPr lang="sr-Latn-ME" sz="3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r-Latn-ME" sz="3200" i="1">
                                <a:latin typeface="Cambria Math" panose="02040503050406030204" pitchFamily="18" charset="0"/>
                              </a:rPr>
                              <m:t>h</m:t>
                            </m:r>
                          </m:e>
                          <m:sub>
                            <m:r>
                              <a:rPr lang="sr-Latn-ME" sz="3200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</m:sub>
                        </m:sSub>
                      </m:num>
                      <m:den>
                        <m:r>
                          <a:rPr lang="sr-Latn-ME" sz="32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sr-Latn-ME" sz="3200" dirty="0" smtClean="0"/>
              </a:p>
              <a:p>
                <a:endParaRPr lang="sr-Latn-ME" sz="3200" dirty="0" smtClean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sr-Latn-ME" sz="32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r-Latn-ME" sz="3200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32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320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sr-Latn-ME" sz="3200" b="0" i="1" smtClean="0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num>
                              <m:den>
                                <m:r>
                                  <a:rPr lang="sr-Latn-ME" sz="32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sr-Latn-ME" sz="32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r-Latn-ME" sz="3200" i="1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US" sz="32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  <m:t>h</m:t>
                            </m:r>
                          </m:e>
                          <m:sub>
                            <m: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sub>
                        </m:sSub>
                      </m:e>
                      <m:sup>
                        <m:r>
                          <a:rPr lang="sr-Latn-ME" sz="32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sz="3200" dirty="0"/>
              </a:p>
            </p:txBody>
          </p:sp>
        </mc:Choice>
        <mc:Fallback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167329" y="3073852"/>
                <a:ext cx="4700058" cy="3599316"/>
              </a:xfr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78893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JEDNAKOSTRANIČNI TROUGAO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680321" y="2118436"/>
            <a:ext cx="4288510" cy="4475808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4" name="Content Placeholder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781478" y="2556682"/>
                <a:ext cx="4700058" cy="3599316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3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ad>
                          <m:radPr>
                            <m:degHide m:val="on"/>
                            <m:ctrlP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</m:num>
                      <m:den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sr-Latn-ME" sz="3200" dirty="0" smtClean="0"/>
              </a:p>
              <a:p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h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3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ad>
                          <m:radPr>
                            <m:degHide m:val="on"/>
                            <m:ctrlP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</m:num>
                      <m:den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sr-Latn-ME" sz="3200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sub>
                    </m:sSub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3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ad>
                          <m:radPr>
                            <m:degHide m:val="on"/>
                            <m:ctrlP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</m:num>
                      <m:den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endParaRPr lang="sr-Latn-ME" sz="3200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ME" sz="3200" i="1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𝑜</m:t>
                        </m:r>
                      </m:sub>
                    </m:sSub>
                    <m:r>
                      <a:rPr lang="sr-Latn-ME" sz="32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3200" i="1">
                            <a:latin typeface="Cambria Math" panose="02040503050406030204" pitchFamily="18" charset="0"/>
                          </a:rPr>
                          <m:t>𝑎</m:t>
                        </m:r>
                        <m:rad>
                          <m:radPr>
                            <m:degHide m:val="on"/>
                            <m:ctrlPr>
                              <a:rPr lang="sr-Latn-ME" sz="3200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sr-Latn-ME" sz="3200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</m:num>
                      <m:den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en-US" sz="3200" dirty="0"/>
              </a:p>
            </p:txBody>
          </p:sp>
        </mc:Choice>
        <mc:Fallback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781478" y="2556682"/>
                <a:ext cx="4700058" cy="3599316"/>
              </a:xfr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99183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Latn-ME" sz="9600" dirty="0" smtClean="0"/>
              <a:t>ČETVOROUGAO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1999270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PRAVOUGAONIK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680321" y="2336873"/>
            <a:ext cx="4673120" cy="3599316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4" name="Content Placeholder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645001" y="2568885"/>
                <a:ext cx="4700058" cy="3599316"/>
              </a:xfrm>
            </p:spPr>
            <p:txBody>
              <a:bodyPr>
                <a:normAutofit fontScale="77500" lnSpcReduction="20000"/>
              </a:bodyPr>
              <a:lstStyle/>
              <a:p>
                <a14:m>
                  <m:oMath xmlns:m="http://schemas.openxmlformats.org/officeDocument/2006/math"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=2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𝑎𝑏</m:t>
                    </m:r>
                  </m:oMath>
                </a14:m>
                <a:endParaRPr lang="sr-Latn-ME" sz="3600" b="0" dirty="0" smtClean="0"/>
              </a:p>
              <a:p>
                <a:endParaRPr lang="sr-Latn-ME" sz="3600" b="0" dirty="0" smtClean="0"/>
              </a:p>
              <a:p>
                <a14:m>
                  <m:oMath xmlns:m="http://schemas.openxmlformats.org/officeDocument/2006/math"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𝑎𝑏</m:t>
                    </m:r>
                  </m:oMath>
                </a14:m>
                <a:endParaRPr lang="sr-Latn-ME" sz="3600" b="0" dirty="0" smtClean="0"/>
              </a:p>
              <a:p>
                <a:endParaRPr lang="sr-Latn-ME" sz="3600" b="0" dirty="0" smtClean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sz="36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p>
                        <m:r>
                          <a:rPr lang="sr-Latn-ME" sz="36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r-Latn-ME" sz="3600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sz="36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sr-Latn-ME" sz="36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r-Latn-ME" sz="3600" i="1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sz="3600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sr-Latn-ME" sz="36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sr-Latn-ME" sz="3600" dirty="0" smtClean="0"/>
              </a:p>
              <a:p>
                <a:endParaRPr lang="sr-Latn-ME" sz="3600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ME" sz="36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sr-Latn-ME" sz="3600" b="0" i="1" smtClean="0">
                            <a:latin typeface="Cambria Math" panose="02040503050406030204" pitchFamily="18" charset="0"/>
                          </a:rPr>
                          <m:t>𝑜</m:t>
                        </m:r>
                      </m:sub>
                    </m:sSub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3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36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num>
                      <m:den>
                        <m:r>
                          <a:rPr lang="sr-Latn-ME" sz="3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en-US" sz="3600" dirty="0"/>
              </a:p>
            </p:txBody>
          </p:sp>
        </mc:Choice>
        <mc:Fallback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645001" y="2568885"/>
                <a:ext cx="4700058" cy="3599316"/>
              </a:xfr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94167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KVADRAT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850799" y="2216609"/>
            <a:ext cx="3980508" cy="4034333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4" name="Content Placeholder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631353" y="2651626"/>
                <a:ext cx="4123083" cy="3599316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sr-Latn-ME" sz="32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sr-Latn-ME" sz="3200" b="0" dirty="0" smtClean="0"/>
              </a:p>
              <a:p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=4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endParaRPr lang="sr-Latn-ME" sz="3200" b="0" dirty="0" smtClean="0"/>
              </a:p>
              <a:p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𝑑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𝑎</m:t>
                    </m:r>
                    <m:rad>
                      <m:radPr>
                        <m:degHide m:val="on"/>
                        <m:ctrlPr>
                          <a:rPr lang="sr-Latn-ME" sz="3200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</m:oMath>
                </a14:m>
                <a:endParaRPr lang="sr-Latn-ME" sz="3200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sub>
                    </m:sSub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3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sr-Latn-ME" sz="3200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ME" sz="3200" i="1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𝑜</m:t>
                        </m:r>
                      </m:sub>
                    </m:sSub>
                    <m:r>
                      <a:rPr lang="sr-Latn-ME" sz="32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num>
                      <m:den>
                        <m:r>
                          <a:rPr lang="sr-Latn-ME" sz="32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en-US" sz="3200" dirty="0"/>
              </a:p>
            </p:txBody>
          </p:sp>
        </mc:Choice>
        <mc:Fallback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631353" y="2651626"/>
                <a:ext cx="4123083" cy="3599316"/>
              </a:xfr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38284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256</TotalTime>
  <Words>216</Words>
  <Application>Microsoft Office PowerPoint</Application>
  <PresentationFormat>Widescreen</PresentationFormat>
  <Paragraphs>80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Cambria Math</vt:lpstr>
      <vt:lpstr>Trebuchet MS</vt:lpstr>
      <vt:lpstr>Berlin</vt:lpstr>
      <vt:lpstr>GEOMETRIJSKE FIGURE U RAVNI</vt:lpstr>
      <vt:lpstr>TROUGAO</vt:lpstr>
      <vt:lpstr>TROUGAO</vt:lpstr>
      <vt:lpstr>PRAVOUGLI TROUGAO</vt:lpstr>
      <vt:lpstr>JEDNAKOKRAKI TROUGAO</vt:lpstr>
      <vt:lpstr>JEDNAKOSTRANIČNI TROUGAO</vt:lpstr>
      <vt:lpstr>ČETVOROUGAO</vt:lpstr>
      <vt:lpstr>PRAVOUGAONIK</vt:lpstr>
      <vt:lpstr>KVADRAT</vt:lpstr>
      <vt:lpstr>PARALELOGRAM</vt:lpstr>
      <vt:lpstr>ROMB</vt:lpstr>
      <vt:lpstr>TRAPEZ</vt:lpstr>
      <vt:lpstr>JEDNAKOKRAKI TRAPEZ</vt:lpstr>
      <vt:lpstr>PRAVOUGLI TRAPEZ</vt:lpstr>
      <vt:lpstr>ŠESTOUGAO</vt:lpstr>
      <vt:lpstr>PRAVILAN ŠESTOUGAO</vt:lpstr>
      <vt:lpstr>ZADACI:</vt:lpstr>
      <vt:lpstr>ZADACI: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GEOMETRIJSKE FIGURE U RAVNI</dc:title>
  <dc:creator>Jelena Šćekić</dc:creator>
  <cp:lastModifiedBy>Jelena Šćekić</cp:lastModifiedBy>
  <cp:revision>16</cp:revision>
  <dcterms:created xsi:type="dcterms:W3CDTF">2019-04-15T17:12:46Z</dcterms:created>
  <dcterms:modified xsi:type="dcterms:W3CDTF">2019-04-15T21:29:14Z</dcterms:modified>
</cp:coreProperties>
</file>