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>
        <p:scale>
          <a:sx n="81" d="100"/>
          <a:sy n="81" d="100"/>
        </p:scale>
        <p:origin x="-17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6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5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1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0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1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4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20F12E1-896D-4F32-B485-6C8F34D08864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5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10.png"/><Relationship Id="rId12" Type="http://schemas.openxmlformats.org/officeDocument/2006/relationships/image" Target="../media/image21.png"/><Relationship Id="rId2" Type="http://schemas.openxmlformats.org/officeDocument/2006/relationships/image" Target="../media/image7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20.png"/><Relationship Id="rId5" Type="http://schemas.openxmlformats.org/officeDocument/2006/relationships/image" Target="../media/image8.png"/><Relationship Id="rId15" Type="http://schemas.openxmlformats.org/officeDocument/2006/relationships/image" Target="../media/image24.png"/><Relationship Id="rId10" Type="http://schemas.openxmlformats.org/officeDocument/2006/relationships/image" Target="../media/image15.png"/><Relationship Id="rId4" Type="http://schemas.openxmlformats.org/officeDocument/2006/relationships/image" Target="../media/image19.png"/><Relationship Id="rId9" Type="http://schemas.openxmlformats.org/officeDocument/2006/relationships/image" Target="../media/image14.pn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OBRTNA TIJELA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608061"/>
            <a:ext cx="7891272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POVR</a:t>
            </a:r>
            <a:r>
              <a:rPr lang="sr-Latn-ME" dirty="0" smtClean="0"/>
              <a:t>ŠINA I ZAPREMINA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29377" y="340045"/>
            <a:ext cx="21347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Latn-ME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Valjak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1216" y="1263375"/>
            <a:ext cx="10961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 smtClean="0"/>
              <a:t>Geometrijsko tijelo ograničeno pravom cilindričnom površi i dvijema ravnima normalnim na osu te </a:t>
            </a:r>
          </a:p>
          <a:p>
            <a:r>
              <a:rPr lang="sr-Latn-ME" dirty="0"/>
              <a:t>p</a:t>
            </a:r>
            <a:r>
              <a:rPr lang="sr-Latn-ME" dirty="0" smtClean="0"/>
              <a:t>ovrši naziva se </a:t>
            </a:r>
            <a:r>
              <a:rPr lang="sr-Latn-ME" i="1" u="sng" dirty="0" smtClean="0"/>
              <a:t>pravi valjak</a:t>
            </a:r>
            <a:r>
              <a:rPr lang="sr-Latn-ME" dirty="0" smtClean="0"/>
              <a:t>.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26922" t="20224" r="23238" b="28219"/>
          <a:stretch/>
        </p:blipFill>
        <p:spPr bwMode="auto">
          <a:xfrm>
            <a:off x="725508" y="2232313"/>
            <a:ext cx="2962275" cy="34480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18441" y="2648370"/>
            <a:ext cx="7185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 smtClean="0"/>
              <a:t>Osnove valjka -djelovi ravni koje ograničavaju cilindričnu površ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8441" y="34332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/>
              <a:t>Omotač – dio cilindrične površi između </a:t>
            </a:r>
            <a:r>
              <a:rPr lang="sr-Latn-ME" dirty="0" smtClean="0"/>
              <a:t>osnova</a:t>
            </a:r>
            <a:endParaRPr lang="sr-Latn-ME" dirty="0"/>
          </a:p>
        </p:txBody>
      </p:sp>
      <p:sp>
        <p:nvSpPr>
          <p:cNvPr id="8" name="Rectangle 7"/>
          <p:cNvSpPr/>
          <p:nvPr/>
        </p:nvSpPr>
        <p:spPr>
          <a:xfrm>
            <a:off x="4218441" y="4218030"/>
            <a:ext cx="45907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/>
              <a:t>Visina - rastojanje između dvije osnove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9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 rotWithShape="1">
          <a:blip r:embed="rId2"/>
          <a:srcRect l="28206" t="19854" r="42147" b="11318"/>
          <a:stretch/>
        </p:blipFill>
        <p:spPr bwMode="auto">
          <a:xfrm>
            <a:off x="823240" y="1257259"/>
            <a:ext cx="3993458" cy="41555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03831" y="1463622"/>
                <a:ext cx="417275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b="0" dirty="0" smtClean="0"/>
                  <a:t>Površina valjka: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sr-Latn-ME" b="0" i="1" dirty="0" smtClean="0">
                  <a:latin typeface="Cambria Math" panose="02040503050406030204" pitchFamily="18" charset="0"/>
                </a:endParaRPr>
              </a:p>
              <a:p>
                <a:r>
                  <a:rPr lang="sr-Latn-ME" i="1" dirty="0" smtClean="0">
                    <a:latin typeface="Cambria Math" panose="02040503050406030204" pitchFamily="18" charset="0"/>
                  </a:rPr>
                  <a:t>B-osnova valjka,     M-omotač valjka</a:t>
                </a: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831" y="1463622"/>
                <a:ext cx="4172756" cy="923330"/>
              </a:xfrm>
              <a:prstGeom prst="rect">
                <a:avLst/>
              </a:prstGeom>
              <a:blipFill rotWithShape="0">
                <a:blip r:embed="rId8"/>
                <a:stretch>
                  <a:fillRect l="-1316" t="-3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199031" y="2696250"/>
                <a:ext cx="15626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031" y="2696250"/>
                <a:ext cx="1562637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669099" y="2696250"/>
                <a:ext cx="170430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9099" y="2696250"/>
                <a:ext cx="1704305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425793" y="3427384"/>
                <a:ext cx="1826910" cy="36933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793" y="3427384"/>
                <a:ext cx="1826910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561914" y="4513982"/>
            <a:ext cx="3811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Zapremina valjka:          </a:t>
            </a:r>
            <a:r>
              <a:rPr lang="en-US" dirty="0" smtClean="0"/>
              <a:t>V=BH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7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6442" t="20219" r="20994" b="22494"/>
          <a:stretch/>
        </p:blipFill>
        <p:spPr bwMode="auto">
          <a:xfrm>
            <a:off x="992210" y="1588931"/>
            <a:ext cx="3124200" cy="3886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75008" y="5795493"/>
            <a:ext cx="2224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Osni presjek valjka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937161" y="1588931"/>
                <a:ext cx="5743688" cy="669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Primjer: Izračunati površinu i zapreminu valjka čija je</a:t>
                </a:r>
              </a:p>
              <a:p>
                <a:r>
                  <a:rPr lang="sr-Latn-ME" dirty="0"/>
                  <a:t>p</a:t>
                </a:r>
                <a:r>
                  <a:rPr lang="sr-Latn-ME" dirty="0" smtClean="0"/>
                  <a:t>ovršina omotača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 smtClean="0"/>
                  <a:t>, ako je visina 5 cm.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1588931"/>
                <a:ext cx="5743688" cy="669992"/>
              </a:xfrm>
              <a:prstGeom prst="rect">
                <a:avLst/>
              </a:prstGeom>
              <a:blipFill rotWithShape="0">
                <a:blip r:embed="rId3"/>
                <a:stretch>
                  <a:fillRect l="-955" t="-6364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937161" y="274320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Rješenje: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937161" y="3230697"/>
                <a:ext cx="24096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>
                        <a:latin typeface="Cambria Math" panose="02040503050406030204" pitchFamily="18" charset="0"/>
                      </a:rPr>
                      <m:t>M</m:t>
                    </m:r>
                    <m:r>
                      <a:rPr lang="sr-Latn-ME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50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 , H=5cm</a:t>
                </a:r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3230697"/>
                <a:ext cx="2409634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9836" r="-1772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37161" y="3718194"/>
                <a:ext cx="1295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3718194"/>
                <a:ext cx="1295098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37161" y="4084306"/>
                <a:ext cx="14431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4084306"/>
                <a:ext cx="144315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971208" y="4571803"/>
                <a:ext cx="11707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208" y="4571803"/>
                <a:ext cx="1170770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74318" y="5105799"/>
                <a:ext cx="10897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318" y="5105799"/>
                <a:ext cx="1089786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418132" y="3080891"/>
                <a:ext cx="10710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3080891"/>
                <a:ext cx="1071062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431010" y="3450223"/>
                <a:ext cx="15109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010" y="3450223"/>
                <a:ext cx="1510991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418132" y="3861207"/>
                <a:ext cx="1457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3861207"/>
                <a:ext cx="1457322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418132" y="4289364"/>
                <a:ext cx="17631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4289364"/>
                <a:ext cx="1763111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431010" y="4700348"/>
                <a:ext cx="1629036" cy="3693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010" y="4700348"/>
                <a:ext cx="1629036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974875" y="5105799"/>
                <a:ext cx="10226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𝐵𝐻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4875" y="5105799"/>
                <a:ext cx="1022651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438200" y="5526830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200" y="5526830"/>
                <a:ext cx="6096000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785827" y="6014327"/>
                <a:ext cx="1632305" cy="36933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=125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827" y="6014327"/>
                <a:ext cx="1632305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46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5982" y="146862"/>
            <a:ext cx="17930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Kupa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823" y="1070192"/>
            <a:ext cx="10073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Def: </a:t>
            </a:r>
            <a:r>
              <a:rPr lang="sr-Latn-ME" dirty="0" smtClean="0"/>
              <a:t>Obrtna površ dobijena rotiranjem prave koja siječe osu, a nije normalna na nju, naziva se </a:t>
            </a:r>
          </a:p>
          <a:p>
            <a:r>
              <a:rPr lang="sr-Latn-ME" i="1" u="sng" dirty="0" smtClean="0"/>
              <a:t>        prava konusna površ.</a:t>
            </a:r>
            <a:endParaRPr lang="en-US" i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4825982" y="2163651"/>
            <a:ext cx="6892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Def: Geometrijsko tijelo ograničeno  pravom konusnom  površi</a:t>
            </a:r>
          </a:p>
          <a:p>
            <a:r>
              <a:rPr lang="sr-Latn-ME" dirty="0" smtClean="0"/>
              <a:t>i jednom ravni koja ne prolazi kroz vrh površi, a normalna je na </a:t>
            </a:r>
          </a:p>
          <a:p>
            <a:r>
              <a:rPr lang="sr-Latn-ME" dirty="0"/>
              <a:t>n</a:t>
            </a:r>
            <a:r>
              <a:rPr lang="sr-Latn-ME" dirty="0" smtClean="0"/>
              <a:t>jenu osu, naziva se </a:t>
            </a:r>
            <a:r>
              <a:rPr lang="sr-Latn-ME" i="1" u="sng" dirty="0" smtClean="0"/>
              <a:t>prava kupa.</a:t>
            </a:r>
            <a:endParaRPr lang="en-US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971245" y="3438659"/>
            <a:ext cx="6840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Vrh konusne površi je </a:t>
            </a:r>
            <a:r>
              <a:rPr lang="sr-Latn-ME" i="1" u="sng" dirty="0" smtClean="0"/>
              <a:t>vrh kupe</a:t>
            </a:r>
            <a:r>
              <a:rPr lang="sr-Latn-ME" dirty="0" smtClean="0"/>
              <a:t>. </a:t>
            </a:r>
          </a:p>
          <a:p>
            <a:r>
              <a:rPr lang="sr-Latn-ME" dirty="0" smtClean="0"/>
              <a:t>Osnova kupe je </a:t>
            </a:r>
            <a:r>
              <a:rPr lang="sr-Latn-ME" i="1" u="sng" dirty="0" smtClean="0"/>
              <a:t>krug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Dio konusne površi između vrha i osnove kupe je </a:t>
            </a:r>
            <a:r>
              <a:rPr lang="sr-Latn-ME" i="1" u="sng" dirty="0" smtClean="0"/>
              <a:t>omotač kupe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Rastojanje od vrha do ravni osnove je </a:t>
            </a:r>
            <a:r>
              <a:rPr lang="sr-Latn-ME" i="1" u="sng" dirty="0" smtClean="0"/>
              <a:t>visina kupe</a:t>
            </a:r>
            <a:r>
              <a:rPr lang="sr-Latn-ME" dirty="0" smtClean="0"/>
              <a:t>.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12981" t="20794" r="15224" b="10986"/>
          <a:stretch/>
        </p:blipFill>
        <p:spPr bwMode="auto">
          <a:xfrm>
            <a:off x="459347" y="1920494"/>
            <a:ext cx="4267200" cy="4562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0214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7564" t="17518" r="27083" b="28361"/>
          <a:stretch/>
        </p:blipFill>
        <p:spPr bwMode="auto">
          <a:xfrm>
            <a:off x="1373947" y="1284399"/>
            <a:ext cx="2695575" cy="36195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73947" y="5035639"/>
                <a:ext cx="2498501" cy="1271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ME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ME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sr-Latn-ME" sz="2800" b="1" dirty="0" smtClean="0"/>
              </a:p>
              <a:p>
                <a:r>
                  <a:rPr lang="sr-Latn-ME" sz="1600" dirty="0"/>
                  <a:t> </a:t>
                </a:r>
                <a:r>
                  <a:rPr lang="sr-Latn-ME" sz="1600" dirty="0" smtClean="0"/>
                  <a:t>         s-izvodnica</a:t>
                </a:r>
              </a:p>
              <a:p>
                <a:r>
                  <a:rPr lang="sr-Latn-ME" sz="1600" dirty="0" smtClean="0"/>
                  <a:t>          H-visina</a:t>
                </a:r>
              </a:p>
              <a:p>
                <a:r>
                  <a:rPr lang="sr-Latn-ME" sz="1600" dirty="0" smtClean="0"/>
                  <a:t>          r-poluprečnik</a:t>
                </a:r>
                <a:endParaRPr lang="en-US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947" y="5035639"/>
                <a:ext cx="2498501" cy="1271630"/>
              </a:xfrm>
              <a:prstGeom prst="rect">
                <a:avLst/>
              </a:prstGeom>
              <a:blipFill rotWithShape="0">
                <a:blip r:embed="rId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679583" y="1017431"/>
                <a:ext cx="4405180" cy="615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dirty="0" smtClean="0"/>
                  <a:t>		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583" y="1017431"/>
                <a:ext cx="4405180" cy="6157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/>
          <p:nvPr/>
        </p:nvPicPr>
        <p:blipFill rotWithShape="1">
          <a:blip r:embed="rId5"/>
          <a:srcRect l="9616" t="993" r="57853" b="38450"/>
          <a:stretch/>
        </p:blipFill>
        <p:spPr bwMode="auto">
          <a:xfrm>
            <a:off x="5090576" y="1633177"/>
            <a:ext cx="3525391" cy="34698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375820" y="2240924"/>
                <a:ext cx="10710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820" y="2240924"/>
                <a:ext cx="107106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375820" y="2715158"/>
                <a:ext cx="1103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820" y="2715158"/>
                <a:ext cx="1103957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359315" y="3218003"/>
                <a:ext cx="1635769" cy="3693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315" y="3218003"/>
                <a:ext cx="1635769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359315" y="4010416"/>
                <a:ext cx="1400961" cy="6127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315" y="4010416"/>
                <a:ext cx="1400961" cy="6127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45555" y="5606288"/>
                <a:ext cx="127041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𝑟𝐻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5555" y="5606288"/>
                <a:ext cx="1270412" cy="61093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035027" y="5799637"/>
                <a:ext cx="1142172" cy="390748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027" y="5799637"/>
                <a:ext cx="1142172" cy="390748"/>
              </a:xfrm>
              <a:prstGeom prst="rect">
                <a:avLst/>
              </a:prstGeom>
              <a:blipFill rotWithShape="0">
                <a:blip r:embed="rId11"/>
                <a:stretch>
                  <a:fillRect b="-3030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33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 animBg="1"/>
      <p:bldP spid="9" grpId="0" animBg="1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248" y="643944"/>
            <a:ext cx="979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Primjer: Odrediti površinu i zapreminu prave kupe poluprečnika osnove 12cm i visine 5cm.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4248" y="1159099"/>
            <a:ext cx="1532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Rješenje: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7279" y="1674254"/>
            <a:ext cx="31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r=12cm	; H=5cm  ; P=?,  V=?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77035" y="2189202"/>
                <a:ext cx="16357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35" y="2189202"/>
                <a:ext cx="1635769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8196" y="2668107"/>
                <a:ext cx="15551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96" y="2668107"/>
                <a:ext cx="1555169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88196" y="3086980"/>
                <a:ext cx="16445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96" y="3086980"/>
                <a:ext cx="1644553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03184" y="3565885"/>
                <a:ext cx="16863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25+144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184" y="3565885"/>
                <a:ext cx="1686359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27279" y="4009120"/>
                <a:ext cx="11541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169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4009120"/>
                <a:ext cx="115416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927279" y="4452355"/>
                <a:ext cx="119218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ME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169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4452355"/>
                <a:ext cx="1192186" cy="40197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27279" y="5002131"/>
                <a:ext cx="12161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5002131"/>
                <a:ext cx="1216102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7121" y="2186109"/>
                <a:ext cx="20699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12+13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2186109"/>
                <a:ext cx="2069990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277121" y="2627496"/>
                <a:ext cx="13412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2627496"/>
                <a:ext cx="1341265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77121" y="3068883"/>
                <a:ext cx="16290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=300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3068883"/>
                <a:ext cx="1629036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92473" y="2370775"/>
                <a:ext cx="140096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473" y="2370775"/>
                <a:ext cx="1400961" cy="6127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412418" y="2953153"/>
                <a:ext cx="1490344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2953153"/>
                <a:ext cx="1490344" cy="6127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412418" y="3581054"/>
                <a:ext cx="1511248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144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3581054"/>
                <a:ext cx="1511248" cy="6127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412418" y="4336129"/>
                <a:ext cx="12162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=48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4336129"/>
                <a:ext cx="1216295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412418" y="4847805"/>
                <a:ext cx="16323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=240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sr-Latn-ME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4847805"/>
                <a:ext cx="1632306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875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2885" y="5795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0287" y="416976"/>
            <a:ext cx="111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ZADACI: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90287" y="786308"/>
                <a:ext cx="10796788" cy="6724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Latn-ME" dirty="0"/>
                  <a:t>Nagibni ugao izvodnice kupe prema ravni osnove iznosi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30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dirty="0"/>
                  <a:t>, a površina omotača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Naći </a:t>
                </a:r>
              </a:p>
              <a:p>
                <a:r>
                  <a:rPr lang="sr-Latn-ME" dirty="0"/>
                  <a:t>površinu i zapreminu kupe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786308"/>
                <a:ext cx="10796788" cy="672428"/>
              </a:xfrm>
              <a:prstGeom prst="rect">
                <a:avLst/>
              </a:prstGeom>
              <a:blipFill rotWithShape="0">
                <a:blip r:embed="rId3"/>
                <a:stretch>
                  <a:fillRect l="-452" t="-1818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90287" y="1458736"/>
                <a:ext cx="1105007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sr-Latn-ME" dirty="0"/>
                  <a:t>Ako je površina kupe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200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, a izvodnica dužine 17 cm, odrediti zapreminu te kupe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1458736"/>
                <a:ext cx="11050073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41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90287" y="1828068"/>
                <a:ext cx="108568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3.   Površina </a:t>
                </a:r>
                <a:r>
                  <a:rPr lang="sr-Latn-ME" dirty="0"/>
                  <a:t>pravog valjka je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, a visina mu je za 1 cm kraća od prečnika osnove. Naći zapreminu valjka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1828068"/>
                <a:ext cx="10856890" cy="646331"/>
              </a:xfrm>
              <a:prstGeom prst="rect">
                <a:avLst/>
              </a:prstGeom>
              <a:blipFill rotWithShape="0">
                <a:blip r:embed="rId5"/>
                <a:stretch>
                  <a:fillRect l="-449" t="-6604" r="-618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90287" y="2474399"/>
            <a:ext cx="11677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dirty="0" smtClean="0"/>
              <a:t>4.   Stranice </a:t>
            </a:r>
            <a:r>
              <a:rPr lang="sr-Latn-ME" dirty="0"/>
              <a:t>pravougaonika su 20 cm i 15 cm. Izračunati površinu tijela koje nastaje rotacijom pravougaonika</a:t>
            </a:r>
          </a:p>
          <a:p>
            <a:r>
              <a:rPr lang="sr-Latn-ME" dirty="0"/>
              <a:t>oko kraće stranice</a:t>
            </a:r>
            <a:r>
              <a:rPr lang="sr-Latn-ME" dirty="0" smtClean="0"/>
              <a:t>.</a:t>
            </a:r>
            <a:endParaRPr lang="sr-Latn-M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90287" y="3120730"/>
                <a:ext cx="114706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5"/>
                </a:pPr>
                <a:r>
                  <a:rPr lang="sr-Latn-ME" dirty="0"/>
                  <a:t>Naći površinu kupe čija je izvodnica 20 cm, ako je ugao koji izvodnica zaklapa sa osnovom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45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dirty="0"/>
                  <a:t>.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120730"/>
                <a:ext cx="11470648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425" t="-1147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90287" y="3524431"/>
                <a:ext cx="1022582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6"/>
                </a:pPr>
                <a:r>
                  <a:rPr lang="sr-Latn-ME" dirty="0"/>
                  <a:t>Izračunaj poluprečnik i zapreminu valjka visine 12 cm i površine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216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sr-Latn-ME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524431"/>
                <a:ext cx="10225825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77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90287" y="3859394"/>
                <a:ext cx="116038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7"/>
                </a:pPr>
                <a:r>
                  <a:rPr lang="sr-Latn-ME" dirty="0"/>
                  <a:t>Poluprečnik valjka  jednak je visini, a površina omotača je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64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Izračunati P i V valjka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859394"/>
                <a:ext cx="11603864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420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90287" y="4269525"/>
                <a:ext cx="11217498" cy="4185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8"/>
                </a:pPr>
                <a:r>
                  <a:rPr lang="sr-Latn-ME" dirty="0"/>
                  <a:t>Izračunaj zapreminu kupe čiji je poluprečnik jednak visini, a površina je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25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sr-Latn-ME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sr-Latn-ME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4269525"/>
                <a:ext cx="11217498" cy="418576"/>
              </a:xfrm>
              <a:prstGeom prst="rect">
                <a:avLst/>
              </a:prstGeom>
              <a:blipFill rotWithShape="0">
                <a:blip r:embed="rId9"/>
                <a:stretch>
                  <a:fillRect l="-435" t="-1449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20711" y="4860529"/>
                <a:ext cx="1101964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9.    Površina </a:t>
                </a:r>
                <a:r>
                  <a:rPr lang="sr-Latn-ME" dirty="0"/>
                  <a:t>omotača kupe iznosi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60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Poluprečnik osnove prema izvodnici se odnosi kao 3:5. Naći </a:t>
                </a:r>
              </a:p>
              <a:p>
                <a:r>
                  <a:rPr lang="sr-Latn-ME" dirty="0"/>
                  <a:t>površinu i zapreminu kupe.</a:t>
                </a:r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11" y="4860529"/>
                <a:ext cx="11019649" cy="646331"/>
              </a:xfrm>
              <a:prstGeom prst="rect">
                <a:avLst/>
              </a:prstGeom>
              <a:blipFill rotWithShape="0">
                <a:blip r:embed="rId10"/>
                <a:stretch>
                  <a:fillRect l="-442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95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Override1.xml><?xml version="1.0" encoding="utf-8"?>
<a:themeOverride xmlns:a="http://schemas.openxmlformats.org/drawingml/2006/main">
  <a:clrScheme name="Wood Type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697</Words>
  <Application>Microsoft Office PowerPoint</Application>
  <PresentationFormat>Custom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Wood Type</vt:lpstr>
      <vt:lpstr>OBRTNA TIJELA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VALJAK</dc:title>
  <dc:creator>Korisnik</dc:creator>
  <cp:lastModifiedBy>SVETLANA</cp:lastModifiedBy>
  <cp:revision>33</cp:revision>
  <dcterms:created xsi:type="dcterms:W3CDTF">2017-11-27T22:08:43Z</dcterms:created>
  <dcterms:modified xsi:type="dcterms:W3CDTF">2020-11-18T16:28:40Z</dcterms:modified>
</cp:coreProperties>
</file>