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5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1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8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E957-52D3-4272-A706-1672F40C1062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ACAC0-71A2-4A96-9521-012D03B30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A0C50FC-FC47-4F1D-8336-4858AACA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5" r="9089" b="102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30DFB7-FBE5-477C-9031-92655C963E07}"/>
              </a:ext>
            </a:extLst>
          </p:cNvPr>
          <p:cNvSpPr txBox="1"/>
          <p:nvPr/>
        </p:nvSpPr>
        <p:spPr>
          <a:xfrm>
            <a:off x="477981" y="1122363"/>
            <a:ext cx="4023360" cy="31168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ME" sz="4800" u="sng" dirty="0">
                <a:latin typeface="Abadi" panose="020B0604020104020204" pitchFamily="34" charset="0"/>
                <a:ea typeface="+mj-ea"/>
                <a:cs typeface="+mj-cs"/>
              </a:rPr>
              <a:t>Osnove računarskog hardvera</a:t>
            </a:r>
            <a:endParaRPr lang="en-US" sz="4800" u="sng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5022488" cy="16741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 err="1">
                <a:latin typeface="Abadi" panose="020B0604020104020204" pitchFamily="34" charset="0"/>
              </a:rPr>
              <a:t>Karakteristike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različitih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vrsta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kućišta</a:t>
            </a:r>
            <a:r>
              <a:rPr lang="en-US" sz="3600" dirty="0">
                <a:latin typeface="Abadi" panose="020B0604020104020204" pitchFamily="34" charset="0"/>
              </a:rPr>
              <a:t> </a:t>
            </a:r>
            <a:r>
              <a:rPr lang="en-US" sz="3600" dirty="0" err="1">
                <a:latin typeface="Abadi" panose="020B0604020104020204" pitchFamily="34" charset="0"/>
              </a:rPr>
              <a:t>računara</a:t>
            </a:r>
            <a:endParaRPr lang="en-US" sz="3600" dirty="0">
              <a:latin typeface="Abadi" panose="020B06040201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914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48144"/>
            <a:ext cx="10515600" cy="610985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Ku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išta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obično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prave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nerđaju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eg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čelika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aluminijuma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, u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kombinaciji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plastikom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Kvalitetnija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ku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išta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prave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od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čelika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ili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aluminijuma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relativno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malo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plastike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efikasnim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sistemom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hlađenja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komponenti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Specijalna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ku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išta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posebno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projektuju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prema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nam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j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eni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zaht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j</a:t>
            </a:r>
            <a:r>
              <a:rPr lang="en-US" dirty="0" err="1">
                <a:latin typeface="Abadi" panose="020B0604020104020204" pitchFamily="34" charset="0"/>
                <a:cs typeface="Arial" panose="020B0604020202020204" pitchFamily="34" charset="0"/>
              </a:rPr>
              <a:t>evima</a:t>
            </a:r>
            <a:r>
              <a:rPr lang="sr-Latn-ME" dirty="0">
                <a:latin typeface="Abadi" panose="020B0604020104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Koji su slučajevi za PC: koji odabrati za računar? Kako odabrati kućište  računara - kriterijumi i karakteristike.">
            <a:extLst>
              <a:ext uri="{FF2B5EF4-FFF2-40B4-BE49-F238E27FC236}">
                <a16:creationId xmlns:a16="http://schemas.microsoft.com/office/drawing/2014/main" id="{91CAEA02-1A75-47FC-85D2-003488B3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61" y="3429000"/>
            <a:ext cx="5359278" cy="325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5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indoor, oven, microwave, cabinet&#10;&#10;Description automatically generated">
            <a:extLst>
              <a:ext uri="{FF2B5EF4-FFF2-40B4-BE49-F238E27FC236}">
                <a16:creationId xmlns:a16="http://schemas.microsoft.com/office/drawing/2014/main" id="{DC2BCE48-353A-4B0E-81EE-E264CCD8F0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4" r="14655"/>
          <a:stretch/>
        </p:blipFill>
        <p:spPr>
          <a:xfrm>
            <a:off x="20" y="10"/>
            <a:ext cx="4977364" cy="6857990"/>
          </a:xfrm>
          <a:prstGeom prst="rect">
            <a:avLst/>
          </a:prstGeom>
        </p:spPr>
      </p:pic>
      <p:pic>
        <p:nvPicPr>
          <p:cNvPr id="8" name="Picture 7" descr="A circuit board&#10;&#10;Description automatically generated">
            <a:extLst>
              <a:ext uri="{FF2B5EF4-FFF2-40B4-BE49-F238E27FC236}">
                <a16:creationId xmlns:a16="http://schemas.microsoft.com/office/drawing/2014/main" id="{456F4A89-B962-4141-92BD-74E7B50CC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r="7919" b="-1"/>
          <a:stretch/>
        </p:blipFill>
        <p:spPr>
          <a:xfrm>
            <a:off x="4977384" y="10"/>
            <a:ext cx="721461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D83256-16DE-4660-BA16-3A16F1AE47A8}"/>
              </a:ext>
            </a:extLst>
          </p:cNvPr>
          <p:cNvSpPr txBox="1"/>
          <p:nvPr/>
        </p:nvSpPr>
        <p:spPr>
          <a:xfrm>
            <a:off x="6772758" y="3949157"/>
            <a:ext cx="4324351" cy="53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rPr>
              <a:t>Kućište</a:t>
            </a:r>
            <a:r>
              <a:rPr lang="en-US" sz="2800" kern="1200" dirty="0">
                <a:solidFill>
                  <a:schemeClr val="bg1"/>
                </a:solidFill>
                <a:latin typeface="Abadi" panose="020B0604020104020204" pitchFamily="34" charset="0"/>
                <a:ea typeface="+mj-ea"/>
                <a:cs typeface="+mj-cs"/>
              </a:rPr>
              <a:t> (tower)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4561805"/>
            <a:ext cx="5625862" cy="174641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Kućišta</a:t>
            </a:r>
            <a:r>
              <a:rPr lang="en-US" dirty="0">
                <a:latin typeface="Abadi" panose="020B0604020104020204" pitchFamily="34" charset="0"/>
              </a:rPr>
              <a:t> se </a:t>
            </a:r>
            <a:r>
              <a:rPr lang="en-US" dirty="0" err="1">
                <a:latin typeface="Abadi" panose="020B0604020104020204" pitchFamily="34" charset="0"/>
              </a:rPr>
              <a:t>prave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određenim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dimenzijama</a:t>
            </a:r>
            <a:r>
              <a:rPr lang="en-US" dirty="0">
                <a:latin typeface="Abadi" panose="020B0604020104020204" pitchFamily="34" charset="0"/>
              </a:rPr>
              <a:t> (form factor) </a:t>
            </a:r>
            <a:r>
              <a:rPr lang="en-US" dirty="0" err="1">
                <a:latin typeface="Abadi" panose="020B0604020104020204" pitchFamily="34" charset="0"/>
              </a:rPr>
              <a:t>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prihvataju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različite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dimenzije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matičnih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ploča</a:t>
            </a:r>
            <a:r>
              <a:rPr lang="en-US" dirty="0">
                <a:latin typeface="Abadi" panose="020B0604020104020204" pitchFamily="34" charset="0"/>
              </a:rPr>
              <a:t> u </a:t>
            </a:r>
            <a:r>
              <a:rPr lang="en-US" dirty="0" err="1">
                <a:latin typeface="Abadi" panose="020B0604020104020204" pitchFamily="34" charset="0"/>
              </a:rPr>
              <a:t>okviru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postoje</a:t>
            </a:r>
            <a:r>
              <a:rPr lang="sr-Latn-ME" dirty="0">
                <a:latin typeface="Abadi" panose="020B0604020104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</a:rPr>
              <a:t>eg</a:t>
            </a:r>
            <a:r>
              <a:rPr lang="en-US" dirty="0">
                <a:latin typeface="Abadi" panose="020B0604020104020204" pitchFamily="34" charset="0"/>
              </a:rPr>
              <a:t> ATX </a:t>
            </a:r>
            <a:r>
              <a:rPr lang="en-US" dirty="0" err="1">
                <a:latin typeface="Abadi" panose="020B0604020104020204" pitchFamily="34" charset="0"/>
              </a:rPr>
              <a:t>standarda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967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Prema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obliku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ku</a:t>
            </a:r>
            <a:r>
              <a:rPr lang="sr-Latn-ME" dirty="0">
                <a:latin typeface="Abadi" panose="020B0604020104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</a:rPr>
              <a:t>išta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mogu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biti</a:t>
            </a:r>
            <a:r>
              <a:rPr lang="en-US" dirty="0">
                <a:latin typeface="Abadi" panose="020B0604020104020204" pitchFamily="34" charset="0"/>
              </a:rPr>
              <a:t>: </a:t>
            </a:r>
          </a:p>
          <a:p>
            <a:pPr algn="just"/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Uspravna</a:t>
            </a:r>
            <a:r>
              <a:rPr lang="en-US" dirty="0">
                <a:latin typeface="Abadi" panose="020B0604020104020204" pitchFamily="34" charset="0"/>
              </a:rPr>
              <a:t> (tower) </a:t>
            </a:r>
          </a:p>
          <a:p>
            <a:pPr algn="just"/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Položena</a:t>
            </a:r>
            <a:r>
              <a:rPr lang="en-US" dirty="0">
                <a:latin typeface="Abadi" panose="020B0604020104020204" pitchFamily="34" charset="0"/>
              </a:rPr>
              <a:t> (desktop)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55BC95-D091-4A41-BFE8-945D480AE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75" y="1658330"/>
            <a:ext cx="4191585" cy="4934639"/>
          </a:xfrm>
          <a:prstGeom prst="rect">
            <a:avLst/>
          </a:prstGeom>
        </p:spPr>
      </p:pic>
      <p:pic>
        <p:nvPicPr>
          <p:cNvPr id="6" name="Picture 5" descr="A picture containing monitor, photo, computer, sitting&#10;&#10;Description automatically generated">
            <a:extLst>
              <a:ext uri="{FF2B5EF4-FFF2-40B4-BE49-F238E27FC236}">
                <a16:creationId xmlns:a16="http://schemas.microsoft.com/office/drawing/2014/main" id="{E3CBACF2-3559-474B-884B-F11081768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8330"/>
            <a:ext cx="4191585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4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624" y="381651"/>
            <a:ext cx="5838751" cy="8696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Abadi" panose="020B0604020104020204" pitchFamily="34" charset="0"/>
              </a:rPr>
              <a:t>Tower </a:t>
            </a:r>
            <a:r>
              <a:rPr lang="en-US" sz="4000" dirty="0" err="1">
                <a:latin typeface="Abadi" panose="020B0604020104020204" pitchFamily="34" charset="0"/>
              </a:rPr>
              <a:t>ku</a:t>
            </a:r>
            <a:r>
              <a:rPr lang="sr-Latn-ME" sz="4000" dirty="0">
                <a:latin typeface="Abadi" panose="020B0604020104020204" pitchFamily="34" charset="0"/>
              </a:rPr>
              <a:t>ć</a:t>
            </a:r>
            <a:r>
              <a:rPr lang="en-US" sz="4000" dirty="0" err="1">
                <a:latin typeface="Abadi" panose="020B0604020104020204" pitchFamily="34" charset="0"/>
              </a:rPr>
              <a:t>išta</a:t>
            </a:r>
            <a:endParaRPr lang="en-US" sz="4000" dirty="0">
              <a:latin typeface="Abadi" panose="020B06040201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EC9189-8237-412C-BFC6-1DE68933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91" y="1620677"/>
            <a:ext cx="3107987" cy="100965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badi" panose="020B0604020104020204" pitchFamily="34" charset="0"/>
              </a:rPr>
              <a:t>Mini-tower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A9751E1-B93F-4830-97D3-5FA2DF165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8" y="2731487"/>
            <a:ext cx="3314315" cy="37448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3AB478-0F6D-4FD8-BFDC-BDE24611B4BE}"/>
              </a:ext>
            </a:extLst>
          </p:cNvPr>
          <p:cNvSpPr txBox="1">
            <a:spLocks/>
          </p:cNvSpPr>
          <p:nvPr/>
        </p:nvSpPr>
        <p:spPr>
          <a:xfrm>
            <a:off x="4065470" y="1948046"/>
            <a:ext cx="3314315" cy="494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badi" panose="020B0604020104020204" pitchFamily="34" charset="0"/>
              </a:rPr>
              <a:t>Midi-tower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A6D665D-5449-4BD2-8A20-54CB31D1A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03" y="2731487"/>
            <a:ext cx="3747851" cy="37448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905A065-6CC8-45B3-B3D0-6E365F6510D7}"/>
              </a:ext>
            </a:extLst>
          </p:cNvPr>
          <p:cNvSpPr txBox="1">
            <a:spLocks/>
          </p:cNvSpPr>
          <p:nvPr/>
        </p:nvSpPr>
        <p:spPr>
          <a:xfrm>
            <a:off x="8344607" y="1760697"/>
            <a:ext cx="2907863" cy="86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Abadi" panose="020B0604020104020204" pitchFamily="34" charset="0"/>
              </a:rPr>
              <a:t>Full-tower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89B86610-BFA4-4070-A18E-1CDD4DBD6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14" y="2731487"/>
            <a:ext cx="3747851" cy="37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2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53" y="140677"/>
            <a:ext cx="10515600" cy="27885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Abadi" panose="020B0604020104020204" pitchFamily="34" charset="0"/>
              </a:rPr>
              <a:t>Šrafovi</a:t>
            </a:r>
            <a:endParaRPr lang="sr-Latn-ME" dirty="0">
              <a:latin typeface="Abadi" panose="020B0604020104020204" pitchFamily="34" charset="0"/>
            </a:endParaRPr>
          </a:p>
          <a:p>
            <a:pPr marL="0" indent="0" algn="ctr">
              <a:buNone/>
            </a:pPr>
            <a:endParaRPr lang="en-US" dirty="0">
              <a:latin typeface="Abadi" panose="020B0604020104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</a:rPr>
              <a:t>• </a:t>
            </a:r>
            <a:r>
              <a:rPr lang="en-US" dirty="0" err="1">
                <a:latin typeface="Abadi" panose="020B0604020104020204" pitchFamily="34" charset="0"/>
              </a:rPr>
              <a:t>Deblji</a:t>
            </a:r>
            <a:r>
              <a:rPr lang="en-US" dirty="0">
                <a:latin typeface="Abadi" panose="020B0604020104020204" pitchFamily="34" charset="0"/>
              </a:rPr>
              <a:t> (za </a:t>
            </a:r>
            <a:r>
              <a:rPr lang="en-US" dirty="0" err="1">
                <a:latin typeface="Abadi" panose="020B0604020104020204" pitchFamily="34" charset="0"/>
              </a:rPr>
              <a:t>pričvrš</a:t>
            </a:r>
            <a:r>
              <a:rPr lang="sr-Latn-ME" dirty="0">
                <a:latin typeface="Abadi" panose="020B0604020104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</a:rPr>
              <a:t>ivanje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bočnih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stranica</a:t>
            </a:r>
            <a:r>
              <a:rPr lang="en-US" dirty="0">
                <a:latin typeface="Abadi" panose="020B060402010402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n-US" dirty="0">
                <a:latin typeface="Abadi" panose="020B0604020104020204" pitchFamily="34" charset="0"/>
              </a:rPr>
              <a:t>• </a:t>
            </a:r>
            <a:r>
              <a:rPr lang="en-US" dirty="0" err="1">
                <a:latin typeface="Abadi" panose="020B0604020104020204" pitchFamily="34" charset="0"/>
              </a:rPr>
              <a:t>Tanji</a:t>
            </a:r>
            <a:r>
              <a:rPr lang="en-US" dirty="0">
                <a:latin typeface="Abadi" panose="020B0604020104020204" pitchFamily="34" charset="0"/>
              </a:rPr>
              <a:t> (za </a:t>
            </a:r>
            <a:r>
              <a:rPr lang="en-US" dirty="0" err="1">
                <a:latin typeface="Abadi" panose="020B0604020104020204" pitchFamily="34" charset="0"/>
              </a:rPr>
              <a:t>pričvrš</a:t>
            </a:r>
            <a:r>
              <a:rPr lang="sr-Latn-ME" dirty="0">
                <a:latin typeface="Abadi" panose="020B0604020104020204" pitchFamily="34" charset="0"/>
              </a:rPr>
              <a:t>ć</a:t>
            </a:r>
            <a:r>
              <a:rPr lang="en-US" dirty="0" err="1">
                <a:latin typeface="Abadi" panose="020B0604020104020204" pitchFamily="34" charset="0"/>
              </a:rPr>
              <a:t>ivanje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uređaja</a:t>
            </a:r>
            <a:r>
              <a:rPr lang="en-US" dirty="0">
                <a:latin typeface="Abadi" panose="020B060402010402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en-US" dirty="0" err="1">
                <a:latin typeface="Abadi" panose="020B0604020104020204" pitchFamily="34" charset="0"/>
              </a:rPr>
              <a:t>Odstojnici</a:t>
            </a:r>
            <a:r>
              <a:rPr lang="en-US" dirty="0">
                <a:latin typeface="Abadi" panose="020B0604020104020204" pitchFamily="34" charset="0"/>
              </a:rPr>
              <a:t> (</a:t>
            </a:r>
            <a:r>
              <a:rPr lang="en-US" dirty="0" err="1">
                <a:latin typeface="Abadi" panose="020B0604020104020204" pitchFamily="34" charset="0"/>
              </a:rPr>
              <a:t>distanceri</a:t>
            </a:r>
            <a:r>
              <a:rPr lang="en-US" dirty="0">
                <a:latin typeface="Abadi" panose="020B0604020104020204" pitchFamily="34" charset="0"/>
              </a:rPr>
              <a:t>) </a:t>
            </a:r>
            <a:r>
              <a:rPr lang="en-US" dirty="0" err="1">
                <a:latin typeface="Abadi" panose="020B0604020104020204" pitchFamily="34" charset="0"/>
              </a:rPr>
              <a:t>za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nošenje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matične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ploče</a:t>
            </a:r>
            <a:endParaRPr lang="en-US" dirty="0">
              <a:latin typeface="Abadi" panose="020B0604020104020204" pitchFamily="34" charset="0"/>
            </a:endParaRPr>
          </a:p>
        </p:txBody>
      </p:sp>
      <p:pic>
        <p:nvPicPr>
          <p:cNvPr id="4" name="Picture 3" descr="A picture containing ware, photo, sitting, table&#10;&#10;Description automatically generated">
            <a:extLst>
              <a:ext uri="{FF2B5EF4-FFF2-40B4-BE49-F238E27FC236}">
                <a16:creationId xmlns:a16="http://schemas.microsoft.com/office/drawing/2014/main" id="{3186D21B-7D02-41D2-A0B8-77BD8ADDE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7" y="2688806"/>
            <a:ext cx="3371557" cy="4028517"/>
          </a:xfrm>
          <a:prstGeom prst="rect">
            <a:avLst/>
          </a:prstGeom>
        </p:spPr>
      </p:pic>
      <p:pic>
        <p:nvPicPr>
          <p:cNvPr id="6" name="Picture 5" descr="A picture containing indoor, sitting, photo, table&#10;&#10;Description automatically generated">
            <a:extLst>
              <a:ext uri="{FF2B5EF4-FFF2-40B4-BE49-F238E27FC236}">
                <a16:creationId xmlns:a16="http://schemas.microsoft.com/office/drawing/2014/main" id="{96133B49-D7F1-4FEE-94C9-E4E02F5AD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52" y="2688806"/>
            <a:ext cx="3371556" cy="40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0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B74BD-8E7E-4B83-9C6F-431F361B3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899"/>
            <a:ext cx="9144000" cy="61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4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Mini-tower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Milica Miranović</dc:creator>
  <cp:lastModifiedBy>Milica Miranović</cp:lastModifiedBy>
  <cp:revision>10</cp:revision>
  <dcterms:created xsi:type="dcterms:W3CDTF">2020-09-17T12:53:15Z</dcterms:created>
  <dcterms:modified xsi:type="dcterms:W3CDTF">2020-09-17T14:56:59Z</dcterms:modified>
</cp:coreProperties>
</file>