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0" r:id="rId5"/>
    <p:sldId id="263" r:id="rId6"/>
    <p:sldId id="268" r:id="rId7"/>
    <p:sldId id="26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5E957-52D3-4272-A706-1672F40C1062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ACAC0-71A2-4A96-9521-012D03B30A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173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5E957-52D3-4272-A706-1672F40C1062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ACAC0-71A2-4A96-9521-012D03B30A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489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5E957-52D3-4272-A706-1672F40C1062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ACAC0-71A2-4A96-9521-012D03B30A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260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5E957-52D3-4272-A706-1672F40C1062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ACAC0-71A2-4A96-9521-012D03B30A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696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5E957-52D3-4272-A706-1672F40C1062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ACAC0-71A2-4A96-9521-012D03B30A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357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5E957-52D3-4272-A706-1672F40C1062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ACAC0-71A2-4A96-9521-012D03B30A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598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5E957-52D3-4272-A706-1672F40C1062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ACAC0-71A2-4A96-9521-012D03B30A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051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5E957-52D3-4272-A706-1672F40C1062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ACAC0-71A2-4A96-9521-012D03B30A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067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5E957-52D3-4272-A706-1672F40C1062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ACAC0-71A2-4A96-9521-012D03B30A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210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5E957-52D3-4272-A706-1672F40C1062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ACAC0-71A2-4A96-9521-012D03B30A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886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5E957-52D3-4272-A706-1672F40C1062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ACAC0-71A2-4A96-9521-012D03B30A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670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5E957-52D3-4272-A706-1672F40C1062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6ACAC0-71A2-4A96-9521-012D03B30A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615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Content Placeholder 3">
            <a:extLst>
              <a:ext uri="{FF2B5EF4-FFF2-40B4-BE49-F238E27FC236}">
                <a16:creationId xmlns:a16="http://schemas.microsoft.com/office/drawing/2014/main" id="{4A0C50FC-FC47-4F1D-8336-4858AACAEB1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15" r="9089" b="10262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130DFB7-FBE5-477C-9031-92655C963E07}"/>
              </a:ext>
            </a:extLst>
          </p:cNvPr>
          <p:cNvSpPr txBox="1"/>
          <p:nvPr/>
        </p:nvSpPr>
        <p:spPr>
          <a:xfrm>
            <a:off x="477981" y="1122363"/>
            <a:ext cx="4023360" cy="311684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sr-Latn-ME" sz="4800" u="sng" dirty="0">
                <a:latin typeface="Abadi" panose="020B0604020104020204" pitchFamily="34" charset="0"/>
                <a:ea typeface="+mj-ea"/>
                <a:cs typeface="+mj-cs"/>
              </a:rPr>
              <a:t>Osnove računarskog hardvera</a:t>
            </a:r>
            <a:endParaRPr lang="en-US" sz="4800" u="sng" dirty="0">
              <a:latin typeface="Abadi" panose="020B0604020104020204" pitchFamily="34" charset="0"/>
              <a:ea typeface="+mj-ea"/>
              <a:cs typeface="+mj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5022488" cy="1674171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3600" dirty="0" err="1">
                <a:latin typeface="Abadi" panose="020B0604020104020204" pitchFamily="34" charset="0"/>
              </a:rPr>
              <a:t>Karakteristike</a:t>
            </a:r>
            <a:r>
              <a:rPr lang="en-US" sz="3600" dirty="0">
                <a:latin typeface="Abadi" panose="020B0604020104020204" pitchFamily="34" charset="0"/>
              </a:rPr>
              <a:t> </a:t>
            </a:r>
            <a:r>
              <a:rPr lang="en-US" sz="3600" dirty="0" err="1">
                <a:latin typeface="Abadi" panose="020B0604020104020204" pitchFamily="34" charset="0"/>
              </a:rPr>
              <a:t>različitih</a:t>
            </a:r>
            <a:r>
              <a:rPr lang="en-US" sz="3600" dirty="0">
                <a:latin typeface="Abadi" panose="020B0604020104020204" pitchFamily="34" charset="0"/>
              </a:rPr>
              <a:t> </a:t>
            </a:r>
            <a:r>
              <a:rPr lang="en-US" sz="3600" dirty="0" err="1">
                <a:latin typeface="Abadi" panose="020B0604020104020204" pitchFamily="34" charset="0"/>
              </a:rPr>
              <a:t>vrsta</a:t>
            </a:r>
            <a:r>
              <a:rPr lang="en-US" sz="3600" dirty="0">
                <a:latin typeface="Abadi" panose="020B0604020104020204" pitchFamily="34" charset="0"/>
              </a:rPr>
              <a:t> </a:t>
            </a:r>
            <a:r>
              <a:rPr lang="en-US" sz="3600" dirty="0" err="1">
                <a:latin typeface="Abadi" panose="020B0604020104020204" pitchFamily="34" charset="0"/>
              </a:rPr>
              <a:t>kućišta</a:t>
            </a:r>
            <a:r>
              <a:rPr lang="en-US" sz="3600" dirty="0">
                <a:latin typeface="Abadi" panose="020B0604020104020204" pitchFamily="34" charset="0"/>
              </a:rPr>
              <a:t> </a:t>
            </a:r>
            <a:r>
              <a:rPr lang="en-US" sz="3600" dirty="0" err="1">
                <a:latin typeface="Abadi" panose="020B0604020104020204" pitchFamily="34" charset="0"/>
              </a:rPr>
              <a:t>računara</a:t>
            </a:r>
            <a:endParaRPr lang="en-US" sz="3600" dirty="0">
              <a:latin typeface="Abadi" panose="020B060402010402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49149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48144"/>
            <a:ext cx="10515600" cy="6109855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>
                <a:latin typeface="Abadi" panose="020B0604020104020204" pitchFamily="34" charset="0"/>
                <a:cs typeface="Arial" panose="020B0604020202020204" pitchFamily="34" charset="0"/>
              </a:rPr>
              <a:t>Ku</a:t>
            </a:r>
            <a:r>
              <a:rPr lang="sr-Latn-ME" dirty="0">
                <a:latin typeface="Abadi" panose="020B0604020104020204" pitchFamily="34" charset="0"/>
                <a:cs typeface="Arial" panose="020B0604020202020204" pitchFamily="34" charset="0"/>
              </a:rPr>
              <a:t>ć</a:t>
            </a:r>
            <a:r>
              <a:rPr lang="en-US" dirty="0" err="1">
                <a:latin typeface="Abadi" panose="020B0604020104020204" pitchFamily="34" charset="0"/>
                <a:cs typeface="Arial" panose="020B0604020202020204" pitchFamily="34" charset="0"/>
              </a:rPr>
              <a:t>išta</a:t>
            </a:r>
            <a:r>
              <a:rPr lang="en-US" dirty="0">
                <a:latin typeface="Abadi" panose="020B0604020104020204" pitchFamily="34" charset="0"/>
                <a:cs typeface="Arial" panose="020B0604020202020204" pitchFamily="34" charset="0"/>
              </a:rPr>
              <a:t> se </a:t>
            </a:r>
            <a:r>
              <a:rPr lang="en-US" dirty="0" err="1">
                <a:latin typeface="Abadi" panose="020B0604020104020204" pitchFamily="34" charset="0"/>
                <a:cs typeface="Arial" panose="020B0604020202020204" pitchFamily="34" charset="0"/>
              </a:rPr>
              <a:t>obično</a:t>
            </a:r>
            <a:r>
              <a:rPr lang="en-US" dirty="0">
                <a:latin typeface="Abadi" panose="020B06040201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  <a:cs typeface="Arial" panose="020B0604020202020204" pitchFamily="34" charset="0"/>
              </a:rPr>
              <a:t>prave</a:t>
            </a:r>
            <a:r>
              <a:rPr lang="en-US" dirty="0">
                <a:latin typeface="Abadi" panose="020B0604020104020204" pitchFamily="34" charset="0"/>
                <a:cs typeface="Arial" panose="020B0604020202020204" pitchFamily="34" charset="0"/>
              </a:rPr>
              <a:t> od </a:t>
            </a:r>
            <a:r>
              <a:rPr lang="en-US" dirty="0" err="1">
                <a:latin typeface="Abadi" panose="020B0604020104020204" pitchFamily="34" charset="0"/>
                <a:cs typeface="Arial" panose="020B0604020202020204" pitchFamily="34" charset="0"/>
              </a:rPr>
              <a:t>nerđaju</a:t>
            </a:r>
            <a:r>
              <a:rPr lang="sr-Latn-ME" dirty="0">
                <a:latin typeface="Abadi" panose="020B0604020104020204" pitchFamily="34" charset="0"/>
                <a:cs typeface="Arial" panose="020B0604020202020204" pitchFamily="34" charset="0"/>
              </a:rPr>
              <a:t>ć</a:t>
            </a:r>
            <a:r>
              <a:rPr lang="en-US" dirty="0" err="1">
                <a:latin typeface="Abadi" panose="020B0604020104020204" pitchFamily="34" charset="0"/>
                <a:cs typeface="Arial" panose="020B0604020202020204" pitchFamily="34" charset="0"/>
              </a:rPr>
              <a:t>eg</a:t>
            </a:r>
            <a:r>
              <a:rPr lang="en-US" dirty="0">
                <a:latin typeface="Abadi" panose="020B06040201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  <a:cs typeface="Arial" panose="020B0604020202020204" pitchFamily="34" charset="0"/>
              </a:rPr>
              <a:t>čelika</a:t>
            </a:r>
            <a:r>
              <a:rPr lang="en-US" dirty="0">
                <a:latin typeface="Abadi" panose="020B06040201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  <a:cs typeface="Arial" panose="020B0604020202020204" pitchFamily="34" charset="0"/>
              </a:rPr>
              <a:t>ili</a:t>
            </a:r>
            <a:r>
              <a:rPr lang="en-US" dirty="0">
                <a:latin typeface="Abadi" panose="020B06040201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  <a:cs typeface="Arial" panose="020B0604020202020204" pitchFamily="34" charset="0"/>
              </a:rPr>
              <a:t>aluminijuma</a:t>
            </a:r>
            <a:r>
              <a:rPr lang="en-US" dirty="0">
                <a:latin typeface="Abadi" panose="020B0604020104020204" pitchFamily="34" charset="0"/>
                <a:cs typeface="Arial" panose="020B0604020202020204" pitchFamily="34" charset="0"/>
              </a:rPr>
              <a:t>, u </a:t>
            </a:r>
            <a:r>
              <a:rPr lang="en-US" dirty="0" err="1">
                <a:latin typeface="Abadi" panose="020B0604020104020204" pitchFamily="34" charset="0"/>
                <a:cs typeface="Arial" panose="020B0604020202020204" pitchFamily="34" charset="0"/>
              </a:rPr>
              <a:t>kombinaciji</a:t>
            </a:r>
            <a:r>
              <a:rPr lang="en-US" dirty="0">
                <a:latin typeface="Abadi" panose="020B06040201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  <a:cs typeface="Arial" panose="020B0604020202020204" pitchFamily="34" charset="0"/>
              </a:rPr>
              <a:t>sa</a:t>
            </a:r>
            <a:r>
              <a:rPr lang="en-US" dirty="0">
                <a:latin typeface="Abadi" panose="020B06040201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  <a:cs typeface="Arial" panose="020B0604020202020204" pitchFamily="34" charset="0"/>
              </a:rPr>
              <a:t>plastikom</a:t>
            </a:r>
            <a:r>
              <a:rPr lang="sr-Latn-ME" dirty="0">
                <a:latin typeface="Abadi" panose="020B0604020104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badi" panose="020B0604020104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dirty="0" err="1">
                <a:latin typeface="Abadi" panose="020B0604020104020204" pitchFamily="34" charset="0"/>
                <a:cs typeface="Arial" panose="020B0604020202020204" pitchFamily="34" charset="0"/>
              </a:rPr>
              <a:t>Kvalitetnija</a:t>
            </a:r>
            <a:r>
              <a:rPr lang="en-US" dirty="0">
                <a:latin typeface="Abadi" panose="020B06040201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  <a:cs typeface="Arial" panose="020B0604020202020204" pitchFamily="34" charset="0"/>
              </a:rPr>
              <a:t>ku</a:t>
            </a:r>
            <a:r>
              <a:rPr lang="sr-Latn-ME" dirty="0">
                <a:latin typeface="Abadi" panose="020B0604020104020204" pitchFamily="34" charset="0"/>
                <a:cs typeface="Arial" panose="020B0604020202020204" pitchFamily="34" charset="0"/>
              </a:rPr>
              <a:t>ć</a:t>
            </a:r>
            <a:r>
              <a:rPr lang="en-US" dirty="0" err="1">
                <a:latin typeface="Abadi" panose="020B0604020104020204" pitchFamily="34" charset="0"/>
                <a:cs typeface="Arial" panose="020B0604020202020204" pitchFamily="34" charset="0"/>
              </a:rPr>
              <a:t>išta</a:t>
            </a:r>
            <a:r>
              <a:rPr lang="en-US" dirty="0">
                <a:latin typeface="Abadi" panose="020B0604020104020204" pitchFamily="34" charset="0"/>
                <a:cs typeface="Arial" panose="020B0604020202020204" pitchFamily="34" charset="0"/>
              </a:rPr>
              <a:t> se </a:t>
            </a:r>
            <a:r>
              <a:rPr lang="en-US" dirty="0" err="1">
                <a:latin typeface="Abadi" panose="020B0604020104020204" pitchFamily="34" charset="0"/>
                <a:cs typeface="Arial" panose="020B0604020202020204" pitchFamily="34" charset="0"/>
              </a:rPr>
              <a:t>prave</a:t>
            </a:r>
            <a:r>
              <a:rPr lang="en-US" dirty="0">
                <a:latin typeface="Abadi" panose="020B0604020104020204" pitchFamily="34" charset="0"/>
                <a:cs typeface="Arial" panose="020B0604020202020204" pitchFamily="34" charset="0"/>
              </a:rPr>
              <a:t> od </a:t>
            </a:r>
            <a:r>
              <a:rPr lang="en-US" dirty="0" err="1">
                <a:latin typeface="Abadi" panose="020B0604020104020204" pitchFamily="34" charset="0"/>
                <a:cs typeface="Arial" panose="020B0604020202020204" pitchFamily="34" charset="0"/>
              </a:rPr>
              <a:t>čelika</a:t>
            </a:r>
            <a:r>
              <a:rPr lang="en-US" dirty="0">
                <a:latin typeface="Abadi" panose="020B06040201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  <a:cs typeface="Arial" panose="020B0604020202020204" pitchFamily="34" charset="0"/>
              </a:rPr>
              <a:t>ili</a:t>
            </a:r>
            <a:r>
              <a:rPr lang="en-US" dirty="0">
                <a:latin typeface="Abadi" panose="020B06040201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  <a:cs typeface="Arial" panose="020B0604020202020204" pitchFamily="34" charset="0"/>
              </a:rPr>
              <a:t>aluminijuma</a:t>
            </a:r>
            <a:r>
              <a:rPr lang="en-US" dirty="0">
                <a:latin typeface="Abadi" panose="020B0604020104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badi" panose="020B0604020104020204" pitchFamily="34" charset="0"/>
                <a:cs typeface="Arial" panose="020B0604020202020204" pitchFamily="34" charset="0"/>
              </a:rPr>
              <a:t>sa</a:t>
            </a:r>
            <a:r>
              <a:rPr lang="en-US" dirty="0">
                <a:latin typeface="Abadi" panose="020B06040201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  <a:cs typeface="Arial" panose="020B0604020202020204" pitchFamily="34" charset="0"/>
              </a:rPr>
              <a:t>relativno</a:t>
            </a:r>
            <a:r>
              <a:rPr lang="en-US" dirty="0">
                <a:latin typeface="Abadi" panose="020B06040201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  <a:cs typeface="Arial" panose="020B0604020202020204" pitchFamily="34" charset="0"/>
              </a:rPr>
              <a:t>malo</a:t>
            </a:r>
            <a:r>
              <a:rPr lang="en-US" dirty="0">
                <a:latin typeface="Abadi" panose="020B06040201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  <a:cs typeface="Arial" panose="020B0604020202020204" pitchFamily="34" charset="0"/>
              </a:rPr>
              <a:t>plastike</a:t>
            </a:r>
            <a:r>
              <a:rPr lang="en-US" dirty="0">
                <a:latin typeface="Abadi" panose="020B06040201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  <a:cs typeface="Arial" panose="020B0604020202020204" pitchFamily="34" charset="0"/>
              </a:rPr>
              <a:t>i</a:t>
            </a:r>
            <a:r>
              <a:rPr lang="en-US" dirty="0">
                <a:latin typeface="Abadi" panose="020B06040201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  <a:cs typeface="Arial" panose="020B0604020202020204" pitchFamily="34" charset="0"/>
              </a:rPr>
              <a:t>sa</a:t>
            </a:r>
            <a:r>
              <a:rPr lang="en-US" dirty="0">
                <a:latin typeface="Abadi" panose="020B06040201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  <a:cs typeface="Arial" panose="020B0604020202020204" pitchFamily="34" charset="0"/>
              </a:rPr>
              <a:t>efikasnim</a:t>
            </a:r>
            <a:r>
              <a:rPr lang="en-US" dirty="0">
                <a:latin typeface="Abadi" panose="020B06040201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  <a:cs typeface="Arial" panose="020B0604020202020204" pitchFamily="34" charset="0"/>
              </a:rPr>
              <a:t>sistemom</a:t>
            </a:r>
            <a:r>
              <a:rPr lang="en-US" dirty="0">
                <a:latin typeface="Abadi" panose="020B06040201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  <a:cs typeface="Arial" panose="020B0604020202020204" pitchFamily="34" charset="0"/>
              </a:rPr>
              <a:t>hlađenja</a:t>
            </a:r>
            <a:r>
              <a:rPr lang="en-US" dirty="0">
                <a:latin typeface="Abadi" panose="020B06040201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  <a:cs typeface="Arial" panose="020B0604020202020204" pitchFamily="34" charset="0"/>
              </a:rPr>
              <a:t>komponenti</a:t>
            </a:r>
            <a:r>
              <a:rPr lang="sr-Latn-ME" dirty="0">
                <a:latin typeface="Abadi" panose="020B0604020104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badi" panose="020B0604020104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dirty="0" err="1">
                <a:latin typeface="Abadi" panose="020B0604020104020204" pitchFamily="34" charset="0"/>
                <a:cs typeface="Arial" panose="020B0604020202020204" pitchFamily="34" charset="0"/>
              </a:rPr>
              <a:t>Specijalna</a:t>
            </a:r>
            <a:r>
              <a:rPr lang="en-US" dirty="0">
                <a:latin typeface="Abadi" panose="020B06040201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  <a:cs typeface="Arial" panose="020B0604020202020204" pitchFamily="34" charset="0"/>
              </a:rPr>
              <a:t>ku</a:t>
            </a:r>
            <a:r>
              <a:rPr lang="sr-Latn-ME" dirty="0">
                <a:latin typeface="Abadi" panose="020B0604020104020204" pitchFamily="34" charset="0"/>
                <a:cs typeface="Arial" panose="020B0604020202020204" pitchFamily="34" charset="0"/>
              </a:rPr>
              <a:t>ć</a:t>
            </a:r>
            <a:r>
              <a:rPr lang="en-US" dirty="0" err="1">
                <a:latin typeface="Abadi" panose="020B0604020104020204" pitchFamily="34" charset="0"/>
                <a:cs typeface="Arial" panose="020B0604020202020204" pitchFamily="34" charset="0"/>
              </a:rPr>
              <a:t>išta</a:t>
            </a:r>
            <a:r>
              <a:rPr lang="en-US" dirty="0">
                <a:latin typeface="Abadi" panose="020B0604020104020204" pitchFamily="34" charset="0"/>
                <a:cs typeface="Arial" panose="020B0604020202020204" pitchFamily="34" charset="0"/>
              </a:rPr>
              <a:t> se </a:t>
            </a:r>
            <a:r>
              <a:rPr lang="en-US" dirty="0" err="1">
                <a:latin typeface="Abadi" panose="020B0604020104020204" pitchFamily="34" charset="0"/>
                <a:cs typeface="Arial" panose="020B0604020202020204" pitchFamily="34" charset="0"/>
              </a:rPr>
              <a:t>posebno</a:t>
            </a:r>
            <a:r>
              <a:rPr lang="en-US" dirty="0">
                <a:latin typeface="Abadi" panose="020B06040201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  <a:cs typeface="Arial" panose="020B0604020202020204" pitchFamily="34" charset="0"/>
              </a:rPr>
              <a:t>projektuju</a:t>
            </a:r>
            <a:r>
              <a:rPr lang="en-US" dirty="0">
                <a:latin typeface="Abadi" panose="020B0604020104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badi" panose="020B0604020104020204" pitchFamily="34" charset="0"/>
                <a:cs typeface="Arial" panose="020B0604020202020204" pitchFamily="34" charset="0"/>
              </a:rPr>
              <a:t>prema</a:t>
            </a:r>
            <a:r>
              <a:rPr lang="en-US" dirty="0">
                <a:latin typeface="Abadi" panose="020B06040201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  <a:cs typeface="Arial" panose="020B0604020202020204" pitchFamily="34" charset="0"/>
              </a:rPr>
              <a:t>nam</a:t>
            </a:r>
            <a:r>
              <a:rPr lang="sr-Latn-ME" dirty="0">
                <a:latin typeface="Abadi" panose="020B0604020104020204" pitchFamily="34" charset="0"/>
                <a:cs typeface="Arial" panose="020B0604020202020204" pitchFamily="34" charset="0"/>
              </a:rPr>
              <a:t>j</a:t>
            </a:r>
            <a:r>
              <a:rPr lang="en-US" dirty="0" err="1">
                <a:latin typeface="Abadi" panose="020B0604020104020204" pitchFamily="34" charset="0"/>
                <a:cs typeface="Arial" panose="020B0604020202020204" pitchFamily="34" charset="0"/>
              </a:rPr>
              <a:t>eni</a:t>
            </a:r>
            <a:r>
              <a:rPr lang="en-US" dirty="0">
                <a:latin typeface="Abadi" panose="020B06040201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  <a:cs typeface="Arial" panose="020B0604020202020204" pitchFamily="34" charset="0"/>
              </a:rPr>
              <a:t>i</a:t>
            </a:r>
            <a:r>
              <a:rPr lang="en-US" dirty="0">
                <a:latin typeface="Abadi" panose="020B0604020104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  <a:cs typeface="Arial" panose="020B0604020202020204" pitchFamily="34" charset="0"/>
              </a:rPr>
              <a:t>zaht</a:t>
            </a:r>
            <a:r>
              <a:rPr lang="sr-Latn-ME" dirty="0">
                <a:latin typeface="Abadi" panose="020B0604020104020204" pitchFamily="34" charset="0"/>
                <a:cs typeface="Arial" panose="020B0604020202020204" pitchFamily="34" charset="0"/>
              </a:rPr>
              <a:t>j</a:t>
            </a:r>
            <a:r>
              <a:rPr lang="en-US" dirty="0" err="1">
                <a:latin typeface="Abadi" panose="020B0604020104020204" pitchFamily="34" charset="0"/>
                <a:cs typeface="Arial" panose="020B0604020202020204" pitchFamily="34" charset="0"/>
              </a:rPr>
              <a:t>evima</a:t>
            </a:r>
            <a:r>
              <a:rPr lang="sr-Latn-ME" dirty="0">
                <a:latin typeface="Abadi" panose="020B0604020104020204" pitchFamily="34" charset="0"/>
                <a:cs typeface="Arial" panose="020B0604020202020204" pitchFamily="34" charset="0"/>
              </a:rPr>
              <a:t>.</a:t>
            </a:r>
            <a:r>
              <a:rPr lang="en-US" dirty="0">
                <a:latin typeface="Abadi" panose="020B0604020104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26" name="Picture 2" descr="Koji su slučajevi za PC: koji odabrati za računar? Kako odabrati kućište  računara - kriterijumi i karakteristike.">
            <a:extLst>
              <a:ext uri="{FF2B5EF4-FFF2-40B4-BE49-F238E27FC236}">
                <a16:creationId xmlns:a16="http://schemas.microsoft.com/office/drawing/2014/main" id="{91CAEA02-1A75-47FC-85D2-003488B33F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61" y="3429000"/>
            <a:ext cx="5359278" cy="3259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0453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4CBC69AF-AE9D-43C7-A183-244646418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icture containing indoor, oven, microwave, cabinet&#10;&#10;Description automatically generated">
            <a:extLst>
              <a:ext uri="{FF2B5EF4-FFF2-40B4-BE49-F238E27FC236}">
                <a16:creationId xmlns:a16="http://schemas.microsoft.com/office/drawing/2014/main" id="{DC2BCE48-353A-4B0E-81EE-E264CCD8F0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4" r="14655"/>
          <a:stretch/>
        </p:blipFill>
        <p:spPr>
          <a:xfrm>
            <a:off x="20" y="10"/>
            <a:ext cx="4977364" cy="6857990"/>
          </a:xfrm>
          <a:prstGeom prst="rect">
            <a:avLst/>
          </a:prstGeom>
        </p:spPr>
      </p:pic>
      <p:pic>
        <p:nvPicPr>
          <p:cNvPr id="8" name="Picture 7" descr="A circuit board&#10;&#10;Description automatically generated">
            <a:extLst>
              <a:ext uri="{FF2B5EF4-FFF2-40B4-BE49-F238E27FC236}">
                <a16:creationId xmlns:a16="http://schemas.microsoft.com/office/drawing/2014/main" id="{456F4A89-B962-4141-92BD-74E7B50CC38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0" r="7919" b="-1"/>
          <a:stretch/>
        </p:blipFill>
        <p:spPr>
          <a:xfrm>
            <a:off x="4977384" y="10"/>
            <a:ext cx="7214616" cy="685799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BE64232A-D912-4882-BF58-1049181157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4218905"/>
            <a:ext cx="5625863" cy="2089317"/>
          </a:xfrm>
          <a:prstGeom prst="rect">
            <a:avLst/>
          </a:prstGeom>
          <a:solidFill>
            <a:schemeClr val="bg1">
              <a:alpha val="95000"/>
            </a:schemeClr>
          </a:solidFill>
          <a:ln w="12700">
            <a:solidFill>
              <a:srgbClr val="EFEFE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E8E4E9D8-6D9C-4646-83A2-11844D84EA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05574" y="3876005"/>
            <a:ext cx="4848225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6D83256-16DE-4660-BA16-3A16F1AE47A8}"/>
              </a:ext>
            </a:extLst>
          </p:cNvPr>
          <p:cNvSpPr txBox="1"/>
          <p:nvPr/>
        </p:nvSpPr>
        <p:spPr>
          <a:xfrm>
            <a:off x="6772758" y="3949157"/>
            <a:ext cx="4324351" cy="539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kern="1200" dirty="0" err="1">
                <a:solidFill>
                  <a:schemeClr val="bg1"/>
                </a:solidFill>
                <a:latin typeface="Abadi" panose="020B0604020104020204" pitchFamily="34" charset="0"/>
                <a:ea typeface="+mj-ea"/>
                <a:cs typeface="+mj-cs"/>
              </a:rPr>
              <a:t>Kućište</a:t>
            </a:r>
            <a:r>
              <a:rPr lang="en-US" sz="2800" kern="1200" dirty="0">
                <a:solidFill>
                  <a:schemeClr val="bg1"/>
                </a:solidFill>
                <a:latin typeface="Abadi" panose="020B0604020104020204" pitchFamily="34" charset="0"/>
                <a:ea typeface="+mj-ea"/>
                <a:cs typeface="+mj-cs"/>
              </a:rPr>
              <a:t> (tower)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1" y="4561805"/>
            <a:ext cx="5625862" cy="174641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 algn="just">
              <a:buNone/>
            </a:pPr>
            <a:r>
              <a:rPr lang="en-US" dirty="0" err="1">
                <a:latin typeface="Abadi" panose="020B0604020104020204" pitchFamily="34" charset="0"/>
              </a:rPr>
              <a:t>Kućišta</a:t>
            </a:r>
            <a:r>
              <a:rPr lang="en-US" dirty="0">
                <a:latin typeface="Abadi" panose="020B0604020104020204" pitchFamily="34" charset="0"/>
              </a:rPr>
              <a:t> se </a:t>
            </a:r>
            <a:r>
              <a:rPr lang="en-US" dirty="0" err="1">
                <a:latin typeface="Abadi" panose="020B0604020104020204" pitchFamily="34" charset="0"/>
              </a:rPr>
              <a:t>prave</a:t>
            </a:r>
            <a:r>
              <a:rPr lang="en-US" dirty="0">
                <a:latin typeface="Abadi" panose="020B0604020104020204" pitchFamily="34" charset="0"/>
              </a:rPr>
              <a:t> u </a:t>
            </a:r>
            <a:r>
              <a:rPr lang="en-US" dirty="0" err="1">
                <a:latin typeface="Abadi" panose="020B0604020104020204" pitchFamily="34" charset="0"/>
              </a:rPr>
              <a:t>određenim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dimenzijama</a:t>
            </a:r>
            <a:r>
              <a:rPr lang="en-US" dirty="0">
                <a:latin typeface="Abadi" panose="020B0604020104020204" pitchFamily="34" charset="0"/>
              </a:rPr>
              <a:t> (form factor) </a:t>
            </a:r>
            <a:r>
              <a:rPr lang="en-US" dirty="0" err="1">
                <a:latin typeface="Abadi" panose="020B0604020104020204" pitchFamily="34" charset="0"/>
              </a:rPr>
              <a:t>i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prihvataju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različite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dimenzije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matičnih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ploča</a:t>
            </a:r>
            <a:r>
              <a:rPr lang="en-US" dirty="0">
                <a:latin typeface="Abadi" panose="020B0604020104020204" pitchFamily="34" charset="0"/>
              </a:rPr>
              <a:t> u </a:t>
            </a:r>
            <a:r>
              <a:rPr lang="en-US" dirty="0" err="1">
                <a:latin typeface="Abadi" panose="020B0604020104020204" pitchFamily="34" charset="0"/>
              </a:rPr>
              <a:t>okviru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postoje</a:t>
            </a:r>
            <a:r>
              <a:rPr lang="sr-Latn-ME" dirty="0">
                <a:latin typeface="Abadi" panose="020B0604020104020204" pitchFamily="34" charset="0"/>
              </a:rPr>
              <a:t>ć</a:t>
            </a:r>
            <a:r>
              <a:rPr lang="en-US" dirty="0" err="1">
                <a:latin typeface="Abadi" panose="020B0604020104020204" pitchFamily="34" charset="0"/>
              </a:rPr>
              <a:t>eg</a:t>
            </a:r>
            <a:r>
              <a:rPr lang="en-US" dirty="0">
                <a:latin typeface="Abadi" panose="020B0604020104020204" pitchFamily="34" charset="0"/>
              </a:rPr>
              <a:t> ATX </a:t>
            </a:r>
            <a:r>
              <a:rPr lang="en-US" dirty="0" err="1">
                <a:latin typeface="Abadi" panose="020B0604020104020204" pitchFamily="34" charset="0"/>
              </a:rPr>
              <a:t>standarda</a:t>
            </a:r>
            <a:r>
              <a:rPr lang="en-US" dirty="0">
                <a:latin typeface="Abadi" panose="020B0604020104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79674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0"/>
            <a:ext cx="10515600" cy="6176963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 err="1">
                <a:latin typeface="Abadi" panose="020B0604020104020204" pitchFamily="34" charset="0"/>
              </a:rPr>
              <a:t>Prema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obliku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ku</a:t>
            </a:r>
            <a:r>
              <a:rPr lang="sr-Latn-ME" dirty="0">
                <a:latin typeface="Abadi" panose="020B0604020104020204" pitchFamily="34" charset="0"/>
              </a:rPr>
              <a:t>ć</a:t>
            </a:r>
            <a:r>
              <a:rPr lang="en-US" dirty="0" err="1">
                <a:latin typeface="Abadi" panose="020B0604020104020204" pitchFamily="34" charset="0"/>
              </a:rPr>
              <a:t>išta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mogu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biti</a:t>
            </a:r>
            <a:r>
              <a:rPr lang="en-US" dirty="0">
                <a:latin typeface="Abadi" panose="020B0604020104020204" pitchFamily="34" charset="0"/>
              </a:rPr>
              <a:t>: </a:t>
            </a:r>
          </a:p>
          <a:p>
            <a:pPr algn="just"/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Uspravna</a:t>
            </a:r>
            <a:r>
              <a:rPr lang="en-US" dirty="0">
                <a:latin typeface="Abadi" panose="020B0604020104020204" pitchFamily="34" charset="0"/>
              </a:rPr>
              <a:t> (tower) </a:t>
            </a:r>
          </a:p>
          <a:p>
            <a:pPr algn="just"/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Položena</a:t>
            </a:r>
            <a:r>
              <a:rPr lang="en-US" dirty="0">
                <a:latin typeface="Abadi" panose="020B0604020104020204" pitchFamily="34" charset="0"/>
              </a:rPr>
              <a:t> (desktop)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455BC95-D091-4A41-BFE8-945D480AEF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775" y="1658330"/>
            <a:ext cx="4191585" cy="4934639"/>
          </a:xfrm>
          <a:prstGeom prst="rect">
            <a:avLst/>
          </a:prstGeom>
        </p:spPr>
      </p:pic>
      <p:pic>
        <p:nvPicPr>
          <p:cNvPr id="6" name="Picture 5" descr="A picture containing monitor, photo, computer, sitting&#10;&#10;Description automatically generated">
            <a:extLst>
              <a:ext uri="{FF2B5EF4-FFF2-40B4-BE49-F238E27FC236}">
                <a16:creationId xmlns:a16="http://schemas.microsoft.com/office/drawing/2014/main" id="{E3CBACF2-3559-474B-884B-F110817689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58330"/>
            <a:ext cx="4191585" cy="4934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745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76624" y="381651"/>
            <a:ext cx="5838751" cy="86963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000" dirty="0">
                <a:latin typeface="Abadi" panose="020B0604020104020204" pitchFamily="34" charset="0"/>
              </a:rPr>
              <a:t>Tower </a:t>
            </a:r>
            <a:r>
              <a:rPr lang="en-US" sz="4000" dirty="0" err="1">
                <a:latin typeface="Abadi" panose="020B0604020104020204" pitchFamily="34" charset="0"/>
              </a:rPr>
              <a:t>ku</a:t>
            </a:r>
            <a:r>
              <a:rPr lang="sr-Latn-ME" sz="4000" dirty="0">
                <a:latin typeface="Abadi" panose="020B0604020104020204" pitchFamily="34" charset="0"/>
              </a:rPr>
              <a:t>ć</a:t>
            </a:r>
            <a:r>
              <a:rPr lang="en-US" sz="4000" dirty="0" err="1">
                <a:latin typeface="Abadi" panose="020B0604020104020204" pitchFamily="34" charset="0"/>
              </a:rPr>
              <a:t>išta</a:t>
            </a:r>
            <a:endParaRPr lang="en-US" sz="4000" dirty="0">
              <a:latin typeface="Abadi" panose="020B0604020104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DEC9189-8237-412C-BFC6-1DE68933B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491" y="1620677"/>
            <a:ext cx="3107987" cy="1009651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latin typeface="Abadi" panose="020B0604020104020204" pitchFamily="34" charset="0"/>
              </a:rPr>
              <a:t>Mini-tower</a:t>
            </a:r>
          </a:p>
        </p:txBody>
      </p:sp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2A9751E1-B93F-4830-97D3-5FA2DF1657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28" y="2731487"/>
            <a:ext cx="3314315" cy="374486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73AB478-0F6D-4FD8-BFDC-BDE24611B4BE}"/>
              </a:ext>
            </a:extLst>
          </p:cNvPr>
          <p:cNvSpPr txBox="1">
            <a:spLocks/>
          </p:cNvSpPr>
          <p:nvPr/>
        </p:nvSpPr>
        <p:spPr>
          <a:xfrm>
            <a:off x="4065470" y="1948046"/>
            <a:ext cx="3314315" cy="4949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latin typeface="Abadi" panose="020B0604020104020204" pitchFamily="34" charset="0"/>
              </a:rPr>
              <a:t>Midi-tower</a:t>
            </a:r>
          </a:p>
        </p:txBody>
      </p:sp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id="{DA6D665D-5449-4BD2-8A20-54CB31D1A6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8703" y="2731487"/>
            <a:ext cx="3747851" cy="374486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905A065-6CC8-45B3-B3D0-6E365F6510D7}"/>
              </a:ext>
            </a:extLst>
          </p:cNvPr>
          <p:cNvSpPr txBox="1">
            <a:spLocks/>
          </p:cNvSpPr>
          <p:nvPr/>
        </p:nvSpPr>
        <p:spPr>
          <a:xfrm>
            <a:off x="8344607" y="1760697"/>
            <a:ext cx="2907863" cy="8696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latin typeface="Abadi" panose="020B0604020104020204" pitchFamily="34" charset="0"/>
              </a:rPr>
              <a:t>Full-tower</a:t>
            </a:r>
          </a:p>
        </p:txBody>
      </p:sp>
      <p:pic>
        <p:nvPicPr>
          <p:cNvPr id="11" name="Content Placeholder 3">
            <a:extLst>
              <a:ext uri="{FF2B5EF4-FFF2-40B4-BE49-F238E27FC236}">
                <a16:creationId xmlns:a16="http://schemas.microsoft.com/office/drawing/2014/main" id="{89B86610-BFA4-4070-A18E-1CDD4DBD6D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614" y="2731487"/>
            <a:ext cx="3747851" cy="374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5221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1253" y="140677"/>
            <a:ext cx="10515600" cy="2788578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err="1">
                <a:latin typeface="Abadi" panose="020B0604020104020204" pitchFamily="34" charset="0"/>
              </a:rPr>
              <a:t>Šrafovi</a:t>
            </a:r>
            <a:endParaRPr lang="sr-Latn-ME" dirty="0">
              <a:latin typeface="Abadi" panose="020B0604020104020204" pitchFamily="34" charset="0"/>
            </a:endParaRPr>
          </a:p>
          <a:p>
            <a:pPr marL="0" indent="0" algn="ctr">
              <a:buNone/>
            </a:pPr>
            <a:endParaRPr lang="en-US" dirty="0">
              <a:latin typeface="Abadi" panose="020B0604020104020204" pitchFamily="34" charset="0"/>
            </a:endParaRPr>
          </a:p>
          <a:p>
            <a:pPr marL="0" indent="0" algn="just">
              <a:buNone/>
            </a:pPr>
            <a:r>
              <a:rPr lang="en-US" dirty="0">
                <a:latin typeface="Abadi" panose="020B0604020104020204" pitchFamily="34" charset="0"/>
              </a:rPr>
              <a:t>• </a:t>
            </a:r>
            <a:r>
              <a:rPr lang="en-US" dirty="0" err="1">
                <a:latin typeface="Abadi" panose="020B0604020104020204" pitchFamily="34" charset="0"/>
              </a:rPr>
              <a:t>Deblji</a:t>
            </a:r>
            <a:r>
              <a:rPr lang="en-US" dirty="0">
                <a:latin typeface="Abadi" panose="020B0604020104020204" pitchFamily="34" charset="0"/>
              </a:rPr>
              <a:t> (za </a:t>
            </a:r>
            <a:r>
              <a:rPr lang="en-US" dirty="0" err="1">
                <a:latin typeface="Abadi" panose="020B0604020104020204" pitchFamily="34" charset="0"/>
              </a:rPr>
              <a:t>pričvrš</a:t>
            </a:r>
            <a:r>
              <a:rPr lang="sr-Latn-ME" dirty="0">
                <a:latin typeface="Abadi" panose="020B0604020104020204" pitchFamily="34" charset="0"/>
              </a:rPr>
              <a:t>ć</a:t>
            </a:r>
            <a:r>
              <a:rPr lang="en-US" dirty="0" err="1">
                <a:latin typeface="Abadi" panose="020B0604020104020204" pitchFamily="34" charset="0"/>
              </a:rPr>
              <a:t>ivanje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bočnih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stranica</a:t>
            </a:r>
            <a:r>
              <a:rPr lang="en-US" dirty="0">
                <a:latin typeface="Abadi" panose="020B0604020104020204" pitchFamily="34" charset="0"/>
              </a:rPr>
              <a:t>)</a:t>
            </a:r>
          </a:p>
          <a:p>
            <a:pPr marL="0" indent="0" algn="just">
              <a:buNone/>
            </a:pPr>
            <a:r>
              <a:rPr lang="en-US" dirty="0">
                <a:latin typeface="Abadi" panose="020B0604020104020204" pitchFamily="34" charset="0"/>
              </a:rPr>
              <a:t>• </a:t>
            </a:r>
            <a:r>
              <a:rPr lang="en-US" dirty="0" err="1">
                <a:latin typeface="Abadi" panose="020B0604020104020204" pitchFamily="34" charset="0"/>
              </a:rPr>
              <a:t>Tanji</a:t>
            </a:r>
            <a:r>
              <a:rPr lang="en-US" dirty="0">
                <a:latin typeface="Abadi" panose="020B0604020104020204" pitchFamily="34" charset="0"/>
              </a:rPr>
              <a:t> (za </a:t>
            </a:r>
            <a:r>
              <a:rPr lang="en-US" dirty="0" err="1">
                <a:latin typeface="Abadi" panose="020B0604020104020204" pitchFamily="34" charset="0"/>
              </a:rPr>
              <a:t>pričvrš</a:t>
            </a:r>
            <a:r>
              <a:rPr lang="sr-Latn-ME" dirty="0">
                <a:latin typeface="Abadi" panose="020B0604020104020204" pitchFamily="34" charset="0"/>
              </a:rPr>
              <a:t>ć</a:t>
            </a:r>
            <a:r>
              <a:rPr lang="en-US" dirty="0" err="1">
                <a:latin typeface="Abadi" panose="020B0604020104020204" pitchFamily="34" charset="0"/>
              </a:rPr>
              <a:t>ivanje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uređaja</a:t>
            </a:r>
            <a:r>
              <a:rPr lang="en-US" dirty="0">
                <a:latin typeface="Abadi" panose="020B0604020104020204" pitchFamily="34" charset="0"/>
              </a:rPr>
              <a:t>) </a:t>
            </a:r>
          </a:p>
          <a:p>
            <a:pPr marL="0" indent="0" algn="just">
              <a:buNone/>
            </a:pPr>
            <a:r>
              <a:rPr lang="en-US" dirty="0" err="1">
                <a:latin typeface="Abadi" panose="020B0604020104020204" pitchFamily="34" charset="0"/>
              </a:rPr>
              <a:t>Odstojnici</a:t>
            </a:r>
            <a:r>
              <a:rPr lang="en-US" dirty="0">
                <a:latin typeface="Abadi" panose="020B0604020104020204" pitchFamily="34" charset="0"/>
              </a:rPr>
              <a:t> (</a:t>
            </a:r>
            <a:r>
              <a:rPr lang="en-US" dirty="0" err="1">
                <a:latin typeface="Abadi" panose="020B0604020104020204" pitchFamily="34" charset="0"/>
              </a:rPr>
              <a:t>distanceri</a:t>
            </a:r>
            <a:r>
              <a:rPr lang="en-US" dirty="0">
                <a:latin typeface="Abadi" panose="020B0604020104020204" pitchFamily="34" charset="0"/>
              </a:rPr>
              <a:t>) </a:t>
            </a:r>
            <a:r>
              <a:rPr lang="en-US" dirty="0" err="1">
                <a:latin typeface="Abadi" panose="020B0604020104020204" pitchFamily="34" charset="0"/>
              </a:rPr>
              <a:t>za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nošenje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matične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ploče</a:t>
            </a:r>
            <a:endParaRPr lang="en-US" dirty="0">
              <a:latin typeface="Abadi" panose="020B0604020104020204" pitchFamily="34" charset="0"/>
            </a:endParaRPr>
          </a:p>
        </p:txBody>
      </p:sp>
      <p:pic>
        <p:nvPicPr>
          <p:cNvPr id="4" name="Picture 3" descr="A picture containing ware, photo, sitting, table&#10;&#10;Description automatically generated">
            <a:extLst>
              <a:ext uri="{FF2B5EF4-FFF2-40B4-BE49-F238E27FC236}">
                <a16:creationId xmlns:a16="http://schemas.microsoft.com/office/drawing/2014/main" id="{3186D21B-7D02-41D2-A0B8-77BD8ADDE3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147" y="2688806"/>
            <a:ext cx="3371557" cy="4028517"/>
          </a:xfrm>
          <a:prstGeom prst="rect">
            <a:avLst/>
          </a:prstGeom>
        </p:spPr>
      </p:pic>
      <p:pic>
        <p:nvPicPr>
          <p:cNvPr id="6" name="Picture 5" descr="A picture containing indoor, sitting, photo, table&#10;&#10;Description automatically generated">
            <a:extLst>
              <a:ext uri="{FF2B5EF4-FFF2-40B4-BE49-F238E27FC236}">
                <a16:creationId xmlns:a16="http://schemas.microsoft.com/office/drawing/2014/main" id="{96133B49-D7F1-4FEE-94C9-E4E02F5AD2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9552" y="2688806"/>
            <a:ext cx="3371556" cy="4028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6071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45B74BD-8E7E-4B83-9C6F-431F361B30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42899"/>
            <a:ext cx="9144000" cy="6172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6747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147</Words>
  <Application>Microsoft Office PowerPoint</Application>
  <PresentationFormat>Widescreen</PresentationFormat>
  <Paragraphs>19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Abadi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Mini-tower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Milica Miranović</dc:creator>
  <cp:lastModifiedBy>Milica Miranović</cp:lastModifiedBy>
  <cp:revision>10</cp:revision>
  <dcterms:created xsi:type="dcterms:W3CDTF">2020-09-17T12:53:15Z</dcterms:created>
  <dcterms:modified xsi:type="dcterms:W3CDTF">2020-09-17T14:56:59Z</dcterms:modified>
</cp:coreProperties>
</file>