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29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0588" autoAdjust="0"/>
    <p:restoredTop sz="94660"/>
  </p:normalViewPr>
  <p:slideViewPr>
    <p:cSldViewPr>
      <p:cViewPr>
        <p:scale>
          <a:sx n="34" d="100"/>
          <a:sy n="34" d="100"/>
        </p:scale>
        <p:origin x="-330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2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9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8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5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1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60575"/>
          </a:xfrm>
        </p:spPr>
        <p:txBody>
          <a:bodyPr>
            <a:normAutofit/>
          </a:bodyPr>
          <a:lstStyle/>
          <a:p>
            <a:r>
              <a:rPr lang="en-US" sz="7200" b="1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UDP protokol</a:t>
            </a:r>
            <a:endParaRPr lang="en-US" sz="7200" b="1" i="1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00600"/>
            <a:ext cx="6400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8406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 txBox="1">
            <a:spLocks noGrp="1"/>
          </p:cNvSpPr>
          <p:nvPr>
            <p:ph idx="1"/>
          </p:nvPr>
        </p:nvSpPr>
        <p:spPr>
          <a:xfrm>
            <a:off x="457200" y="1752600"/>
            <a:ext cx="8229600" cy="26590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en-US" sz="2000"/>
              <a:t>User Datagram Protocol (UDP) pored TCP protokola predstavlja jedan od najčešće korišćenih transportnih protokola Interneta i lokalnih računarskih mreža</a:t>
            </a:r>
            <a:r>
              <a:rPr lang="en-US" sz="2000" smtClean="0"/>
              <a:t>.</a:t>
            </a:r>
          </a:p>
          <a:p>
            <a:pPr algn="just"/>
            <a:endParaRPr lang="en-US" sz="2000"/>
          </a:p>
          <a:p>
            <a:pPr algn="just"/>
            <a:endParaRPr lang="en-US" sz="2000" smtClean="0"/>
          </a:p>
          <a:p>
            <a:pPr algn="just"/>
            <a:r>
              <a:rPr lang="en-US" sz="2000" smtClean="0"/>
              <a:t>Nasuprot </a:t>
            </a:r>
            <a:r>
              <a:rPr lang="en-US" sz="2000"/>
              <a:t>TCP protokolu UDP protokol ne omogućava pouzdan prenos podataka putem ostvarivanja virtuelne veze, kontrole redosleda segmenata i ne prilagođava brzinu slanja podataka prijemnoj moći odredišta. 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9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000" smtClean="0"/>
              <a:t>Ovaj protokol ne </a:t>
            </a:r>
            <a:r>
              <a:rPr lang="en-US" sz="2000"/>
              <a:t>garantuje pouzdan prenos podataka. </a:t>
            </a:r>
            <a:endParaRPr lang="en-US" sz="2000" smtClean="0"/>
          </a:p>
          <a:p>
            <a:pPr marL="0" indent="0" algn="just">
              <a:buNone/>
            </a:pPr>
            <a:endParaRPr lang="en-US" sz="2000" smtClean="0"/>
          </a:p>
          <a:p>
            <a:pPr algn="just"/>
            <a:r>
              <a:rPr lang="en-US" sz="2000" smtClean="0"/>
              <a:t>Međutim</a:t>
            </a:r>
            <a:r>
              <a:rPr lang="en-US" sz="2000"/>
              <a:t>, namjena UDP protokola nije pouzdan prenos podataka već prenos sa što manjim vremenskim neslaganjima između generisanja podataka na strani izvorišta i prijema podataka na odredištu. </a:t>
            </a:r>
            <a:endParaRPr lang="en-US" sz="2000" smtClean="0"/>
          </a:p>
          <a:p>
            <a:pPr marL="0" indent="0" algn="just">
              <a:buNone/>
            </a:pPr>
            <a:endParaRPr lang="en-US" sz="2000" smtClean="0"/>
          </a:p>
          <a:p>
            <a:pPr algn="just"/>
            <a:r>
              <a:rPr lang="en-US" sz="2000" smtClean="0"/>
              <a:t>Glavne </a:t>
            </a:r>
            <a:r>
              <a:rPr lang="en-US" sz="2000"/>
              <a:t>primjene UDP-a su kod protočnog prenosa glasa i video materijala (Internet telefonija, video konferencije, računarske igrice i sl.). </a:t>
            </a:r>
            <a:endParaRPr lang="en-US" sz="2000" smtClean="0"/>
          </a:p>
          <a:p>
            <a:pPr marL="0" indent="0" algn="just">
              <a:buNone/>
            </a:pPr>
            <a:endParaRPr lang="en-US" sz="2000" smtClean="0"/>
          </a:p>
          <a:p>
            <a:pPr algn="just"/>
            <a:r>
              <a:rPr lang="en-US" sz="2000" smtClean="0"/>
              <a:t>Prednost </a:t>
            </a:r>
            <a:r>
              <a:rPr lang="en-US" sz="2000"/>
              <a:t>UDP protokola u odnosu na TCP jeste mogućnost </a:t>
            </a:r>
            <a:r>
              <a:rPr lang="en-US" sz="2000" i="1"/>
              <a:t>broadcast </a:t>
            </a:r>
            <a:r>
              <a:rPr lang="en-US" sz="2000"/>
              <a:t>slanja podataka tj. istovremenog slanja podataka svim članovima mreže.</a:t>
            </a:r>
          </a:p>
        </p:txBody>
      </p:sp>
    </p:spTree>
    <p:extLst>
      <p:ext uri="{BB962C8B-B14F-4D97-AF65-F5344CB8AC3E}">
        <p14:creationId xmlns:p14="http://schemas.microsoft.com/office/powerpoint/2010/main" val="28249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algn="just"/>
            <a:r>
              <a:rPr lang="en-US" sz="2000"/>
              <a:t>Jedinica za prenos podataka UDP protokola je datagram. 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7391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6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200"/>
              <a:t>Struktura UDP datagrama je znatno jednostavnija od strukture TCP segmenata jer je izostavljena većina kontrolnih informacija. </a:t>
            </a:r>
            <a:endParaRPr lang="en-US" sz="2200" smtClean="0"/>
          </a:p>
          <a:p>
            <a:pPr marL="0" indent="0" algn="just">
              <a:buNone/>
            </a:pPr>
            <a:endParaRPr lang="en-US" sz="2200" smtClean="0"/>
          </a:p>
          <a:p>
            <a:pPr algn="just"/>
            <a:r>
              <a:rPr lang="en-US" sz="2200" smtClean="0"/>
              <a:t>Sadrži </a:t>
            </a:r>
            <a:r>
              <a:rPr lang="en-US" sz="2200"/>
              <a:t>zaglavlje od 8B koje je podijeljeno na 4 polja i to: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sr-Latn-ME" sz="2200">
                <a:solidFill>
                  <a:srgbClr val="FF0000"/>
                </a:solidFill>
              </a:rPr>
              <a:t>Izvorišni broj </a:t>
            </a:r>
            <a:r>
              <a:rPr lang="sr-Latn-ME" sz="2200" smtClean="0">
                <a:solidFill>
                  <a:srgbClr val="FF0000"/>
                </a:solidFill>
              </a:rPr>
              <a:t>porta</a:t>
            </a:r>
            <a:endParaRPr lang="en-US" sz="2200">
              <a:solidFill>
                <a:srgbClr val="FF0000"/>
              </a:solidFill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sr-Latn-ME" sz="2200" smtClean="0">
                <a:solidFill>
                  <a:srgbClr val="FF0000"/>
                </a:solidFill>
              </a:rPr>
              <a:t>Odredišni </a:t>
            </a:r>
            <a:r>
              <a:rPr lang="sr-Latn-ME" sz="2200">
                <a:solidFill>
                  <a:srgbClr val="FF0000"/>
                </a:solidFill>
              </a:rPr>
              <a:t>broj </a:t>
            </a:r>
            <a:r>
              <a:rPr lang="sr-Latn-ME" sz="2200" smtClean="0">
                <a:solidFill>
                  <a:srgbClr val="FF0000"/>
                </a:solidFill>
              </a:rPr>
              <a:t>porta</a:t>
            </a:r>
            <a:endParaRPr lang="en-US" sz="2200">
              <a:solidFill>
                <a:srgbClr val="FF0000"/>
              </a:solidFill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sr-Latn-ME" sz="2200" smtClean="0">
                <a:solidFill>
                  <a:srgbClr val="FF0000"/>
                </a:solidFill>
              </a:rPr>
              <a:t>Ukupna </a:t>
            </a:r>
            <a:r>
              <a:rPr lang="sr-Latn-ME" sz="2200">
                <a:solidFill>
                  <a:srgbClr val="FF0000"/>
                </a:solidFill>
              </a:rPr>
              <a:t>veličina UDP segmenta izražena u </a:t>
            </a:r>
            <a:r>
              <a:rPr lang="sr-Latn-ME" sz="2200" smtClean="0">
                <a:solidFill>
                  <a:srgbClr val="FF0000"/>
                </a:solidFill>
              </a:rPr>
              <a:t>bajtima</a:t>
            </a:r>
            <a:endParaRPr lang="en-US" sz="2200">
              <a:solidFill>
                <a:srgbClr val="FF0000"/>
              </a:solidFill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sr-Latn-ME" sz="2200" smtClean="0">
                <a:solidFill>
                  <a:srgbClr val="FF0000"/>
                </a:solidFill>
              </a:rPr>
              <a:t>Check </a:t>
            </a:r>
            <a:r>
              <a:rPr lang="sr-Latn-ME" sz="2200">
                <a:solidFill>
                  <a:srgbClr val="FF0000"/>
                </a:solidFill>
              </a:rPr>
              <a:t>suma koja služi za detekciju greške u zaglavlju.</a:t>
            </a:r>
            <a:endParaRPr lang="en-US" sz="2200">
              <a:solidFill>
                <a:srgbClr val="FF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7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/>
              <a:t>Neotpornost UDP protokola na greške pri prenosu, višestruko dostavljanje istih datagrama ili gubitka podataka, dostavljanje podataka u izmenjenom redosledu i sl. moguće je nadomjestiti funkcionalnostima u aplikativnom sloju</a:t>
            </a:r>
            <a:r>
              <a:rPr lang="en-US" sz="2000" smtClean="0"/>
              <a:t>.</a:t>
            </a:r>
          </a:p>
          <a:p>
            <a:pPr marL="0" indent="0" algn="just">
              <a:buNone/>
            </a:pPr>
            <a:endParaRPr lang="en-US" sz="2000"/>
          </a:p>
          <a:p>
            <a:pPr algn="just"/>
            <a:r>
              <a:rPr lang="en-US" sz="2000"/>
              <a:t>K</a:t>
            </a:r>
            <a:r>
              <a:rPr lang="en-US" sz="2000" smtClean="0"/>
              <a:t>orišćenjem </a:t>
            </a:r>
            <a:r>
              <a:rPr lang="en-US" sz="2000"/>
              <a:t>UDP protokola aplikacije ugavnom očekuju maksimalne performanse prenosa bez obzira na greške i dodatni sistemi za ispravljanje grešaka bi ugrozili normalan rad pomenutih aplikacija.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362200"/>
          </a:xfrm>
        </p:spPr>
        <p:txBody>
          <a:bodyPr/>
          <a:lstStyle/>
          <a:p>
            <a:pPr algn="just"/>
            <a:r>
              <a:rPr lang="en-US" sz="2000"/>
              <a:t>UDP je poznat </a:t>
            </a:r>
            <a:r>
              <a:rPr lang="en-US" sz="2000" smtClean="0"/>
              <a:t>i </a:t>
            </a:r>
            <a:r>
              <a:rPr lang="en-US" sz="2000"/>
              <a:t>po svojoj mogućnosti da zauzme komplet dostupni kapacitet mreže od kraja do kraja. Ovo je dobro za određene aplikacije ali i veoma opasno za funkcionisanje mreže. Upravo zbog navedenog administracijom mreže pokušava se postići limitiranje učešća UDP saobraćaja u ukupnom saobraćaju mreže.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900"/>
              <a:t>Mehanizam za detekciju greške realizuje se </a:t>
            </a:r>
            <a:r>
              <a:rPr lang="en-US" sz="2900" b="1" i="1"/>
              <a:t>softverski</a:t>
            </a:r>
            <a:r>
              <a:rPr lang="en-US" sz="2900"/>
              <a:t> sledećim koracima</a:t>
            </a:r>
            <a:r>
              <a:rPr lang="en-US" sz="2900" smtClean="0"/>
              <a:t>:</a:t>
            </a:r>
          </a:p>
          <a:p>
            <a:pPr marL="0" indent="0" algn="just">
              <a:buNone/>
            </a:pPr>
            <a:endParaRPr lang="en-US" sz="2900"/>
          </a:p>
          <a:p>
            <a:pPr marL="514350" lvl="0" indent="-514350" algn="just">
              <a:buFont typeface="+mj-lt"/>
              <a:buAutoNum type="arabicPeriod"/>
            </a:pPr>
            <a:r>
              <a:rPr lang="en-US" sz="2900">
                <a:solidFill>
                  <a:srgbClr val="FF0000"/>
                </a:solidFill>
              </a:rPr>
              <a:t>Na strani po</a:t>
            </a:r>
            <a:r>
              <a:rPr lang="sr-Latn-ME" sz="2900" smtClean="0">
                <a:solidFill>
                  <a:srgbClr val="FF0000"/>
                </a:solidFill>
              </a:rPr>
              <a:t>šaljioca</a:t>
            </a:r>
            <a:endParaRPr lang="en-US" sz="2900" smtClean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endParaRPr lang="en-US" sz="2900">
              <a:solidFill>
                <a:srgbClr val="FF0000"/>
              </a:solidFill>
            </a:endParaRPr>
          </a:p>
          <a:p>
            <a:pPr lvl="1" algn="just"/>
            <a:r>
              <a:rPr lang="sr-Latn-ME" sz="2900"/>
              <a:t>3 prva polja UDP zaglavlja tretiraju se kao 16to bitni </a:t>
            </a:r>
            <a:r>
              <a:rPr lang="sr-Latn-ME" sz="2900" smtClean="0"/>
              <a:t>broj.</a:t>
            </a:r>
            <a:endParaRPr lang="en-US" sz="2900"/>
          </a:p>
          <a:p>
            <a:pPr lvl="1" algn="just"/>
            <a:r>
              <a:rPr lang="sr-Latn-ME" sz="2900" smtClean="0"/>
              <a:t>Vrši </a:t>
            </a:r>
            <a:r>
              <a:rPr lang="sr-Latn-ME" sz="2900"/>
              <a:t>se njihovo sabiranje i izračunava prvi komplement </a:t>
            </a:r>
            <a:r>
              <a:rPr lang="sr-Latn-ME" sz="2900" smtClean="0"/>
              <a:t>zbira.</a:t>
            </a:r>
            <a:endParaRPr lang="en-US" sz="2900"/>
          </a:p>
          <a:p>
            <a:pPr lvl="1" algn="just"/>
            <a:r>
              <a:rPr lang="sr-Latn-ME" sz="2900" smtClean="0"/>
              <a:t>Dobijeni </a:t>
            </a:r>
            <a:r>
              <a:rPr lang="sr-Latn-ME" sz="2900"/>
              <a:t>komplement upisuje se u check sumu.</a:t>
            </a:r>
            <a:endParaRPr lang="en-US" sz="2900"/>
          </a:p>
          <a:p>
            <a:pPr marL="0" indent="0" algn="just">
              <a:buNone/>
            </a:pPr>
            <a:endParaRPr lang="en-US" sz="2900"/>
          </a:p>
          <a:p>
            <a:pPr marL="514350" lvl="0" indent="-514350" algn="just">
              <a:buFont typeface="+mj-lt"/>
              <a:buAutoNum type="arabicPeriod" startAt="2"/>
            </a:pPr>
            <a:r>
              <a:rPr lang="sr-Latn-ME" sz="2900">
                <a:solidFill>
                  <a:srgbClr val="FF0000"/>
                </a:solidFill>
              </a:rPr>
              <a:t>Na prijemnoj </a:t>
            </a:r>
            <a:r>
              <a:rPr lang="sr-Latn-ME" sz="2900" smtClean="0">
                <a:solidFill>
                  <a:srgbClr val="FF0000"/>
                </a:solidFill>
              </a:rPr>
              <a:t>strani</a:t>
            </a:r>
            <a:endParaRPr lang="en-US" sz="2900" smtClean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endParaRPr lang="en-US" sz="2900">
              <a:solidFill>
                <a:srgbClr val="FF0000"/>
              </a:solidFill>
            </a:endParaRPr>
          </a:p>
          <a:p>
            <a:pPr lvl="1" algn="just"/>
            <a:r>
              <a:rPr lang="en-US" sz="2900"/>
              <a:t>Prvo se vrši sumiranje polja zaglavlja kao 4 16to bitna </a:t>
            </a:r>
            <a:r>
              <a:rPr lang="en-US" sz="2900" smtClean="0"/>
              <a:t>broja.</a:t>
            </a:r>
          </a:p>
          <a:p>
            <a:pPr lvl="1" algn="just"/>
            <a:r>
              <a:rPr lang="en-US" sz="2900" smtClean="0"/>
              <a:t>Vrši </a:t>
            </a:r>
            <a:r>
              <a:rPr lang="en-US" sz="2900"/>
              <a:t>se provjera da li je dobijeni zbir jednak 16to bitnom broju koji sadrži sve jedinice. Ako jeste smatra se da nije došlo do greške i sadržaj segmenta(dio bez zaglavlja) predaje se nivou aplikacije, a ako nije smatra se da je došlo do greške i segment se odbacuje bez upozorenja protokolu nivoa aplikacije.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418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UDP protokol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Medenica</dc:creator>
  <cp:lastModifiedBy>Korisnik</cp:lastModifiedBy>
  <cp:revision>23</cp:revision>
  <dcterms:created xsi:type="dcterms:W3CDTF">2018-10-03T19:04:16Z</dcterms:created>
  <dcterms:modified xsi:type="dcterms:W3CDTF">2020-11-10T08:46:28Z</dcterms:modified>
</cp:coreProperties>
</file>