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50" autoAdjust="0"/>
    <p:restoredTop sz="94660"/>
  </p:normalViewPr>
  <p:slideViewPr>
    <p:cSldViewPr snapToGrid="0">
      <p:cViewPr>
        <p:scale>
          <a:sx n="76" d="100"/>
          <a:sy n="76" d="100"/>
        </p:scale>
        <p:origin x="-45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5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6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229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0532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79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97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96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429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63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211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9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94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7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7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82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86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B4AA6B-D15D-4F56-8EB0-AC7F075181A1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98C29F1-773B-4714-9AF1-5D792FAB26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296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FUNKCIJE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DOMEN, NULE I ZNAK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85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NULE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Grafik funkcije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dirty="0" smtClean="0"/>
                  <a:t> definisane na skupu X je skup onih tačaka koordinatne ravni čije koordinate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dirty="0" smtClean="0"/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sr-Latn-ME" dirty="0" smtClean="0"/>
                  <a:t> zadovoljavaju uslov </a:t>
                </a:r>
              </a:p>
              <a:p>
                <a:pPr marL="0" indent="0">
                  <a:buNone/>
                </a:pPr>
                <a:r>
                  <a:rPr lang="sr-Latn-ME" dirty="0"/>
                  <a:t> 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 smtClean="0"/>
                  <a:t>, što zapisujemo na sledeći način:</a:t>
                </a:r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sr-Latn-ME" b="0" i="1" smtClean="0"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d>
                          <m:dPr>
                            <m:begChr m:val="|"/>
                            <m:endChr m:val=""/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𝑋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∧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d>
                  </m:oMath>
                </a14:m>
                <a:r>
                  <a:rPr lang="sr-Latn-ME" dirty="0" smtClean="0"/>
                  <a:t>.</a:t>
                </a:r>
              </a:p>
              <a:p>
                <a:r>
                  <a:rPr lang="sr-Latn-ME" dirty="0" smtClean="0"/>
                  <a:t>Nule funkcije su tačke presjeka grafika funkcije sa  </a:t>
                </a:r>
                <a14:m>
                  <m:oMath xmlns:m="http://schemas.openxmlformats.org/officeDocument/2006/math">
                    <m:r>
                      <a:rPr lang="sr-Latn-ME" b="0" i="1" dirty="0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sr-Latn-ME" dirty="0" smtClean="0"/>
                  <a:t>-osom</a:t>
                </a:r>
                <a:r>
                  <a:rPr lang="sr-Latn-ME" i="1" dirty="0" smtClean="0"/>
                  <a:t>.</a:t>
                </a:r>
              </a:p>
              <a:p>
                <a:r>
                  <a:rPr lang="sr-Latn-ME" dirty="0"/>
                  <a:t>K</a:t>
                </a:r>
                <a:r>
                  <a:rPr lang="sr-Latn-ME" dirty="0" smtClean="0"/>
                  <a:t>ako dolazimo do presjeka sa x-osom: 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Rešavajući sledeću jednačinu: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r-Latn-ME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sr-Latn-ME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85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Zadatak 2. Odrediti nule funkcije: a)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Rešenje: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i="1">
                            <a:latin typeface="Cambria Math"/>
                          </a:rPr>
                        </m:ctrlPr>
                      </m:fPr>
                      <m:num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+7</m:t>
                        </m:r>
                      </m:num>
                      <m:den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ME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+7=0</m:t>
                    </m:r>
                  </m:oMath>
                </a14:m>
                <a:r>
                  <a:rPr lang="sr-Latn-ME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r>
                  <a:rPr lang="sr-Latn-ME" dirty="0" smtClean="0"/>
                  <a:t> </a:t>
                </a:r>
              </a:p>
              <a:p>
                <a:pPr marL="0" indent="0">
                  <a:buNone/>
                </a:pPr>
                <a:r>
                  <a:rPr lang="sr-Latn-ME" dirty="0"/>
                  <a:t>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Nula funkcije: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sr-Latn-ME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r>
                  <a:rPr lang="sr-Latn-ME" dirty="0" smtClean="0"/>
                  <a:t> </a:t>
                </a: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323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b)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 smtClean="0"/>
                  <a:t>Rešenje: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−8=0</m:t>
                    </m:r>
                  </m:oMath>
                </a14:m>
                <a:r>
                  <a:rPr lang="sr-Latn-ME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sz="32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r-Latn-ME" sz="3200" dirty="0"/>
                  <a:t>	</a:t>
                </a:r>
                <a:r>
                  <a:rPr lang="sr-Latn-ME" sz="32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sz="3200" i="1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sr-Latn-ME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1∙</m:t>
                            </m:r>
                            <m:d>
                              <m:dPr>
                                <m:ctrlPr>
                                  <a:rPr lang="sr-Latn-ME" sz="3200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−8</m:t>
                                </m:r>
                              </m:e>
                            </m:d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sr-Latn-ME" sz="32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−2±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4+32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3200" dirty="0"/>
                  <a:t> </a:t>
                </a:r>
                <a:endParaRPr lang="sr-Latn-ME" sz="3200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sr-Latn-ME" sz="3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−2±6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sr-Latn-ME" sz="3200" dirty="0"/>
                  <a:t> </a:t>
                </a:r>
              </a:p>
              <a:p>
                <a:pPr marL="0" indent="0">
                  <a:buNone/>
                </a:pPr>
                <a:endParaRPr lang="sr-Latn-ME" sz="32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 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sr-Latn-ME" sz="32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=−4</m:t>
                    </m:r>
                  </m:oMath>
                </a14:m>
                <a:r>
                  <a:rPr lang="sr-Latn-ME" sz="3200" dirty="0"/>
                  <a:t> </a:t>
                </a:r>
                <a:endParaRPr lang="en-US" sz="3200" dirty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Nule funkcije: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2,0</m:t>
                          </m:r>
                        </m:e>
                      </m:d>
                    </m:oMath>
                  </m:oMathPara>
                </a14:m>
                <a:endParaRPr lang="sr-Latn-ME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−4,0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224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ZNAK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79100" y="1825626"/>
                <a:ext cx="10233800" cy="170914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ME" dirty="0" smtClean="0"/>
                  <a:t>Primjer 1. Ispitati znak funkcije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Rešenje:  Prvo nalazimo nule.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79100" y="1825626"/>
                <a:ext cx="10233800" cy="1709146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44399" y="3293601"/>
                <a:ext cx="2520287" cy="25982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240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−5=0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ME" sz="2400" i="1" dirty="0" smtClean="0"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ME" sz="2400" i="1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sr-Latn-ME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sr-Latn-ME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Latn-ME" sz="2400" i="1">
                          <a:latin typeface="Cambria Math" panose="02040503050406030204" pitchFamily="18" charset="0"/>
                        </a:rPr>
                        <m:t>,0)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99" y="3293601"/>
                <a:ext cx="2520287" cy="25982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4304451" y="3566117"/>
            <a:ext cx="3944825" cy="1992573"/>
            <a:chOff x="4918600" y="4217158"/>
            <a:chExt cx="3944825" cy="199257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5227093" y="5527343"/>
              <a:ext cx="358936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V="1">
              <a:off x="5923128" y="4217158"/>
              <a:ext cx="2101756" cy="199257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 rot="18904993">
                  <a:off x="6691667" y="4428838"/>
                  <a:ext cx="132895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904993">
                  <a:off x="6691667" y="4428838"/>
                  <a:ext cx="1328954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/>
            <p:cNvSpPr txBox="1"/>
            <p:nvPr/>
          </p:nvSpPr>
          <p:spPr>
            <a:xfrm>
              <a:off x="8165798" y="5527343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/>
                <a:t>x</a:t>
              </a:r>
              <a:r>
                <a:rPr lang="sr-Latn-ME" dirty="0" smtClean="0"/>
                <a:t>-osa</a:t>
              </a:r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6395824" y="5588417"/>
                  <a:ext cx="359393" cy="6165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95824" y="5588417"/>
                  <a:ext cx="359393" cy="61651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4918600" y="5522544"/>
              <a:ext cx="15888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 smtClean="0"/>
                <a:t>- - - - - - -  - - - - 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001280" y="5123470"/>
              <a:ext cx="1670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dirty="0" smtClean="0"/>
                <a:t>+ + + + + + + + + 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306812" y="3669710"/>
                <a:ext cx="2220480" cy="16140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Znak: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</m:t>
                          </m:r>
                          <m:f>
                            <m:f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,+∞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812" y="3669710"/>
                <a:ext cx="2220480" cy="1614032"/>
              </a:xfrm>
              <a:prstGeom prst="rect">
                <a:avLst/>
              </a:prstGeom>
              <a:blipFill rotWithShape="0">
                <a:blip r:embed="rId6"/>
                <a:stretch>
                  <a:fillRect l="-2473" t="-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4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ZNAK FUNKCIJE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20000" y="1825625"/>
                <a:ext cx="10233800" cy="903927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ME" dirty="0" smtClean="0"/>
                  <a:t>Primjer 2. Ispitati znak funkcije: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+20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000" y="1825625"/>
                <a:ext cx="10233800" cy="903927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1120000" y="2360220"/>
            <a:ext cx="1440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2800" dirty="0"/>
              <a:t>Rešenje: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51128" y="3125647"/>
                <a:ext cx="6099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128" y="3125647"/>
                <a:ext cx="609911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0000" r="-9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258795" y="3460187"/>
                <a:ext cx="20156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+20=0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8795" y="3460187"/>
                <a:ext cx="2015616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74464" y="4034885"/>
                <a:ext cx="2277868" cy="6709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ad>
                            <m:radPr>
                              <m:degHide m:val="on"/>
                              <m:ctrlPr>
                                <a:rPr lang="sr-Latn-ME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1+80</m:t>
                              </m:r>
                            </m:e>
                          </m:rad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464" y="4034885"/>
                <a:ext cx="2277868" cy="67095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120000" y="4911204"/>
                <a:ext cx="1594091" cy="61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sr-Latn-ME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4911204"/>
                <a:ext cx="1594091" cy="61093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11615" y="3187232"/>
                <a:ext cx="87241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615" y="3187232"/>
                <a:ext cx="872418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4196" r="-6993" b="-1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651359" y="3112649"/>
                <a:ext cx="8892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1359" y="3112649"/>
                <a:ext cx="88928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553286" y="3592078"/>
                <a:ext cx="337099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Znak: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−∞,−4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5,+∞</m:t>
                          </m:r>
                        </m:e>
                      </m:d>
                    </m:oMath>
                  </m:oMathPara>
                </a14:m>
                <a:endParaRPr lang="sr-Latn-ME" dirty="0" smtClean="0"/>
              </a:p>
              <a:p>
                <a:endParaRPr lang="sr-Latn-ME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&lt;0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sr-Latn-ME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−4,5</m:t>
                          </m:r>
                        </m:e>
                      </m:d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                  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86" y="3592078"/>
                <a:ext cx="3370997" cy="1200329"/>
              </a:xfrm>
              <a:prstGeom prst="rect">
                <a:avLst/>
              </a:prstGeom>
              <a:blipFill rotWithShape="0">
                <a:blip r:embed="rId9"/>
                <a:stretch>
                  <a:fillRect l="-1447" t="-2538" b="-1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3842415" y="3487388"/>
            <a:ext cx="4067368" cy="2847631"/>
            <a:chOff x="4694495" y="3616254"/>
            <a:chExt cx="4067368" cy="2847631"/>
          </a:xfrm>
        </p:grpSpPr>
        <p:grpSp>
          <p:nvGrpSpPr>
            <p:cNvPr id="25" name="Group 24"/>
            <p:cNvGrpSpPr/>
            <p:nvPr/>
          </p:nvGrpSpPr>
          <p:grpSpPr>
            <a:xfrm>
              <a:off x="4947824" y="3842649"/>
              <a:ext cx="3814039" cy="2621236"/>
              <a:chOff x="4947824" y="3829519"/>
              <a:chExt cx="3814039" cy="2621236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4947824" y="5216672"/>
                <a:ext cx="38140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6540641" y="3829519"/>
                <a:ext cx="0" cy="2611575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Freeform 15"/>
              <p:cNvSpPr/>
              <p:nvPr/>
            </p:nvSpPr>
            <p:spPr>
              <a:xfrm rot="932656">
                <a:off x="6109649" y="4619472"/>
                <a:ext cx="1710519" cy="1831283"/>
              </a:xfrm>
              <a:custGeom>
                <a:avLst/>
                <a:gdLst>
                  <a:gd name="connsiteX0" fmla="*/ 136 w 1897175"/>
                  <a:gd name="connsiteY0" fmla="*/ 1692434 h 1760673"/>
                  <a:gd name="connsiteX1" fmla="*/ 314035 w 1897175"/>
                  <a:gd name="connsiteY1" fmla="*/ 112 h 1760673"/>
                  <a:gd name="connsiteX2" fmla="*/ 1897175 w 1897175"/>
                  <a:gd name="connsiteY2" fmla="*/ 1760673 h 1760673"/>
                  <a:gd name="connsiteX3" fmla="*/ 1897175 w 1897175"/>
                  <a:gd name="connsiteY3" fmla="*/ 1760673 h 1760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7175" h="1760673">
                    <a:moveTo>
                      <a:pt x="136" y="1692434"/>
                    </a:moveTo>
                    <a:cubicBezTo>
                      <a:pt x="-1001" y="840586"/>
                      <a:pt x="-2138" y="-11261"/>
                      <a:pt x="314035" y="112"/>
                    </a:cubicBezTo>
                    <a:cubicBezTo>
                      <a:pt x="630208" y="11485"/>
                      <a:pt x="1897175" y="1760673"/>
                      <a:pt x="1897175" y="1760673"/>
                    </a:cubicBezTo>
                    <a:lnTo>
                      <a:pt x="1897175" y="176067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808267" y="4806864"/>
                <a:ext cx="8572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-4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054623" y="4847340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5</a:t>
                </a:r>
                <a:endParaRPr lang="en-US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8471399" y="484734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i="1" dirty="0" smtClean="0"/>
                  <a:t>x</a:t>
                </a:r>
                <a:endParaRPr lang="en-US" i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7230262" y="5177675"/>
                <a:ext cx="13099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b="1" dirty="0" smtClean="0"/>
                  <a:t>- - - - - - - - - </a:t>
                </a:r>
                <a:endParaRPr lang="en-US" b="1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6122878" y="4892885"/>
                <a:ext cx="9637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>
                    <a:solidFill>
                      <a:srgbClr val="FF0000"/>
                    </a:solidFill>
                  </a:rPr>
                  <a:t>+ + + + +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6505648" y="3616254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i="1" dirty="0" smtClean="0"/>
                <a:t>y</a:t>
              </a:r>
              <a:endParaRPr lang="en-US" i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94495" y="5134467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b="1" dirty="0" smtClean="0"/>
                <a:t>-  -  -  -  -  -  -  -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026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 vježbu: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sr-Latn-ME" dirty="0" smtClean="0"/>
                  <a:t>Odrediti oblast definisanosti sledećih funkcija:</a:t>
                </a:r>
              </a:p>
              <a:p>
                <a:pPr marL="0" indent="0">
                  <a:buNone/>
                </a:pPr>
                <a:r>
                  <a:rPr lang="sr-Latn-ME" b="0" dirty="0" smtClean="0"/>
                  <a:t>a)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e>
                    </m:rad>
                  </m:oMath>
                </a14:m>
                <a:r>
                  <a:rPr lang="sr-Latn-ME" dirty="0" smtClean="0"/>
                  <a:t>,		b)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sr-Latn-ME" dirty="0" smtClean="0"/>
                  <a:t>, 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c)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𝑙𝑛</m:t>
                    </m:r>
                    <m:d>
                      <m:dPr>
                        <m:ctrlPr>
                          <a:rPr lang="sr-Latn-ME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dirty="0" smtClean="0"/>
                  <a:t>,		d)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</m:e>
                    </m:rad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2. Naći nule, i odrediti znak funkcija: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sr-Latn-ME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sr-Latn-ME" dirty="0" smtClean="0"/>
                  <a:t>,</a:t>
                </a:r>
                <a:r>
                  <a:rPr lang="sr-Latn-ME"/>
                  <a:t>	</a:t>
                </a:r>
                <a:r>
                  <a:rPr lang="sr-Latn-ME" smtClean="0"/>
                  <a:t>	b</a:t>
                </a:r>
                <a:r>
                  <a:rPr lang="sr-Latn-ME" dirty="0" smtClean="0"/>
                  <a:t>)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sr-Latn-ME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</m:oMath>
                </a14:m>
                <a:endParaRPr lang="sr-Latn-ME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04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DOMEN FUNKCIJE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Neka su data dva neprazna skupa A i B. Pretpostavimo da je svakom elementu skupa A nekim preslikavanjem dodijeljen tačno jedan element skupa B.</a:t>
            </a:r>
          </a:p>
          <a:p>
            <a:endParaRPr lang="sr-Latn-ME" dirty="0" smtClean="0"/>
          </a:p>
          <a:p>
            <a:r>
              <a:rPr lang="sr-Latn-ME" dirty="0" smtClean="0"/>
              <a:t>Ako to preslikavanje obilježimo sa </a:t>
            </a:r>
            <a:r>
              <a:rPr lang="sr-Latn-ME" i="1" dirty="0" smtClean="0"/>
              <a:t>f</a:t>
            </a:r>
            <a:r>
              <a:rPr lang="sr-Latn-ME" dirty="0" smtClean="0"/>
              <a:t>, tada</a:t>
            </a:r>
          </a:p>
          <a:p>
            <a:pPr marL="0" indent="0">
              <a:buNone/>
            </a:pPr>
            <a:r>
              <a:rPr lang="sr-Latn-ME" dirty="0" smtClean="0"/>
              <a:t> kažemo da je </a:t>
            </a:r>
            <a:r>
              <a:rPr lang="sr-Latn-ME" i="1" dirty="0" smtClean="0"/>
              <a:t>f</a:t>
            </a:r>
            <a:r>
              <a:rPr lang="sr-Latn-ME" dirty="0" smtClean="0"/>
              <a:t> funkcija koja slika iz A u B.</a:t>
            </a:r>
          </a:p>
          <a:p>
            <a:pPr marL="0" indent="0">
              <a:buNone/>
            </a:pPr>
            <a:endParaRPr lang="sr-Latn-ME" dirty="0" smtClean="0"/>
          </a:p>
          <a:p>
            <a:r>
              <a:rPr lang="sr-Latn-ME" dirty="0" smtClean="0"/>
              <a:t>Skup A nazivamo DOMEN (oblast definisanosti),</a:t>
            </a:r>
          </a:p>
          <a:p>
            <a:pPr marL="0" indent="0">
              <a:buNone/>
            </a:pPr>
            <a:r>
              <a:rPr lang="sr-Latn-ME" dirty="0" smtClean="0"/>
              <a:t> a skup B nazivamo KODOMEN (oblast vrijednosti) funkcije </a:t>
            </a:r>
            <a:r>
              <a:rPr lang="sr-Latn-ME" i="1" dirty="0" smtClean="0"/>
              <a:t>f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9" t="12308" r="20184" b="8168"/>
          <a:stretch/>
        </p:blipFill>
        <p:spPr>
          <a:xfrm>
            <a:off x="7441809" y="2785402"/>
            <a:ext cx="4600136" cy="220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2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DOMEN FUNKCIJE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Latn-ME" sz="3200" dirty="0" smtClean="0"/>
                  <a:t>1.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)≠0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sz="3200" dirty="0" smtClean="0"/>
                  <a:t>2.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/>
                          </a:rPr>
                          <m:t>2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𝑘</m:t>
                        </m:r>
                      </m:deg>
                      <m:e>
                        <m:r>
                          <a:rPr lang="en-US" sz="3200" b="0" i="1" smtClean="0">
                            <a:latin typeface="Cambria Math"/>
                          </a:rPr>
                          <m:t>𝑔</m:t>
                        </m:r>
                        <m:r>
                          <a:rPr lang="en-US" sz="3200" b="0" i="1" smtClean="0">
                            <a:latin typeface="Cambria Math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3200" b="0" i="1" smtClean="0">
                            <a:latin typeface="Cambria Math"/>
                          </a:rPr>
                          <m:t>)</m:t>
                        </m:r>
                      </m:e>
                    </m:rad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i="1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)≥0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sz="3200" dirty="0" smtClean="0"/>
                  <a:t>3. Ako je funkcija data u obliku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, tada pri određivanju domena mora važiti uslov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i="1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)&gt;0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549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291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Zadatak 1. Odrediti domen funkcije: a)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+1≠0</m:t>
                    </m:r>
                  </m:oMath>
                </a14:m>
                <a:endParaRPr lang="sr-Latn-ME" sz="36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ME" sz="3600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sz="3600" dirty="0" smtClean="0"/>
                  <a:t>	  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≠−1</m:t>
                    </m:r>
                  </m:oMath>
                </a14:m>
                <a:endParaRPr lang="sr-Latn-ME" sz="3600" dirty="0" smtClean="0"/>
              </a:p>
              <a:p>
                <a:pPr marL="0" indent="0">
                  <a:buNone/>
                </a:pPr>
                <a:endParaRPr lang="sr-Latn-ME" sz="3600" dirty="0" smtClean="0"/>
              </a:p>
              <a:p>
                <a:r>
                  <a:rPr lang="sr-Latn-ME" sz="36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∞,−1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−1,+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7498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ME" sz="3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120000" y="1825625"/>
                <a:ext cx="4653003" cy="295109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+6≠0</m:t>
                    </m:r>
                  </m:oMath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dirty="0" smtClean="0"/>
                  <a:t>	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sr-Latn-ME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sr-Latn-ME" dirty="0" smtClean="0"/>
                  <a:t>		</a:t>
                </a:r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5±</m:t>
                        </m:r>
                        <m:rad>
                          <m:radPr>
                            <m:degHide m:val="on"/>
                            <m:ctrlPr>
                              <a:rPr lang="sr-Latn-ME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sr-Latn-ME" b="0" i="1" smtClean="0">
                                    <a:latin typeface="Cambria Math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sr-Latn-ME" b="0" i="1" smtClean="0">
                                        <a:latin typeface="Cambria Math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sr-Latn-ME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−4∙1∙6</m:t>
                            </m:r>
                          </m:e>
                        </m:rad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2∙1</m:t>
                        </m:r>
                      </m:den>
                    </m:f>
                  </m:oMath>
                </a14:m>
                <a:r>
                  <a:rPr lang="sr-Latn-ME" dirty="0" smtClean="0"/>
                  <a:t>			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20000" y="1825625"/>
                <a:ext cx="4653003" cy="2951091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120000" y="5236907"/>
                <a:ext cx="739516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∞,2</m:t>
                        </m:r>
                      </m:e>
                    </m:d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2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sr-Latn-ME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sr-Latn-ME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3,+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7395166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1731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62500" y="4592050"/>
                <a:ext cx="219675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ME" sz="20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r-Latn-ME" sz="2000">
                          <a:latin typeface="Cambria Math" panose="02040503050406030204" pitchFamily="18" charset="0"/>
                        </a:rPr>
                        <m:t>         </m:t>
                      </m:r>
                      <m:sSub>
                        <m:sSubPr>
                          <m:ctrlPr>
                            <a:rPr lang="sr-Latn-ME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sr-Latn-ME" sz="20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sr-Latn-ME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500" y="4592050"/>
                <a:ext cx="2196755" cy="4001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736646" y="3637686"/>
                <a:ext cx="1557414" cy="674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sr-Latn-ME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5±1</m:t>
                          </m:r>
                        </m:num>
                        <m:den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646" y="3637686"/>
                <a:ext cx="1557414" cy="6748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584353" y="2634435"/>
                <a:ext cx="2460225" cy="740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sr-Latn-M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f>
                        <m:fPr>
                          <m:ctrlPr>
                            <a:rPr lang="sr-Latn-ME" sz="20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5±</m:t>
                          </m:r>
                          <m:rad>
                            <m:radPr>
                              <m:degHide m:val="on"/>
                              <m:ctrlPr>
                                <a:rPr lang="sr-Latn-ME" sz="2000" i="1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25−24</m:t>
                              </m:r>
                            </m:e>
                          </m:rad>
                        </m:num>
                        <m:den>
                          <m:r>
                            <a:rPr lang="sr-Latn-ME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353" y="2634435"/>
                <a:ext cx="2460225" cy="74097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sz="3600" dirty="0" smtClean="0"/>
                  <a:t>c)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+5≥0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 </a:t>
                </a:r>
                <a:r>
                  <a:rPr lang="sr-Latn-ME" dirty="0" smtClean="0"/>
                  <a:t>  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≥−5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Domen:</a:t>
                </a:r>
              </a:p>
              <a:p>
                <a:pPr marL="0" indent="0">
                  <a:buNone/>
                </a:pPr>
                <a:r>
                  <a:rPr lang="sr-Latn-ME" dirty="0" smtClean="0"/>
                  <a:t>D: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sr-Latn-ME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d>
                      <m:dPr>
                        <m:begChr m:val=""/>
                        <m:ctrlPr>
                          <a:rPr lang="sr-Latn-ME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+∞</m:t>
                        </m:r>
                      </m:e>
                    </m:d>
                  </m:oMath>
                </a14:m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157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/>
                  <a:t>d</a:t>
                </a:r>
                <a:r>
                  <a:rPr lang="sr-Latn-ME" sz="360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4−</m:t>
                        </m:r>
                        <m:sSup>
                          <m:sSupPr>
                            <m:ctrlPr>
                              <a:rPr lang="sr-Latn-ME" sz="36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4−</m:t>
                    </m:r>
                    <m:sSup>
                      <m:sSupPr>
                        <m:ctrlPr>
                          <a:rPr lang="sr-Latn-ME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4−</m:t>
                    </m:r>
                    <m:sSup>
                      <m:sSupPr>
                        <m:ctrlPr>
                          <a:rPr lang="sr-Latn-ME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sr-Latn-ME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=−4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>
                            <a:latin typeface="Cambria Math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sr-Latn-ME" b="0" dirty="0" smtClean="0"/>
              </a:p>
              <a:p>
                <a:pPr marL="0" indent="0">
                  <a:buNone/>
                </a:pPr>
                <a:r>
                  <a:rPr lang="sr-Latn-ME" dirty="0" smtClean="0"/>
                  <a:t>	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=±2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5671215" y="1576702"/>
            <a:ext cx="4067368" cy="2847631"/>
            <a:chOff x="4694495" y="3616254"/>
            <a:chExt cx="4067368" cy="2847631"/>
          </a:xfrm>
        </p:grpSpPr>
        <p:grpSp>
          <p:nvGrpSpPr>
            <p:cNvPr id="5" name="Group 4"/>
            <p:cNvGrpSpPr/>
            <p:nvPr/>
          </p:nvGrpSpPr>
          <p:grpSpPr>
            <a:xfrm>
              <a:off x="4947824" y="3842649"/>
              <a:ext cx="3814039" cy="2621236"/>
              <a:chOff x="4947824" y="3829519"/>
              <a:chExt cx="3814039" cy="2621236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4947824" y="5216672"/>
                <a:ext cx="3814039" cy="0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6540641" y="3829519"/>
                <a:ext cx="0" cy="2611575"/>
              </a:xfrm>
              <a:prstGeom prst="line">
                <a:avLst/>
              </a:prstGeom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Freeform 9"/>
              <p:cNvSpPr/>
              <p:nvPr/>
            </p:nvSpPr>
            <p:spPr>
              <a:xfrm rot="932656">
                <a:off x="6109649" y="4619472"/>
                <a:ext cx="1710519" cy="1831283"/>
              </a:xfrm>
              <a:custGeom>
                <a:avLst/>
                <a:gdLst>
                  <a:gd name="connsiteX0" fmla="*/ 136 w 1897175"/>
                  <a:gd name="connsiteY0" fmla="*/ 1692434 h 1760673"/>
                  <a:gd name="connsiteX1" fmla="*/ 314035 w 1897175"/>
                  <a:gd name="connsiteY1" fmla="*/ 112 h 1760673"/>
                  <a:gd name="connsiteX2" fmla="*/ 1897175 w 1897175"/>
                  <a:gd name="connsiteY2" fmla="*/ 1760673 h 1760673"/>
                  <a:gd name="connsiteX3" fmla="*/ 1897175 w 1897175"/>
                  <a:gd name="connsiteY3" fmla="*/ 1760673 h 1760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7175" h="1760673">
                    <a:moveTo>
                      <a:pt x="136" y="1692434"/>
                    </a:moveTo>
                    <a:cubicBezTo>
                      <a:pt x="-1001" y="840586"/>
                      <a:pt x="-2138" y="-11261"/>
                      <a:pt x="314035" y="112"/>
                    </a:cubicBezTo>
                    <a:cubicBezTo>
                      <a:pt x="630208" y="11485"/>
                      <a:pt x="1897175" y="1760673"/>
                      <a:pt x="1897175" y="1760673"/>
                    </a:cubicBezTo>
                    <a:lnTo>
                      <a:pt x="1897175" y="1760673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5808267" y="4806864"/>
                <a:ext cx="8572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dirty="0" smtClean="0"/>
                  <a:t>-2</a:t>
                </a:r>
                <a:endParaRPr lang="en-US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054623" y="484734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/>
                  <a:t>2</a:t>
                </a:r>
                <a:endParaRPr lang="en-US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8471399" y="4847340"/>
                <a:ext cx="29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i="1" dirty="0" smtClean="0"/>
                  <a:t>x</a:t>
                </a:r>
                <a:endParaRPr lang="en-US" i="1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230262" y="5177675"/>
                <a:ext cx="13099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b="1" dirty="0" smtClean="0"/>
                  <a:t>- - - - - - - - - </a:t>
                </a:r>
                <a:endParaRPr lang="en-US" b="1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122878" y="4892885"/>
                <a:ext cx="96372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>
                    <a:solidFill>
                      <a:srgbClr val="FF0000"/>
                    </a:solidFill>
                  </a:rPr>
                  <a:t>+ + + + +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6505648" y="3616254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i="1" dirty="0" smtClean="0"/>
                <a:t>y</a:t>
              </a:r>
              <a:endParaRPr lang="en-US" i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694495" y="5134467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Latn-ME" b="1" dirty="0" smtClean="0"/>
                <a:t>-  -  -  -  -  -  -  -</a:t>
              </a:r>
              <a:endParaRPr lang="en-US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120000" y="5236907"/>
                <a:ext cx="439825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sr-Latn-ME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−2,2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4398255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2913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35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/>
                  <a:t>e</a:t>
                </a:r>
                <a:r>
                  <a:rPr lang="sr-Latn-ME" sz="360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radPr>
                      <m:deg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rad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Uslov: </a:t>
            </a:r>
          </a:p>
          <a:p>
            <a:pPr marL="0" indent="0">
              <a:buNone/>
            </a:pPr>
            <a:r>
              <a:rPr lang="sr-Latn-ME" dirty="0" smtClean="0"/>
              <a:t>Neparan korijen je definisan za svaki realan broj.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20000" y="5236907"/>
                <a:ext cx="498713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∞,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4987134" cy="523220"/>
              </a:xfrm>
              <a:prstGeom prst="rect">
                <a:avLst/>
              </a:prstGeom>
              <a:blipFill rotWithShape="0">
                <a:blip r:embed="rId3"/>
                <a:stretch>
                  <a:fillRect l="-2567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715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sr-Latn-ME" sz="3600" dirty="0" smtClean="0"/>
                  <a:t>f) </a:t>
                </a:r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sz="3600" b="0" i="1" smtClean="0"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sz="36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sr-Latn-ME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e>
                    </m:func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1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r-Latn-ME" dirty="0" smtClean="0"/>
                  <a:t>Uslov: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+5&gt;0</m:t>
                    </m:r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r>
                  <a:rPr lang="sr-Latn-ME" dirty="0"/>
                  <a:t>	</a:t>
                </a:r>
                <a:r>
                  <a:rPr lang="sr-Latn-ME" dirty="0" smtClean="0"/>
                  <a:t>   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≻−5</m:t>
                    </m:r>
                  </m:oMath>
                </a14:m>
                <a:endParaRPr lang="sr-Latn-ME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ME" dirty="0" smtClean="0"/>
                  <a:t>	   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≻−</m:t>
                    </m:r>
                    <m:f>
                      <m:fPr>
                        <m:ctrlPr>
                          <a:rPr lang="sr-Latn-M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sr-Latn-ME" dirty="0" smtClean="0"/>
              </a:p>
              <a:p>
                <a:pPr marL="0" indent="0">
                  <a:buNone/>
                </a:pPr>
                <a:endParaRPr lang="sr-Latn-ME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20000" y="5236907"/>
                <a:ext cx="5095049" cy="7527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sr-Latn-ME" sz="2800" dirty="0" smtClean="0"/>
                  <a:t>Domen funkcije: </a:t>
                </a:r>
                <a14:m>
                  <m:oMath xmlns:m="http://schemas.openxmlformats.org/officeDocument/2006/math">
                    <m:r>
                      <a:rPr lang="sr-Latn-ME" sz="28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sr-Latn-ME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ME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sr-Latn-ME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sr-Latn-ME" sz="2800" i="1">
                            <a:latin typeface="Cambria Math" panose="02040503050406030204" pitchFamily="18" charset="0"/>
                          </a:rPr>
                          <m:t>,+</m:t>
                        </m:r>
                        <m:r>
                          <a:rPr lang="sr-Latn-ME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e>
                    </m:d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000" y="5236907"/>
                <a:ext cx="5095049" cy="752770"/>
              </a:xfrm>
              <a:prstGeom prst="rect">
                <a:avLst/>
              </a:prstGeom>
              <a:blipFill rotWithShape="0">
                <a:blip r:embed="rId4"/>
                <a:stretch>
                  <a:fillRect l="-2512" b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38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175</TotalTime>
  <Words>889</Words>
  <Application>Microsoft Office PowerPoint</Application>
  <PresentationFormat>Custom</PresentationFormat>
  <Paragraphs>141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Depth</vt:lpstr>
      <vt:lpstr>FUNKCIJE</vt:lpstr>
      <vt:lpstr>DOMEN FUNKCIJE</vt:lpstr>
      <vt:lpstr>DOMEN FUNKCIJE</vt:lpstr>
      <vt:lpstr>Zadatak 1. Odrediti domen funkcije: a) f(x)=1/(x+1)</vt:lpstr>
      <vt:lpstr>b) f(x)=(2x-1)/(x^2-5x+6)</vt:lpstr>
      <vt:lpstr>c) f(x)=√(3x+5)</vt:lpstr>
      <vt:lpstr>d) f(x)=√(4-x^2 )</vt:lpstr>
      <vt:lpstr>e) f(x)=∛(2x-6)</vt:lpstr>
      <vt:lpstr>f) f(x)=log_2⁡(3x+5)</vt:lpstr>
      <vt:lpstr>NULE FUNKCIJE</vt:lpstr>
      <vt:lpstr>Zadatak 2. Odrediti nule funkcije: a)y=(2x+7)/(x-1)</vt:lpstr>
      <vt:lpstr>b)y=x^2+2x-8</vt:lpstr>
      <vt:lpstr>ZNAK FUNKCIJE</vt:lpstr>
      <vt:lpstr>ZNAK FUNKCIJE</vt:lpstr>
      <vt:lpstr>Za vježbu: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FUNKCIJE</dc:title>
  <dc:creator>Jelena Šćekić</dc:creator>
  <cp:lastModifiedBy>SVETLANA</cp:lastModifiedBy>
  <cp:revision>35</cp:revision>
  <dcterms:created xsi:type="dcterms:W3CDTF">2018-09-16T11:40:44Z</dcterms:created>
  <dcterms:modified xsi:type="dcterms:W3CDTF">2020-10-06T18:29:09Z</dcterms:modified>
</cp:coreProperties>
</file>