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37" r:id="rId1"/>
  </p:sldMasterIdLst>
  <p:sldIdLst>
    <p:sldId id="256" r:id="rId2"/>
    <p:sldId id="270" r:id="rId3"/>
    <p:sldId id="257" r:id="rId4"/>
    <p:sldId id="271" r:id="rId5"/>
    <p:sldId id="264" r:id="rId6"/>
    <p:sldId id="266" r:id="rId7"/>
    <p:sldId id="272" r:id="rId8"/>
    <p:sldId id="273" r:id="rId9"/>
    <p:sldId id="274" r:id="rId10"/>
    <p:sldId id="275" r:id="rId11"/>
    <p:sldId id="276" r:id="rId12"/>
    <p:sldId id="267" r:id="rId13"/>
    <p:sldId id="268" r:id="rId14"/>
    <p:sldId id="277" r:id="rId15"/>
    <p:sldId id="278" r:id="rId16"/>
    <p:sldId id="279" r:id="rId17"/>
    <p:sldId id="280" r:id="rId18"/>
    <p:sldId id="281" r:id="rId19"/>
    <p:sldId id="28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4709" autoAdjust="0"/>
  </p:normalViewPr>
  <p:slideViewPr>
    <p:cSldViewPr>
      <p:cViewPr varScale="1">
        <p:scale>
          <a:sx n="84" d="100"/>
          <a:sy n="84" d="100"/>
        </p:scale>
        <p:origin x="1522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095052"/>
      </p:ext>
    </p:extLst>
  </p:cSld>
  <p:clrMapOvr>
    <a:masterClrMapping/>
  </p:clrMapOvr>
  <p:transition>
    <p:newsflash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5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1244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958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74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23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25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74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8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01079"/>
      </p:ext>
    </p:extLst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3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77679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190079"/>
      </p:ext>
    </p:extLst>
  </p:cSld>
  <p:clrMapOvr>
    <a:masterClrMapping/>
  </p:clrMapOvr>
  <p:transition>
    <p:newsflash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46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883287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97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38" r:id="rId1"/>
    <p:sldLayoutId id="2147484739" r:id="rId2"/>
    <p:sldLayoutId id="2147484740" r:id="rId3"/>
    <p:sldLayoutId id="2147484741" r:id="rId4"/>
    <p:sldLayoutId id="2147484742" r:id="rId5"/>
    <p:sldLayoutId id="2147484743" r:id="rId6"/>
    <p:sldLayoutId id="2147484744" r:id="rId7"/>
    <p:sldLayoutId id="2147484745" r:id="rId8"/>
    <p:sldLayoutId id="2147484746" r:id="rId9"/>
    <p:sldLayoutId id="2147484747" r:id="rId10"/>
    <p:sldLayoutId id="2147484748" r:id="rId11"/>
    <p:sldLayoutId id="2147484749" r:id="rId12"/>
    <p:sldLayoutId id="2147484750" r:id="rId13"/>
    <p:sldLayoutId id="2147484751" r:id="rId14"/>
    <p:sldLayoutId id="2147484752" r:id="rId15"/>
    <p:sldLayoutId id="2147484753" r:id="rId16"/>
    <p:sldLayoutId id="2147484754" r:id="rId17"/>
    <p:sldLayoutId id="2147484755" r:id="rId18"/>
  </p:sldLayoutIdLst>
  <p:transition>
    <p:newsfla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0"/>
            <a:ext cx="6172200" cy="2265786"/>
          </a:xfrm>
        </p:spPr>
        <p:txBody>
          <a:bodyPr>
            <a:normAutofit/>
          </a:bodyPr>
          <a:lstStyle/>
          <a:p>
            <a:r>
              <a:rPr lang="sr-Latn-CS" sz="6000" b="1" dirty="0"/>
              <a:t>KONGRUENCIJA</a:t>
            </a:r>
            <a:endParaRPr lang="en-US" sz="60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438400" y="2438400"/>
            <a:ext cx="6400800" cy="2362200"/>
          </a:xfrm>
        </p:spPr>
        <p:txBody>
          <a:bodyPr/>
          <a:lstStyle/>
          <a:p>
            <a:r>
              <a:rPr lang="sr-Latn-CS" dirty="0"/>
              <a:t> </a:t>
            </a:r>
            <a:endParaRPr lang="en-US" b="1" dirty="0"/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BA6918-54A7-4556-860A-63F9D9EC8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3"/>
            <a:ext cx="8001000" cy="3599316"/>
          </a:xfrm>
        </p:spPr>
        <p:txBody>
          <a:bodyPr/>
          <a:lstStyle/>
          <a:p>
            <a:r>
              <a:rPr lang="en-US" dirty="0" err="1"/>
              <a:t>Naš</a:t>
            </a:r>
            <a:r>
              <a:rPr lang="en-US" dirty="0"/>
              <a:t> </a:t>
            </a:r>
            <a:r>
              <a:rPr lang="en-US" dirty="0" err="1"/>
              <a:t>komšija</a:t>
            </a:r>
            <a:r>
              <a:rPr lang="en-US" dirty="0"/>
              <a:t> je </a:t>
            </a:r>
            <a:r>
              <a:rPr lang="en-US" dirty="0" err="1"/>
              <a:t>stigao</a:t>
            </a:r>
            <a:r>
              <a:rPr lang="en-US" dirty="0"/>
              <a:t>.      </a:t>
            </a:r>
            <a:r>
              <a:rPr lang="en-US" dirty="0" err="1"/>
              <a:t>m.rod</a:t>
            </a:r>
            <a:r>
              <a:rPr lang="en-US" dirty="0"/>
              <a:t>        </a:t>
            </a:r>
            <a:r>
              <a:rPr lang="en-US" dirty="0" err="1"/>
              <a:t>semantička</a:t>
            </a:r>
            <a:r>
              <a:rPr lang="en-US" dirty="0"/>
              <a:t> </a:t>
            </a:r>
            <a:r>
              <a:rPr lang="en-US" dirty="0" err="1"/>
              <a:t>kongr</a:t>
            </a:r>
            <a:r>
              <a:rPr lang="en-US" dirty="0"/>
              <a:t>.</a:t>
            </a:r>
          </a:p>
          <a:p>
            <a:r>
              <a:rPr lang="en-US" dirty="0" err="1"/>
              <a:t>Naši</a:t>
            </a:r>
            <a:r>
              <a:rPr lang="en-US" dirty="0"/>
              <a:t> </a:t>
            </a:r>
            <a:r>
              <a:rPr lang="en-US" dirty="0" err="1"/>
              <a:t>komšije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stigli</a:t>
            </a:r>
            <a:r>
              <a:rPr lang="en-US" dirty="0"/>
              <a:t>.      </a:t>
            </a:r>
            <a:r>
              <a:rPr lang="en-US" dirty="0" err="1"/>
              <a:t>m.rod</a:t>
            </a:r>
            <a:r>
              <a:rPr lang="en-US" dirty="0"/>
              <a:t>        </a:t>
            </a:r>
            <a:r>
              <a:rPr lang="en-US" dirty="0" err="1"/>
              <a:t>semantička</a:t>
            </a:r>
            <a:r>
              <a:rPr lang="en-US" dirty="0"/>
              <a:t> </a:t>
            </a:r>
            <a:r>
              <a:rPr lang="en-US" dirty="0" err="1"/>
              <a:t>kongr</a:t>
            </a:r>
            <a:r>
              <a:rPr lang="en-US" dirty="0"/>
              <a:t>.</a:t>
            </a:r>
          </a:p>
          <a:p>
            <a:r>
              <a:rPr lang="en-US" dirty="0" err="1"/>
              <a:t>Naše</a:t>
            </a:r>
            <a:r>
              <a:rPr lang="en-US" dirty="0"/>
              <a:t> </a:t>
            </a:r>
            <a:r>
              <a:rPr lang="en-US" dirty="0" err="1"/>
              <a:t>komšije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stigle</a:t>
            </a:r>
            <a:r>
              <a:rPr lang="en-US" dirty="0"/>
              <a:t>.     </a:t>
            </a:r>
            <a:r>
              <a:rPr lang="en-US" dirty="0" err="1"/>
              <a:t>ž.rod</a:t>
            </a:r>
            <a:r>
              <a:rPr lang="en-US" dirty="0"/>
              <a:t>        </a:t>
            </a:r>
            <a:r>
              <a:rPr lang="en-US" dirty="0" err="1"/>
              <a:t>morfološka</a:t>
            </a:r>
            <a:r>
              <a:rPr lang="en-US" dirty="0"/>
              <a:t> </a:t>
            </a:r>
            <a:r>
              <a:rPr lang="en-US" dirty="0" err="1"/>
              <a:t>kongr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430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BDDBE8-6B12-4936-80CC-28818CE8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7543800" cy="4495800"/>
          </a:xfrm>
        </p:spPr>
        <p:txBody>
          <a:bodyPr/>
          <a:lstStyle/>
          <a:p>
            <a:r>
              <a:rPr lang="en-US" dirty="0" err="1"/>
              <a:t>Imenice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gramatički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 </a:t>
            </a:r>
            <a:r>
              <a:rPr lang="en-US" dirty="0" err="1"/>
              <a:t>ženskog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, a </a:t>
            </a:r>
            <a:r>
              <a:rPr lang="en-US" dirty="0" err="1"/>
              <a:t>označavaju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ženska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muška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nosioce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osobine</a:t>
            </a:r>
            <a:r>
              <a:rPr lang="en-US" dirty="0"/>
              <a:t>: </a:t>
            </a:r>
            <a:r>
              <a:rPr lang="en-US" dirty="0" err="1"/>
              <a:t>pijanica</a:t>
            </a:r>
            <a:r>
              <a:rPr lang="en-US" dirty="0"/>
              <a:t>, </a:t>
            </a:r>
            <a:r>
              <a:rPr lang="en-US" dirty="0" err="1"/>
              <a:t>budala</a:t>
            </a:r>
            <a:r>
              <a:rPr lang="en-US" dirty="0"/>
              <a:t>, </a:t>
            </a:r>
            <a:r>
              <a:rPr lang="en-US" dirty="0" err="1"/>
              <a:t>kukavica</a:t>
            </a:r>
            <a:r>
              <a:rPr lang="en-US" dirty="0"/>
              <a:t>, </a:t>
            </a:r>
            <a:r>
              <a:rPr lang="en-US" dirty="0" err="1"/>
              <a:t>pričalica</a:t>
            </a:r>
            <a:r>
              <a:rPr lang="en-US" dirty="0"/>
              <a:t>, </a:t>
            </a:r>
            <a:r>
              <a:rPr lang="en-US" dirty="0" err="1"/>
              <a:t>propalica</a:t>
            </a:r>
            <a:r>
              <a:rPr lang="en-US" dirty="0"/>
              <a:t>, </a:t>
            </a:r>
            <a:r>
              <a:rPr lang="en-US" dirty="0" err="1"/>
              <a:t>skitnica</a:t>
            </a:r>
            <a:r>
              <a:rPr lang="en-US" dirty="0"/>
              <a:t>, </a:t>
            </a:r>
            <a:r>
              <a:rPr lang="en-US" dirty="0" err="1"/>
              <a:t>tvrdica</a:t>
            </a:r>
            <a:r>
              <a:rPr lang="en-US" dirty="0"/>
              <a:t> </a:t>
            </a:r>
            <a:r>
              <a:rPr lang="en-US" dirty="0" err="1"/>
              <a:t>kongruiraju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jednini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množini</a:t>
            </a:r>
            <a:r>
              <a:rPr lang="en-US" dirty="0"/>
              <a:t>: </a:t>
            </a:r>
            <a:r>
              <a:rPr lang="en-US" dirty="0" err="1"/>
              <a:t>semantički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oblički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Ona </a:t>
            </a:r>
            <a:r>
              <a:rPr lang="en-US" dirty="0" err="1"/>
              <a:t>propalica</a:t>
            </a:r>
            <a:r>
              <a:rPr lang="en-US" dirty="0"/>
              <a:t> je </a:t>
            </a:r>
            <a:r>
              <a:rPr lang="en-US" dirty="0" err="1"/>
              <a:t>došla</a:t>
            </a:r>
            <a:r>
              <a:rPr lang="en-US" dirty="0"/>
              <a:t>.   </a:t>
            </a:r>
            <a:r>
              <a:rPr lang="en-US" dirty="0" err="1"/>
              <a:t>ž.rod</a:t>
            </a:r>
            <a:r>
              <a:rPr lang="en-US" dirty="0"/>
              <a:t> – </a:t>
            </a:r>
            <a:r>
              <a:rPr lang="en-US" dirty="0" err="1"/>
              <a:t>oblička</a:t>
            </a:r>
            <a:endParaRPr lang="en-US" dirty="0"/>
          </a:p>
          <a:p>
            <a:r>
              <a:rPr lang="en-US" dirty="0" err="1"/>
              <a:t>Onaj</a:t>
            </a:r>
            <a:r>
              <a:rPr lang="en-US" dirty="0"/>
              <a:t> </a:t>
            </a:r>
            <a:r>
              <a:rPr lang="en-US" dirty="0" err="1"/>
              <a:t>propalica</a:t>
            </a:r>
            <a:r>
              <a:rPr lang="en-US" dirty="0"/>
              <a:t> je </a:t>
            </a:r>
            <a:r>
              <a:rPr lang="en-US" dirty="0" err="1"/>
              <a:t>došao</a:t>
            </a:r>
            <a:r>
              <a:rPr lang="en-US" dirty="0"/>
              <a:t>.   </a:t>
            </a:r>
            <a:r>
              <a:rPr lang="en-US" dirty="0" err="1"/>
              <a:t>m.rod</a:t>
            </a:r>
            <a:r>
              <a:rPr lang="en-US" dirty="0"/>
              <a:t> – </a:t>
            </a:r>
            <a:r>
              <a:rPr lang="en-US" dirty="0" err="1"/>
              <a:t>semantička</a:t>
            </a:r>
            <a:endParaRPr lang="en-US" dirty="0"/>
          </a:p>
          <a:p>
            <a:r>
              <a:rPr lang="en-US" dirty="0"/>
              <a:t>One </a:t>
            </a:r>
            <a:r>
              <a:rPr lang="en-US" dirty="0" err="1"/>
              <a:t>propalice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došle</a:t>
            </a:r>
            <a:r>
              <a:rPr lang="en-US" dirty="0"/>
              <a:t>.     </a:t>
            </a:r>
            <a:r>
              <a:rPr lang="en-US" dirty="0" err="1"/>
              <a:t>ž.rod</a:t>
            </a:r>
            <a:r>
              <a:rPr lang="en-US" dirty="0"/>
              <a:t> – </a:t>
            </a:r>
            <a:r>
              <a:rPr lang="en-US" dirty="0" err="1"/>
              <a:t>oblička</a:t>
            </a:r>
            <a:endParaRPr lang="en-US" dirty="0"/>
          </a:p>
          <a:p>
            <a:r>
              <a:rPr lang="en-US" dirty="0"/>
              <a:t>Oni </a:t>
            </a:r>
            <a:r>
              <a:rPr lang="en-US" dirty="0" err="1"/>
              <a:t>propalice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došli</a:t>
            </a:r>
            <a:r>
              <a:rPr lang="en-US" dirty="0"/>
              <a:t>.       </a:t>
            </a:r>
            <a:r>
              <a:rPr lang="en-US" dirty="0" err="1"/>
              <a:t>m.rod</a:t>
            </a:r>
            <a:r>
              <a:rPr lang="en-US" dirty="0"/>
              <a:t> - </a:t>
            </a:r>
            <a:r>
              <a:rPr lang="en-US" dirty="0" err="1"/>
              <a:t>semantička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14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449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Latn-CS" sz="2800" b="1" dirty="0"/>
              <a:t>Kada je subjekat jedna nezavisna sintagma koju čine raznorodni pojmovi predikat ima oblik množine i ako razlikuje rod ima oblik muškog.</a:t>
            </a:r>
          </a:p>
          <a:p>
            <a:pPr>
              <a:buNone/>
            </a:pPr>
            <a:endParaRPr lang="sr-Latn-CS" sz="2800" b="1" dirty="0"/>
          </a:p>
          <a:p>
            <a:pPr marL="457200" indent="-457200">
              <a:buFont typeface="+mj-lt"/>
              <a:buAutoNum type="arabicPeriod"/>
            </a:pPr>
            <a:r>
              <a:rPr lang="sr-Latn-CS" sz="2000" b="1" dirty="0">
                <a:solidFill>
                  <a:srgbClr val="0070C0"/>
                </a:solidFill>
              </a:rPr>
              <a:t>Vjetar, kiša i snijeg rušili su stabla.</a:t>
            </a:r>
          </a:p>
          <a:p>
            <a:pPr marL="457200" indent="-457200">
              <a:buFont typeface="+mj-lt"/>
              <a:buAutoNum type="arabicPeriod"/>
            </a:pPr>
            <a:r>
              <a:rPr lang="sr-Latn-CS" sz="2000" b="1" dirty="0">
                <a:solidFill>
                  <a:srgbClr val="0070C0"/>
                </a:solidFill>
              </a:rPr>
              <a:t>Planina i selo pod njom zaspali su slatkim snom.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36872"/>
            <a:ext cx="7924800" cy="391152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Latn-CS" sz="2800" b="1" dirty="0"/>
              <a:t>Kada su sve imenice nezavisne sintagme ženskog roda, tada predikat ,ako razlikuje rod, stoji u ženskom rodu.</a:t>
            </a:r>
          </a:p>
          <a:p>
            <a:endParaRPr lang="sr-Latn-CS" sz="2800" b="1" dirty="0"/>
          </a:p>
          <a:p>
            <a:pPr marL="514350" indent="-514350">
              <a:buFont typeface="+mj-lt"/>
              <a:buAutoNum type="arabicPeriod"/>
            </a:pPr>
            <a:r>
              <a:rPr lang="sr-Latn-CS" sz="2800" b="1" u="sng" dirty="0"/>
              <a:t>Kiša</a:t>
            </a:r>
            <a:r>
              <a:rPr lang="sr-Latn-CS" sz="2800" b="1" dirty="0"/>
              <a:t> i </a:t>
            </a:r>
            <a:r>
              <a:rPr lang="sr-Latn-CS" sz="2800" b="1" u="sng" dirty="0"/>
              <a:t>oluja</a:t>
            </a:r>
            <a:r>
              <a:rPr lang="sr-Latn-CS" sz="2800" b="1" dirty="0"/>
              <a:t> </a:t>
            </a:r>
            <a:r>
              <a:rPr lang="sr-Latn-CS" sz="2800" b="1" u="sng" dirty="0"/>
              <a:t>rušile </a:t>
            </a:r>
            <a:r>
              <a:rPr lang="sr-Latn-CS" sz="2800" b="1" dirty="0"/>
              <a:t>su stabla.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2800" b="1" u="sng" dirty="0"/>
              <a:t>Planina</a:t>
            </a:r>
            <a:r>
              <a:rPr lang="sr-Latn-CS" sz="2800" b="1" dirty="0"/>
              <a:t> i </a:t>
            </a:r>
            <a:r>
              <a:rPr lang="sr-Latn-CS" sz="2800" b="1" u="sng" dirty="0"/>
              <a:t>rijeka</a:t>
            </a:r>
            <a:r>
              <a:rPr lang="sr-Latn-CS" sz="2800" b="1" dirty="0"/>
              <a:t> </a:t>
            </a:r>
            <a:r>
              <a:rPr lang="sr-Latn-CS" sz="2800" b="1" u="sng" dirty="0"/>
              <a:t>zaspale</a:t>
            </a:r>
            <a:r>
              <a:rPr lang="sr-Latn-CS" sz="2800" b="1" dirty="0"/>
              <a:t> su slatkim snom.</a:t>
            </a:r>
            <a:endParaRPr lang="en-US" sz="2800" b="1" dirty="0"/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DAE94C-D3A8-43BC-99B3-9F5915824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62200"/>
            <a:ext cx="7772400" cy="3810000"/>
          </a:xfrm>
        </p:spPr>
        <p:txBody>
          <a:bodyPr/>
          <a:lstStyle/>
          <a:p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slaganje</a:t>
            </a:r>
            <a:r>
              <a:rPr lang="en-US" dirty="0"/>
              <a:t> </a:t>
            </a:r>
            <a:r>
              <a:rPr lang="en-US" dirty="0" err="1"/>
              <a:t>predikata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subjekatskom</a:t>
            </a:r>
            <a:r>
              <a:rPr lang="en-US" dirty="0"/>
              <a:t> </a:t>
            </a:r>
            <a:r>
              <a:rPr lang="en-US" dirty="0" err="1"/>
              <a:t>sintagmom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i="1" dirty="0"/>
              <a:t>U </a:t>
            </a:r>
            <a:r>
              <a:rPr lang="en-US" i="1" dirty="0" err="1"/>
              <a:t>posjetu</a:t>
            </a:r>
            <a:r>
              <a:rPr lang="en-US" i="1" dirty="0"/>
              <a:t> mi </a:t>
            </a:r>
            <a:r>
              <a:rPr lang="en-US" i="1" dirty="0" err="1"/>
              <a:t>dolazi</a:t>
            </a:r>
            <a:r>
              <a:rPr lang="en-US" i="1" dirty="0"/>
              <a:t> </a:t>
            </a:r>
            <a:r>
              <a:rPr lang="en-US" i="1" dirty="0" err="1"/>
              <a:t>otac</a:t>
            </a:r>
            <a:r>
              <a:rPr lang="en-US" i="1" dirty="0"/>
              <a:t>, </a:t>
            </a:r>
            <a:r>
              <a:rPr lang="en-US" i="1" dirty="0" err="1"/>
              <a:t>majka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brat.</a:t>
            </a:r>
          </a:p>
          <a:p>
            <a:r>
              <a:rPr lang="en-US" i="1" dirty="0"/>
              <a:t>U </a:t>
            </a:r>
            <a:r>
              <a:rPr lang="en-US" i="1" dirty="0" err="1"/>
              <a:t>posjetu</a:t>
            </a:r>
            <a:r>
              <a:rPr lang="en-US" i="1" dirty="0"/>
              <a:t> mi </a:t>
            </a:r>
            <a:r>
              <a:rPr lang="en-US" i="1" dirty="0" err="1"/>
              <a:t>dolaze</a:t>
            </a:r>
            <a:r>
              <a:rPr lang="en-US" i="1" dirty="0"/>
              <a:t> </a:t>
            </a:r>
            <a:r>
              <a:rPr lang="en-US" i="1" dirty="0" err="1"/>
              <a:t>otac</a:t>
            </a:r>
            <a:r>
              <a:rPr lang="en-US" i="1" dirty="0"/>
              <a:t>, </a:t>
            </a:r>
            <a:r>
              <a:rPr lang="en-US" i="1" dirty="0" err="1"/>
              <a:t>majka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brat.</a:t>
            </a:r>
          </a:p>
        </p:txBody>
      </p:sp>
    </p:spTree>
    <p:extLst>
      <p:ext uri="{BB962C8B-B14F-4D97-AF65-F5344CB8AC3E}">
        <p14:creationId xmlns:p14="http://schemas.microsoft.com/office/powerpoint/2010/main" val="1496085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0D86C3-0D7D-4060-AC72-322E0CB3C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09600"/>
            <a:ext cx="8534400" cy="5943600"/>
          </a:xfrm>
        </p:spPr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sljedećih</a:t>
            </a:r>
            <a:r>
              <a:rPr lang="en-US" dirty="0"/>
              <a:t> </a:t>
            </a:r>
            <a:r>
              <a:rPr lang="en-US" dirty="0" err="1"/>
              <a:t>primjera</a:t>
            </a:r>
            <a:r>
              <a:rPr lang="en-US" dirty="0"/>
              <a:t> </a:t>
            </a:r>
            <a:r>
              <a:rPr lang="en-US" dirty="0" err="1"/>
              <a:t>zaključi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predikat</a:t>
            </a:r>
            <a:r>
              <a:rPr lang="en-US" dirty="0"/>
              <a:t> u </a:t>
            </a:r>
            <a:r>
              <a:rPr lang="en-US" dirty="0" err="1"/>
              <a:t>perfektu</a:t>
            </a:r>
            <a:r>
              <a:rPr lang="en-US" dirty="0"/>
              <a:t> u </a:t>
            </a:r>
            <a:r>
              <a:rPr lang="en-US" dirty="0" err="1"/>
              <a:t>množini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kongruiraju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imenicama</a:t>
            </a:r>
            <a:r>
              <a:rPr lang="en-US" dirty="0"/>
              <a:t> </a:t>
            </a:r>
            <a:r>
              <a:rPr lang="en-US" i="1" dirty="0" err="1"/>
              <a:t>sudija</a:t>
            </a:r>
            <a:r>
              <a:rPr lang="en-US" i="1" dirty="0"/>
              <a:t>, </a:t>
            </a:r>
            <a:r>
              <a:rPr lang="en-US" i="1" dirty="0" err="1"/>
              <a:t>vojvoda</a:t>
            </a:r>
            <a:r>
              <a:rPr lang="en-US" i="1" dirty="0"/>
              <a:t>, </a:t>
            </a:r>
            <a:r>
              <a:rPr lang="en-US" i="1" dirty="0" err="1"/>
              <a:t>propalica</a:t>
            </a:r>
            <a:r>
              <a:rPr lang="en-US" i="1" dirty="0"/>
              <a:t>, </a:t>
            </a:r>
            <a:r>
              <a:rPr lang="en-US" i="1" dirty="0" err="1"/>
              <a:t>varalica</a:t>
            </a:r>
            <a:r>
              <a:rPr lang="en-US" i="1" dirty="0"/>
              <a:t>, </a:t>
            </a:r>
            <a:r>
              <a:rPr lang="en-US" i="1" dirty="0" err="1"/>
              <a:t>neznalica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 err="1"/>
              <a:t>Gramatička</a:t>
            </a:r>
            <a:r>
              <a:rPr lang="en-US" dirty="0"/>
              <a:t> </a:t>
            </a:r>
            <a:r>
              <a:rPr lang="en-US" dirty="0" err="1"/>
              <a:t>kongruencija</a:t>
            </a:r>
            <a:r>
              <a:rPr lang="en-US" dirty="0"/>
              <a:t>:  _________________________</a:t>
            </a:r>
          </a:p>
          <a:p>
            <a:pPr marL="0" indent="0">
              <a:buNone/>
            </a:pPr>
            <a:r>
              <a:rPr lang="en-US" dirty="0"/>
              <a:t>       (</a:t>
            </a:r>
            <a:r>
              <a:rPr lang="en-US" dirty="0" err="1"/>
              <a:t>kongr.po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		One </a:t>
            </a:r>
            <a:r>
              <a:rPr lang="en-US" dirty="0" err="1"/>
              <a:t>sudije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presudile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Semantička</a:t>
            </a:r>
            <a:r>
              <a:rPr lang="en-US" dirty="0"/>
              <a:t> </a:t>
            </a:r>
            <a:r>
              <a:rPr lang="en-US" dirty="0" err="1"/>
              <a:t>kongr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kongr.po</a:t>
            </a:r>
            <a:r>
              <a:rPr lang="en-US" dirty="0"/>
              <a:t> </a:t>
            </a:r>
            <a:r>
              <a:rPr lang="en-US" dirty="0" err="1"/>
              <a:t>značenju</a:t>
            </a:r>
            <a:r>
              <a:rPr lang="en-US" dirty="0"/>
              <a:t>)           </a:t>
            </a:r>
            <a:r>
              <a:rPr lang="en-US" dirty="0" err="1"/>
              <a:t>Onaj</a:t>
            </a:r>
            <a:r>
              <a:rPr lang="en-US" dirty="0"/>
              <a:t> </a:t>
            </a:r>
            <a:r>
              <a:rPr lang="en-US" dirty="0" err="1"/>
              <a:t>sudija</a:t>
            </a:r>
            <a:r>
              <a:rPr lang="en-US" dirty="0"/>
              <a:t> je </a:t>
            </a:r>
            <a:r>
              <a:rPr lang="en-US" dirty="0" err="1"/>
              <a:t>presudio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		 Oni </a:t>
            </a:r>
            <a:r>
              <a:rPr lang="en-US" dirty="0" err="1"/>
              <a:t>sudije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presudili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0371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338562-2AC3-41CC-86E0-4A1511EC4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9600"/>
            <a:ext cx="6887389" cy="5257800"/>
          </a:xfrm>
        </p:spPr>
        <p:txBody>
          <a:bodyPr/>
          <a:lstStyle/>
          <a:p>
            <a:r>
              <a:rPr lang="en-US" dirty="0" err="1"/>
              <a:t>Analiziraj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sljedećih</a:t>
            </a:r>
            <a:r>
              <a:rPr lang="en-US" dirty="0"/>
              <a:t> </a:t>
            </a:r>
            <a:r>
              <a:rPr lang="en-US" dirty="0" err="1"/>
              <a:t>primjera</a:t>
            </a:r>
            <a:r>
              <a:rPr lang="en-US" dirty="0"/>
              <a:t> (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lakšeg</a:t>
            </a:r>
            <a:r>
              <a:rPr lang="en-US" dirty="0"/>
              <a:t> </a:t>
            </a:r>
            <a:r>
              <a:rPr lang="en-US" dirty="0" err="1"/>
              <a:t>snalaženja</a:t>
            </a:r>
            <a:r>
              <a:rPr lang="en-US" dirty="0"/>
              <a:t> </a:t>
            </a:r>
            <a:r>
              <a:rPr lang="en-US" dirty="0" err="1"/>
              <a:t>upotrijebi</a:t>
            </a:r>
            <a:r>
              <a:rPr lang="en-US" dirty="0"/>
              <a:t> </a:t>
            </a:r>
            <a:r>
              <a:rPr lang="en-US" dirty="0" err="1"/>
              <a:t>imenice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muškarac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napravi</a:t>
            </a:r>
            <a:r>
              <a:rPr lang="en-US" dirty="0"/>
              <a:t> </a:t>
            </a:r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u </a:t>
            </a:r>
            <a:r>
              <a:rPr lang="en-US" dirty="0" err="1"/>
              <a:t>prethodnom</a:t>
            </a:r>
            <a:r>
              <a:rPr lang="en-US" dirty="0"/>
              <a:t> </a:t>
            </a:r>
            <a:r>
              <a:rPr lang="en-US" dirty="0" err="1"/>
              <a:t>primjeru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i="1" dirty="0"/>
              <a:t>Ta </a:t>
            </a:r>
            <a:r>
              <a:rPr lang="en-US" i="1" dirty="0" err="1"/>
              <a:t>varalica</a:t>
            </a:r>
            <a:r>
              <a:rPr lang="en-US" i="1" dirty="0"/>
              <a:t> je </a:t>
            </a:r>
            <a:r>
              <a:rPr lang="en-US" i="1" dirty="0" err="1"/>
              <a:t>pobjegla</a:t>
            </a:r>
            <a:r>
              <a:rPr lang="en-US" i="1" dirty="0"/>
              <a:t>.</a:t>
            </a:r>
          </a:p>
          <a:p>
            <a:r>
              <a:rPr lang="en-US" i="1" dirty="0"/>
              <a:t>Taj </a:t>
            </a:r>
            <a:r>
              <a:rPr lang="en-US" i="1" dirty="0" err="1"/>
              <a:t>varalica</a:t>
            </a:r>
            <a:r>
              <a:rPr lang="en-US" i="1" dirty="0"/>
              <a:t> je </a:t>
            </a:r>
            <a:r>
              <a:rPr lang="en-US" i="1" dirty="0" err="1"/>
              <a:t>pobjegao</a:t>
            </a:r>
            <a:r>
              <a:rPr lang="en-US" i="1" dirty="0"/>
              <a:t>.</a:t>
            </a:r>
          </a:p>
          <a:p>
            <a:r>
              <a:rPr lang="en-US" i="1" dirty="0" err="1"/>
              <a:t>Te</a:t>
            </a:r>
            <a:r>
              <a:rPr lang="en-US" i="1" dirty="0"/>
              <a:t> </a:t>
            </a:r>
            <a:r>
              <a:rPr lang="en-US" i="1" dirty="0" err="1"/>
              <a:t>varalice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pobjegle</a:t>
            </a:r>
            <a:r>
              <a:rPr lang="en-US" i="1" dirty="0"/>
              <a:t>.</a:t>
            </a:r>
          </a:p>
          <a:p>
            <a:r>
              <a:rPr lang="en-US" i="1" dirty="0" err="1"/>
              <a:t>Ti</a:t>
            </a:r>
            <a:r>
              <a:rPr lang="en-US" i="1" dirty="0"/>
              <a:t> </a:t>
            </a:r>
            <a:r>
              <a:rPr lang="en-US" i="1" dirty="0" err="1"/>
              <a:t>varalice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pobjegle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6950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1429A1-C258-49FD-907B-B06A61951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6887389" cy="4876800"/>
          </a:xfrm>
        </p:spPr>
        <p:txBody>
          <a:bodyPr/>
          <a:lstStyle/>
          <a:p>
            <a:r>
              <a:rPr lang="en-US" dirty="0" err="1"/>
              <a:t>Uzimajući</a:t>
            </a:r>
            <a:r>
              <a:rPr lang="en-US" dirty="0"/>
              <a:t> u 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, </a:t>
            </a:r>
            <a:r>
              <a:rPr lang="en-US" dirty="0" err="1"/>
              <a:t>gramatički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realni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imenice</a:t>
            </a:r>
            <a:r>
              <a:rPr lang="en-US" dirty="0"/>
              <a:t>, </a:t>
            </a:r>
            <a:r>
              <a:rPr lang="en-US" dirty="0" err="1"/>
              <a:t>formuliši</a:t>
            </a:r>
            <a:r>
              <a:rPr lang="en-US" dirty="0"/>
              <a:t> </a:t>
            </a:r>
            <a:r>
              <a:rPr lang="en-US" dirty="0" err="1"/>
              <a:t>rečenicu</a:t>
            </a:r>
            <a:r>
              <a:rPr lang="en-US" dirty="0"/>
              <a:t> </a:t>
            </a:r>
            <a:r>
              <a:rPr lang="en-US" dirty="0" err="1"/>
              <a:t>dopunjavajući</a:t>
            </a:r>
            <a:r>
              <a:rPr lang="en-US" dirty="0"/>
              <a:t> je </a:t>
            </a:r>
            <a:r>
              <a:rPr lang="en-US" dirty="0" err="1"/>
              <a:t>glagolskim</a:t>
            </a:r>
            <a:r>
              <a:rPr lang="en-US" dirty="0"/>
              <a:t> </a:t>
            </a:r>
            <a:r>
              <a:rPr lang="en-US" dirty="0" err="1"/>
              <a:t>oblikom</a:t>
            </a:r>
            <a:r>
              <a:rPr lang="en-US" dirty="0"/>
              <a:t> </a:t>
            </a:r>
            <a:r>
              <a:rPr lang="en-US" dirty="0" err="1"/>
              <a:t>zadatim</a:t>
            </a:r>
            <a:r>
              <a:rPr lang="en-US" dirty="0"/>
              <a:t> u </a:t>
            </a:r>
            <a:r>
              <a:rPr lang="en-US" dirty="0" err="1"/>
              <a:t>zagradi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i="1" dirty="0" err="1"/>
              <a:t>Radnici</a:t>
            </a:r>
            <a:r>
              <a:rPr lang="en-US" i="1" dirty="0"/>
              <a:t> … (</a:t>
            </a:r>
            <a:r>
              <a:rPr lang="en-US" i="1" dirty="0" err="1"/>
              <a:t>perf.gl.raditi</a:t>
            </a:r>
            <a:r>
              <a:rPr lang="en-US" i="1" dirty="0"/>
              <a:t>).</a:t>
            </a:r>
          </a:p>
          <a:p>
            <a:r>
              <a:rPr lang="en-US" i="1" dirty="0" err="1"/>
              <a:t>Radništvo</a:t>
            </a:r>
            <a:r>
              <a:rPr lang="en-US" i="1" dirty="0"/>
              <a:t>…(</a:t>
            </a:r>
            <a:r>
              <a:rPr lang="en-US" i="1" dirty="0" err="1"/>
              <a:t>perf.gl.raditi</a:t>
            </a:r>
            <a:r>
              <a:rPr lang="en-US" i="1" dirty="0"/>
              <a:t>).</a:t>
            </a:r>
          </a:p>
          <a:p>
            <a:r>
              <a:rPr lang="en-US" i="1" dirty="0" err="1"/>
              <a:t>Djeca</a:t>
            </a:r>
            <a:r>
              <a:rPr lang="en-US" i="1" dirty="0"/>
              <a:t>…(</a:t>
            </a:r>
            <a:r>
              <a:rPr lang="en-US" i="1" dirty="0" err="1"/>
              <a:t>perf.gl.stići</a:t>
            </a:r>
            <a:r>
              <a:rPr lang="en-US" i="1" dirty="0"/>
              <a:t>).</a:t>
            </a:r>
          </a:p>
          <a:p>
            <a:r>
              <a:rPr lang="en-US" i="1" dirty="0" err="1"/>
              <a:t>Pilad</a:t>
            </a:r>
            <a:r>
              <a:rPr lang="en-US" i="1" dirty="0"/>
              <a:t>…(</a:t>
            </a:r>
            <a:r>
              <a:rPr lang="en-US" i="1" dirty="0" err="1"/>
              <a:t>perf.gl.stići</a:t>
            </a:r>
            <a:r>
              <a:rPr lang="en-US" i="1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7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E90AC5-BA19-4AF2-AFAD-7F564B9E6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3"/>
            <a:ext cx="8077200" cy="3599316"/>
          </a:xfrm>
        </p:spPr>
        <p:txBody>
          <a:bodyPr/>
          <a:lstStyle/>
          <a:p>
            <a:r>
              <a:rPr lang="en-US" dirty="0" err="1"/>
              <a:t>Nejednakosti</a:t>
            </a:r>
            <a:r>
              <a:rPr lang="en-US" dirty="0"/>
              <a:t> u </a:t>
            </a:r>
            <a:r>
              <a:rPr lang="en-US" dirty="0" err="1"/>
              <a:t>kongruiranju</a:t>
            </a:r>
            <a:r>
              <a:rPr lang="en-US" dirty="0"/>
              <a:t> </a:t>
            </a:r>
            <a:r>
              <a:rPr lang="en-US" dirty="0" err="1"/>
              <a:t>predikata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subjektom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u </a:t>
            </a:r>
            <a:r>
              <a:rPr lang="en-US" dirty="0" err="1"/>
              <a:t>funkciji</a:t>
            </a:r>
            <a:r>
              <a:rPr lang="en-US" dirty="0"/>
              <a:t> </a:t>
            </a:r>
            <a:r>
              <a:rPr lang="en-US" dirty="0" err="1"/>
              <a:t>subjekta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imenica</a:t>
            </a:r>
            <a:r>
              <a:rPr lang="en-US" dirty="0"/>
              <a:t> </a:t>
            </a:r>
            <a:r>
              <a:rPr lang="en-US" dirty="0" err="1"/>
              <a:t>muškog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(2 – 4):</a:t>
            </a:r>
          </a:p>
          <a:p>
            <a:endParaRPr lang="en-US" dirty="0"/>
          </a:p>
          <a:p>
            <a:r>
              <a:rPr lang="en-US" i="1" dirty="0"/>
              <a:t>Ona </a:t>
            </a:r>
            <a:r>
              <a:rPr lang="en-US" i="1" dirty="0" err="1"/>
              <a:t>dva</a:t>
            </a:r>
            <a:r>
              <a:rPr lang="en-US" i="1" dirty="0"/>
              <a:t> (tri, </a:t>
            </a:r>
            <a:r>
              <a:rPr lang="en-US" i="1" dirty="0" err="1"/>
              <a:t>četiri</a:t>
            </a:r>
            <a:r>
              <a:rPr lang="en-US" i="1" dirty="0"/>
              <a:t>) </a:t>
            </a:r>
            <a:r>
              <a:rPr lang="en-US" i="1" dirty="0" err="1"/>
              <a:t>čovjeka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došla</a:t>
            </a:r>
            <a:r>
              <a:rPr lang="en-US" i="1" dirty="0"/>
              <a:t>. – (...)</a:t>
            </a:r>
          </a:p>
          <a:p>
            <a:r>
              <a:rPr lang="en-US" i="1" dirty="0"/>
              <a:t>Ona </a:t>
            </a:r>
            <a:r>
              <a:rPr lang="en-US" i="1" dirty="0" err="1"/>
              <a:t>dva</a:t>
            </a:r>
            <a:r>
              <a:rPr lang="en-US" i="1" dirty="0"/>
              <a:t> (tri, </a:t>
            </a:r>
            <a:r>
              <a:rPr lang="en-US" i="1" dirty="0" err="1"/>
              <a:t>četiri</a:t>
            </a:r>
            <a:r>
              <a:rPr lang="en-US" i="1" dirty="0"/>
              <a:t>) </a:t>
            </a:r>
            <a:r>
              <a:rPr lang="en-US" i="1" dirty="0" err="1"/>
              <a:t>čovjeka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došli</a:t>
            </a:r>
            <a:r>
              <a:rPr lang="en-US" i="1" dirty="0"/>
              <a:t>. (…)</a:t>
            </a:r>
          </a:p>
        </p:txBody>
      </p:sp>
    </p:spTree>
    <p:extLst>
      <p:ext uri="{BB962C8B-B14F-4D97-AF65-F5344CB8AC3E}">
        <p14:creationId xmlns:p14="http://schemas.microsoft.com/office/powerpoint/2010/main" val="2673322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309BC-2B4D-46EA-B2DF-7145B1D6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2"/>
            <a:ext cx="8153400" cy="3911527"/>
          </a:xfrm>
        </p:spPr>
        <p:txBody>
          <a:bodyPr/>
          <a:lstStyle/>
          <a:p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subjekatsku</a:t>
            </a:r>
            <a:r>
              <a:rPr lang="en-US" dirty="0"/>
              <a:t> </a:t>
            </a:r>
            <a:r>
              <a:rPr lang="en-US" dirty="0" err="1"/>
              <a:t>sintagmu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od 5 pa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imenica</a:t>
            </a:r>
            <a:r>
              <a:rPr lang="en-US" dirty="0"/>
              <a:t>, </a:t>
            </a:r>
            <a:r>
              <a:rPr lang="en-US" dirty="0" err="1"/>
              <a:t>predikat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jednini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množini</a:t>
            </a:r>
            <a:r>
              <a:rPr lang="en-US" dirty="0"/>
              <a:t>.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važi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zbirne</a:t>
            </a:r>
            <a:r>
              <a:rPr lang="en-US" dirty="0"/>
              <a:t> </a:t>
            </a:r>
            <a:r>
              <a:rPr lang="en-US" dirty="0" err="1"/>
              <a:t>brojeve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i="1" dirty="0" err="1"/>
              <a:t>Onih</a:t>
            </a:r>
            <a:r>
              <a:rPr lang="en-US" i="1" dirty="0"/>
              <a:t> </a:t>
            </a:r>
            <a:r>
              <a:rPr lang="en-US" i="1" dirty="0" smtClean="0"/>
              <a:t>pet </a:t>
            </a:r>
            <a:r>
              <a:rPr lang="en-US" i="1" dirty="0" err="1"/>
              <a:t>ljudi</a:t>
            </a:r>
            <a:r>
              <a:rPr lang="en-US" i="1" dirty="0"/>
              <a:t> je </a:t>
            </a:r>
            <a:r>
              <a:rPr lang="en-US" i="1" dirty="0" err="1"/>
              <a:t>došlo</a:t>
            </a:r>
            <a:r>
              <a:rPr lang="en-US" i="1" dirty="0"/>
              <a:t>. /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došli</a:t>
            </a:r>
            <a:r>
              <a:rPr lang="en-US" i="1" dirty="0"/>
              <a:t>.</a:t>
            </a:r>
          </a:p>
          <a:p>
            <a:r>
              <a:rPr lang="en-US" i="1" dirty="0" err="1"/>
              <a:t>Onih</a:t>
            </a:r>
            <a:r>
              <a:rPr lang="en-US" i="1" dirty="0"/>
              <a:t> pet </a:t>
            </a:r>
            <a:r>
              <a:rPr lang="en-US" i="1" dirty="0" err="1"/>
              <a:t>žena</a:t>
            </a:r>
            <a:r>
              <a:rPr lang="en-US" i="1" dirty="0"/>
              <a:t> je </a:t>
            </a:r>
            <a:r>
              <a:rPr lang="en-US" i="1" dirty="0" err="1"/>
              <a:t>došlo</a:t>
            </a:r>
            <a:r>
              <a:rPr lang="en-US" i="1" dirty="0"/>
              <a:t>. /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došle</a:t>
            </a:r>
            <a:r>
              <a:rPr lang="en-US" i="1" dirty="0"/>
              <a:t>.</a:t>
            </a:r>
          </a:p>
          <a:p>
            <a:r>
              <a:rPr lang="en-US" i="1" dirty="0" err="1"/>
              <a:t>Onih</a:t>
            </a:r>
            <a:r>
              <a:rPr lang="en-US" i="1" dirty="0"/>
              <a:t> pet </a:t>
            </a:r>
            <a:r>
              <a:rPr lang="en-US" i="1" dirty="0" err="1"/>
              <a:t>pisama</a:t>
            </a:r>
            <a:r>
              <a:rPr lang="en-US" i="1" dirty="0"/>
              <a:t> je </a:t>
            </a:r>
            <a:r>
              <a:rPr lang="en-US" i="1" dirty="0" err="1"/>
              <a:t>došlo</a:t>
            </a:r>
            <a:r>
              <a:rPr lang="en-US" i="1" dirty="0"/>
              <a:t>. /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došla</a:t>
            </a:r>
            <a:r>
              <a:rPr lang="en-US" i="1" dirty="0"/>
              <a:t>.</a:t>
            </a:r>
          </a:p>
          <a:p>
            <a:r>
              <a:rPr lang="en-US" i="1" dirty="0"/>
              <a:t>Ono </a:t>
            </a:r>
            <a:r>
              <a:rPr lang="en-US" i="1" dirty="0" err="1"/>
              <a:t>dvoje</a:t>
            </a:r>
            <a:r>
              <a:rPr lang="en-US" i="1" dirty="0"/>
              <a:t> </a:t>
            </a:r>
            <a:r>
              <a:rPr lang="en-US" i="1" dirty="0" err="1"/>
              <a:t>učenika</a:t>
            </a:r>
            <a:r>
              <a:rPr lang="en-US" i="1" dirty="0"/>
              <a:t> je </a:t>
            </a:r>
            <a:r>
              <a:rPr lang="en-US" i="1" dirty="0" err="1"/>
              <a:t>došlo</a:t>
            </a:r>
            <a:r>
              <a:rPr lang="en-US" i="1" dirty="0"/>
              <a:t>./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došli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894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049A03-26EE-42BE-B184-FE0FBDB9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84" y="152400"/>
            <a:ext cx="8155161" cy="1080938"/>
          </a:xfrm>
        </p:spPr>
        <p:txBody>
          <a:bodyPr>
            <a:normAutofit/>
          </a:bodyPr>
          <a:lstStyle/>
          <a:p>
            <a:r>
              <a:rPr lang="en-US" sz="2400" dirty="0" err="1"/>
              <a:t>Upotpuni</a:t>
            </a:r>
            <a:r>
              <a:rPr lang="en-US" sz="2400" dirty="0"/>
              <a:t> </a:t>
            </a:r>
            <a:r>
              <a:rPr lang="en-US" sz="2400" dirty="0" err="1"/>
              <a:t>rečenicu</a:t>
            </a:r>
            <a:r>
              <a:rPr lang="en-US" sz="2400" dirty="0"/>
              <a:t> </a:t>
            </a:r>
            <a:r>
              <a:rPr lang="en-US" sz="2400" dirty="0" err="1"/>
              <a:t>odgovarajućim</a:t>
            </a:r>
            <a:r>
              <a:rPr lang="en-US" sz="2400" dirty="0"/>
              <a:t> </a:t>
            </a:r>
            <a:r>
              <a:rPr lang="en-US" sz="2400" dirty="0" err="1"/>
              <a:t>oblikom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analiziraj</a:t>
            </a:r>
            <a:r>
              <a:rPr lang="en-US" sz="2400" dirty="0"/>
              <a:t> </a:t>
            </a:r>
            <a:r>
              <a:rPr lang="en-US" sz="2400" dirty="0" err="1"/>
              <a:t>gramatičke</a:t>
            </a:r>
            <a:r>
              <a:rPr lang="en-US" sz="2400" dirty="0"/>
              <a:t> </a:t>
            </a:r>
            <a:r>
              <a:rPr lang="en-US" sz="2400" dirty="0" err="1"/>
              <a:t>kategorije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84A2FB-0936-4A4C-935B-9317C44F6F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676401"/>
            <a:ext cx="7772870" cy="4114800"/>
          </a:xfrm>
        </p:spPr>
        <p:txBody>
          <a:bodyPr/>
          <a:lstStyle/>
          <a:p>
            <a:pPr lvl="0"/>
            <a:r>
              <a:rPr lang="en-US" dirty="0">
                <a:solidFill>
                  <a:prstClr val="white"/>
                </a:solidFill>
              </a:rPr>
              <a:t>(</a:t>
            </a:r>
            <a:r>
              <a:rPr lang="en-US" dirty="0" err="1">
                <a:solidFill>
                  <a:prstClr val="white"/>
                </a:solidFill>
              </a:rPr>
              <a:t>Nemiran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nezainteresovano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dijete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nije</a:t>
            </a:r>
            <a:r>
              <a:rPr lang="en-US" dirty="0">
                <a:solidFill>
                  <a:prstClr val="white"/>
                </a:solidFill>
              </a:rPr>
              <a:t> (</a:t>
            </a:r>
            <a:r>
              <a:rPr lang="en-US" dirty="0" err="1">
                <a:solidFill>
                  <a:prstClr val="white"/>
                </a:solidFill>
              </a:rPr>
              <a:t>naučiti</a:t>
            </a:r>
            <a:r>
              <a:rPr lang="en-US" dirty="0">
                <a:solidFill>
                  <a:prstClr val="white"/>
                </a:solidFill>
              </a:rPr>
              <a:t>) da </a:t>
            </a:r>
            <a:r>
              <a:rPr lang="en-US" dirty="0" err="1">
                <a:solidFill>
                  <a:prstClr val="white"/>
                </a:solidFill>
              </a:rPr>
              <a:t>piše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pPr lvl="0"/>
            <a:r>
              <a:rPr lang="en-US" dirty="0">
                <a:solidFill>
                  <a:prstClr val="white"/>
                </a:solidFill>
              </a:rPr>
              <a:t>(</a:t>
            </a:r>
            <a:r>
              <a:rPr lang="en-US" dirty="0" err="1">
                <a:solidFill>
                  <a:prstClr val="white"/>
                </a:solidFill>
              </a:rPr>
              <a:t>Lijep</a:t>
            </a:r>
            <a:r>
              <a:rPr lang="en-US" dirty="0">
                <a:solidFill>
                  <a:prstClr val="white"/>
                </a:solidFill>
              </a:rPr>
              <a:t>, </a:t>
            </a:r>
            <a:r>
              <a:rPr lang="en-US" dirty="0" err="1">
                <a:solidFill>
                  <a:prstClr val="white"/>
                </a:solidFill>
              </a:rPr>
              <a:t>pametan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djevojke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su</a:t>
            </a:r>
            <a:r>
              <a:rPr lang="en-US" dirty="0">
                <a:solidFill>
                  <a:prstClr val="white"/>
                </a:solidFill>
              </a:rPr>
              <a:t> (</a:t>
            </a:r>
            <a:r>
              <a:rPr lang="en-US" dirty="0" err="1">
                <a:solidFill>
                  <a:prstClr val="white"/>
                </a:solidFill>
              </a:rPr>
              <a:t>otići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na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krstarenje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pPr lvl="0"/>
            <a:r>
              <a:rPr lang="en-US" dirty="0" err="1">
                <a:solidFill>
                  <a:prstClr val="white"/>
                </a:solidFill>
              </a:rPr>
              <a:t>Momak</a:t>
            </a:r>
            <a:r>
              <a:rPr lang="en-US" dirty="0">
                <a:solidFill>
                  <a:prstClr val="white"/>
                </a:solidFill>
              </a:rPr>
              <a:t> je (</a:t>
            </a:r>
            <a:r>
              <a:rPr lang="en-US" dirty="0" err="1">
                <a:solidFill>
                  <a:prstClr val="white"/>
                </a:solidFill>
              </a:rPr>
              <a:t>biti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dobar</a:t>
            </a:r>
            <a:r>
              <a:rPr lang="en-US" dirty="0">
                <a:solidFill>
                  <a:prstClr val="white"/>
                </a:solidFill>
              </a:rPr>
              <a:t>).</a:t>
            </a:r>
          </a:p>
          <a:p>
            <a:pPr lvl="0"/>
            <a:r>
              <a:rPr lang="en-US" dirty="0" err="1">
                <a:solidFill>
                  <a:prstClr val="white"/>
                </a:solidFill>
              </a:rPr>
              <a:t>Djevojka</a:t>
            </a:r>
            <a:r>
              <a:rPr lang="en-US" dirty="0">
                <a:solidFill>
                  <a:prstClr val="white"/>
                </a:solidFill>
              </a:rPr>
              <a:t> je (</a:t>
            </a:r>
            <a:r>
              <a:rPr lang="en-US" dirty="0" err="1">
                <a:solidFill>
                  <a:prstClr val="white"/>
                </a:solidFill>
              </a:rPr>
              <a:t>biti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pametna</a:t>
            </a:r>
            <a:r>
              <a:rPr lang="en-US" dirty="0">
                <a:solidFill>
                  <a:prstClr val="white"/>
                </a:solidFill>
              </a:rPr>
              <a:t>).</a:t>
            </a:r>
          </a:p>
          <a:p>
            <a:pPr lvl="0"/>
            <a:r>
              <a:rPr lang="en-US" dirty="0">
                <a:solidFill>
                  <a:prstClr val="white"/>
                </a:solidFill>
              </a:rPr>
              <a:t>Brat, </a:t>
            </a:r>
            <a:r>
              <a:rPr lang="en-US" dirty="0" err="1">
                <a:solidFill>
                  <a:prstClr val="white"/>
                </a:solidFill>
              </a:rPr>
              <a:t>majka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sestra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su</a:t>
            </a:r>
            <a:r>
              <a:rPr lang="en-US" dirty="0">
                <a:solidFill>
                  <a:prstClr val="white"/>
                </a:solidFill>
              </a:rPr>
              <a:t> (</a:t>
            </a:r>
            <a:r>
              <a:rPr lang="en-US" dirty="0" err="1">
                <a:solidFill>
                  <a:prstClr val="white"/>
                </a:solidFill>
              </a:rPr>
              <a:t>otputovati</a:t>
            </a:r>
            <a:r>
              <a:rPr lang="en-US" dirty="0">
                <a:solidFill>
                  <a:prstClr val="white"/>
                </a:solidFill>
              </a:rPr>
              <a:t>) u </a:t>
            </a:r>
            <a:r>
              <a:rPr lang="en-US" dirty="0" err="1">
                <a:solidFill>
                  <a:prstClr val="white"/>
                </a:solidFill>
              </a:rPr>
              <a:t>Podgoricu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pPr lvl="0"/>
            <a:r>
              <a:rPr lang="en-US" dirty="0">
                <a:solidFill>
                  <a:prstClr val="white"/>
                </a:solidFill>
              </a:rPr>
              <a:t>Jovan, Nemanja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Stefan (</a:t>
            </a:r>
            <a:r>
              <a:rPr lang="en-US" dirty="0" err="1">
                <a:solidFill>
                  <a:prstClr val="white"/>
                </a:solidFill>
              </a:rPr>
              <a:t>napisati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su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pjesmu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pPr lvl="0"/>
            <a:r>
              <a:rPr lang="en-US" dirty="0" err="1">
                <a:solidFill>
                  <a:prstClr val="white"/>
                </a:solidFill>
              </a:rPr>
              <a:t>Ti</a:t>
            </a:r>
            <a:r>
              <a:rPr lang="en-US" dirty="0">
                <a:solidFill>
                  <a:prstClr val="white"/>
                </a:solidFill>
              </a:rPr>
              <a:t>, on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ja (</a:t>
            </a:r>
            <a:r>
              <a:rPr lang="en-US" dirty="0" err="1">
                <a:solidFill>
                  <a:prstClr val="white"/>
                </a:solidFill>
              </a:rPr>
              <a:t>stići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smo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vrijeme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pPr lvl="0"/>
            <a:r>
              <a:rPr lang="en-US" dirty="0">
                <a:solidFill>
                  <a:prstClr val="white"/>
                </a:solidFill>
              </a:rPr>
              <a:t>Vi </a:t>
            </a:r>
            <a:r>
              <a:rPr lang="en-US" dirty="0" err="1">
                <a:solidFill>
                  <a:prstClr val="white"/>
                </a:solidFill>
              </a:rPr>
              <a:t>i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oni</a:t>
            </a:r>
            <a:r>
              <a:rPr lang="en-US" dirty="0">
                <a:solidFill>
                  <a:prstClr val="white"/>
                </a:solidFill>
              </a:rPr>
              <a:t> (</a:t>
            </a:r>
            <a:r>
              <a:rPr lang="en-US" dirty="0" err="1">
                <a:solidFill>
                  <a:prstClr val="white"/>
                </a:solidFill>
              </a:rPr>
              <a:t>stići</a:t>
            </a:r>
            <a:r>
              <a:rPr lang="en-US" dirty="0">
                <a:solidFill>
                  <a:prstClr val="white"/>
                </a:solidFill>
              </a:rPr>
              <a:t>) </a:t>
            </a:r>
            <a:r>
              <a:rPr lang="en-US" dirty="0" err="1">
                <a:solidFill>
                  <a:prstClr val="white"/>
                </a:solidFill>
              </a:rPr>
              <a:t>ste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na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vrijeme</a:t>
            </a:r>
            <a:r>
              <a:rPr lang="en-US" dirty="0">
                <a:solidFill>
                  <a:prstClr val="white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39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7467600" cy="5334000"/>
          </a:xfrm>
        </p:spPr>
        <p:txBody>
          <a:bodyPr>
            <a:normAutofit/>
          </a:bodyPr>
          <a:lstStyle/>
          <a:p>
            <a:r>
              <a:rPr lang="sr-Latn-CS" sz="2800" b="1" dirty="0"/>
              <a:t>Kongruencija je međusobno slaganje djelova rečenice (rod, broj, padež).</a:t>
            </a:r>
          </a:p>
          <a:p>
            <a:pPr>
              <a:buNone/>
            </a:pPr>
            <a:endParaRPr lang="sr-Latn-CS" sz="2800" b="1" dirty="0"/>
          </a:p>
          <a:p>
            <a:r>
              <a:rPr lang="sr-Latn-CS" sz="2800" b="1" dirty="0"/>
              <a:t>Sastoji se u tome što se</a:t>
            </a:r>
            <a:r>
              <a:rPr lang="en-US" sz="2800" b="1" dirty="0"/>
              <a:t> u </a:t>
            </a:r>
            <a:r>
              <a:rPr lang="en-US" sz="2800" b="1" dirty="0" err="1"/>
              <a:t>sintaksičkim</a:t>
            </a:r>
            <a:r>
              <a:rPr lang="en-US" sz="2800" b="1" dirty="0"/>
              <a:t> </a:t>
            </a:r>
            <a:r>
              <a:rPr lang="en-US" sz="2800" b="1" dirty="0" err="1"/>
              <a:t>vezama</a:t>
            </a:r>
            <a:r>
              <a:rPr lang="en-US" sz="2800" b="1" dirty="0"/>
              <a:t> </a:t>
            </a:r>
            <a:r>
              <a:rPr lang="en-US" sz="2800" b="1" dirty="0" err="1"/>
              <a:t>samostalne</a:t>
            </a:r>
            <a:r>
              <a:rPr lang="en-US" sz="2800" b="1" dirty="0"/>
              <a:t>, </a:t>
            </a:r>
            <a:r>
              <a:rPr lang="en-US" sz="2800" b="1" dirty="0" err="1"/>
              <a:t>odnosno</a:t>
            </a:r>
            <a:r>
              <a:rPr lang="en-US" sz="2800" b="1" dirty="0"/>
              <a:t> </a:t>
            </a:r>
            <a:r>
              <a:rPr lang="en-US" sz="2800" b="1" dirty="0" err="1"/>
              <a:t>imeničke</a:t>
            </a:r>
            <a:r>
              <a:rPr lang="en-US" sz="2800" b="1" dirty="0"/>
              <a:t> </a:t>
            </a:r>
            <a:r>
              <a:rPr lang="en-US" sz="2800" b="1" dirty="0" err="1"/>
              <a:t>riječi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njihove</a:t>
            </a:r>
            <a:r>
              <a:rPr lang="en-US" sz="2800" b="1" dirty="0"/>
              <a:t> </a:t>
            </a:r>
            <a:r>
              <a:rPr lang="en-US" sz="2800" b="1" dirty="0" err="1"/>
              <a:t>odredbe</a:t>
            </a:r>
            <a:r>
              <a:rPr lang="en-US" sz="2800" b="1" dirty="0"/>
              <a:t> – </a:t>
            </a:r>
            <a:r>
              <a:rPr lang="en-US" sz="2800" b="1" dirty="0" err="1"/>
              <a:t>međusobno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oblički</a:t>
            </a:r>
            <a:r>
              <a:rPr lang="en-US" sz="2800" b="1" dirty="0"/>
              <a:t> </a:t>
            </a:r>
            <a:r>
              <a:rPr lang="en-US" sz="2800" b="1" dirty="0" err="1"/>
              <a:t>slažu</a:t>
            </a:r>
            <a:r>
              <a:rPr lang="sr-Latn-CS" sz="2800" b="1" dirty="0"/>
              <a:t>.</a:t>
            </a:r>
          </a:p>
          <a:p>
            <a:endParaRPr lang="en-US" sz="2800" b="1"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72080A-4A73-4246-89A8-D628A800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6887389" cy="4444927"/>
          </a:xfrm>
        </p:spPr>
        <p:txBody>
          <a:bodyPr/>
          <a:lstStyle/>
          <a:p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nesamostalne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slažu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samostalnom</a:t>
            </a:r>
            <a:r>
              <a:rPr lang="en-US" dirty="0"/>
              <a:t> </a:t>
            </a:r>
            <a:r>
              <a:rPr lang="en-US" dirty="0" err="1"/>
              <a:t>riječju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elementima</a:t>
            </a:r>
            <a:r>
              <a:rPr lang="en-US" dirty="0"/>
              <a:t>, </a:t>
            </a:r>
            <a:r>
              <a:rPr lang="en-US" dirty="0" err="1"/>
              <a:t>riječ</a:t>
            </a:r>
            <a:r>
              <a:rPr lang="en-US" dirty="0"/>
              <a:t> je o </a:t>
            </a:r>
            <a:r>
              <a:rPr lang="en-US" b="1" u="sng" dirty="0" err="1"/>
              <a:t>potpunoj</a:t>
            </a:r>
            <a:r>
              <a:rPr lang="en-US" b="1" u="sng" dirty="0"/>
              <a:t> </a:t>
            </a:r>
            <a:r>
              <a:rPr lang="en-US" b="1" u="sng" dirty="0" err="1"/>
              <a:t>kongruenciji</a:t>
            </a:r>
            <a:r>
              <a:rPr lang="en-US" dirty="0"/>
              <a:t>: </a:t>
            </a:r>
          </a:p>
          <a:p>
            <a:r>
              <a:rPr lang="en-US" i="1" dirty="0" err="1"/>
              <a:t>Marija</a:t>
            </a:r>
            <a:r>
              <a:rPr lang="en-US" i="1" dirty="0"/>
              <a:t> je </a:t>
            </a:r>
            <a:r>
              <a:rPr lang="en-US" i="1" dirty="0" err="1"/>
              <a:t>došla</a:t>
            </a:r>
            <a:r>
              <a:rPr lang="en-US" i="1" dirty="0"/>
              <a:t> </a:t>
            </a:r>
            <a:r>
              <a:rPr lang="en-US" i="1" dirty="0" err="1"/>
              <a:t>iz</a:t>
            </a:r>
            <a:r>
              <a:rPr lang="en-US" i="1" dirty="0"/>
              <a:t> </a:t>
            </a:r>
            <a:r>
              <a:rPr lang="en-US" i="1" dirty="0" err="1"/>
              <a:t>škole</a:t>
            </a:r>
            <a:r>
              <a:rPr lang="en-US" i="1" dirty="0"/>
              <a:t>.</a:t>
            </a:r>
          </a:p>
          <a:p>
            <a:endParaRPr lang="en-US" dirty="0"/>
          </a:p>
          <a:p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slažu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u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/>
              <a:t>elementima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b="1" u="sng" dirty="0" err="1"/>
              <a:t>nepotpunoj</a:t>
            </a:r>
            <a:r>
              <a:rPr lang="en-US" b="1" u="sng" dirty="0"/>
              <a:t> </a:t>
            </a:r>
            <a:r>
              <a:rPr lang="en-US" b="1" u="sng" dirty="0" err="1"/>
              <a:t>kongruenciji</a:t>
            </a:r>
            <a:r>
              <a:rPr lang="en-US" dirty="0"/>
              <a:t>: </a:t>
            </a:r>
          </a:p>
          <a:p>
            <a:r>
              <a:rPr lang="en-US" i="1" dirty="0" err="1"/>
              <a:t>Marija</a:t>
            </a:r>
            <a:r>
              <a:rPr lang="en-US" i="1" dirty="0"/>
              <a:t> je </a:t>
            </a:r>
            <a:r>
              <a:rPr lang="en-US" i="1" dirty="0" err="1"/>
              <a:t>pravi</a:t>
            </a:r>
            <a:r>
              <a:rPr lang="en-US" i="1" dirty="0"/>
              <a:t> </a:t>
            </a:r>
            <a:r>
              <a:rPr lang="en-US" i="1" dirty="0" err="1"/>
              <a:t>pisac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478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334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r-Latn-CS" sz="2800" b="1" u="sng" dirty="0"/>
              <a:t>Stefan</a:t>
            </a:r>
            <a:r>
              <a:rPr lang="sr-Latn-CS" sz="2800" b="1" dirty="0"/>
              <a:t> </a:t>
            </a:r>
            <a:r>
              <a:rPr lang="sr-Latn-CS" sz="2800" b="1" u="sng" dirty="0"/>
              <a:t>je otišao </a:t>
            </a:r>
            <a:r>
              <a:rPr lang="sr-Latn-CS" sz="2800" b="1" dirty="0"/>
              <a:t>u grad</a:t>
            </a:r>
            <a:r>
              <a:rPr lang="sr-Latn-C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2800" b="1" u="sng" dirty="0"/>
              <a:t>Mladići</a:t>
            </a:r>
            <a:r>
              <a:rPr lang="sr-Latn-CS" sz="2800" b="1" dirty="0"/>
              <a:t> </a:t>
            </a:r>
            <a:r>
              <a:rPr lang="sr-Latn-CS" sz="2800" b="1" u="sng" dirty="0"/>
              <a:t>su otišli </a:t>
            </a:r>
            <a:r>
              <a:rPr lang="sr-Latn-CS" sz="2800" b="1" dirty="0"/>
              <a:t>u svijet.</a:t>
            </a:r>
          </a:p>
          <a:p>
            <a:pPr marL="514350" indent="-514350">
              <a:buNone/>
            </a:pPr>
            <a:endParaRPr lang="sr-Latn-CS" sz="2800" b="1" dirty="0"/>
          </a:p>
          <a:p>
            <a:pPr marL="514350" indent="-514350">
              <a:buFont typeface="Wingdings" pitchFamily="2" charset="2"/>
              <a:buChar char="v"/>
            </a:pPr>
            <a:r>
              <a:rPr lang="sr-Latn-CS" sz="2800" b="1" dirty="0"/>
              <a:t>Subjekat kongruira sa predikatom u svim zajedničkim kategorijama (3.lice jednine muški rod – prvi primjer) i (3.lice množine muški rod – drugi primjer), pa govorimo o </a:t>
            </a:r>
            <a:r>
              <a:rPr lang="sr-Latn-CS" sz="2800" b="1" u="sng" dirty="0">
                <a:solidFill>
                  <a:srgbClr val="FF0000"/>
                </a:solidFill>
              </a:rPr>
              <a:t>potpunoj kongruenciji.</a:t>
            </a:r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4419600"/>
          </a:xfrm>
        </p:spPr>
        <p:txBody>
          <a:bodyPr>
            <a:normAutofit/>
          </a:bodyPr>
          <a:lstStyle/>
          <a:p>
            <a:r>
              <a:rPr lang="sr-Latn-CS" sz="2800" b="1" dirty="0"/>
              <a:t>Pošto se riječi koje ne kongruiraju ne slažu u svim kategorijama nego samo u pojedinim govorimo o </a:t>
            </a:r>
            <a:r>
              <a:rPr lang="sr-Latn-CS" sz="2800" b="1" u="sng" dirty="0">
                <a:solidFill>
                  <a:srgbClr val="FFFF00"/>
                </a:solidFill>
              </a:rPr>
              <a:t>nepotpunoj kongruenciji.</a:t>
            </a:r>
          </a:p>
          <a:p>
            <a:endParaRPr lang="sr-Latn-CS" sz="2000" b="1" dirty="0">
              <a:solidFill>
                <a:srgbClr val="FF0000"/>
              </a:solidFill>
            </a:endParaRPr>
          </a:p>
          <a:p>
            <a:r>
              <a:rPr lang="sr-Latn-CS" sz="2000" b="1" i="1" u="sng" dirty="0">
                <a:solidFill>
                  <a:schemeClr val="tx1"/>
                </a:solidFill>
              </a:rPr>
              <a:t>Ti odbori </a:t>
            </a:r>
            <a:r>
              <a:rPr lang="sr-Latn-CS" sz="2000" b="1" i="1" dirty="0">
                <a:solidFill>
                  <a:schemeClr val="tx1"/>
                </a:solidFill>
              </a:rPr>
              <a:t>postali su </a:t>
            </a:r>
            <a:r>
              <a:rPr lang="sr-Latn-CS" sz="2000" b="1" i="1" u="sng" dirty="0">
                <a:solidFill>
                  <a:schemeClr val="tx1"/>
                </a:solidFill>
              </a:rPr>
              <a:t>narodna vlast. </a:t>
            </a:r>
            <a:r>
              <a:rPr lang="sr-Latn-CS" sz="2000" b="1" dirty="0">
                <a:solidFill>
                  <a:schemeClr val="tx1"/>
                </a:solidFill>
              </a:rPr>
              <a:t>(ti odbori- nom.množ.muški r.)</a:t>
            </a:r>
          </a:p>
          <a:p>
            <a:pPr>
              <a:buNone/>
            </a:pPr>
            <a:r>
              <a:rPr lang="sr-Latn-CS" sz="2000" b="1" dirty="0">
                <a:solidFill>
                  <a:schemeClr val="tx1"/>
                </a:solidFill>
              </a:rPr>
              <a:t>					      (narodna vlast –nom.jednine,žen.r.)</a:t>
            </a:r>
          </a:p>
          <a:p>
            <a:r>
              <a:rPr lang="sr-Latn-CS" sz="2000" b="1" i="1" u="sng" dirty="0">
                <a:solidFill>
                  <a:schemeClr val="tx1"/>
                </a:solidFill>
              </a:rPr>
              <a:t>Ratovi</a:t>
            </a:r>
            <a:r>
              <a:rPr lang="sr-Latn-CS" sz="2000" b="1" i="1" dirty="0">
                <a:solidFill>
                  <a:schemeClr val="tx1"/>
                </a:solidFill>
              </a:rPr>
              <a:t> </a:t>
            </a:r>
            <a:r>
              <a:rPr lang="sr-Latn-CS" sz="2000" b="1" i="1" u="sng" dirty="0">
                <a:solidFill>
                  <a:schemeClr val="tx1"/>
                </a:solidFill>
              </a:rPr>
              <a:t>su najveća nesreća.</a:t>
            </a:r>
          </a:p>
          <a:p>
            <a:r>
              <a:rPr lang="sr-Latn-CS" sz="2000" b="1" i="1" u="sng" dirty="0">
                <a:solidFill>
                  <a:schemeClr val="tx1"/>
                </a:solidFill>
              </a:rPr>
              <a:t>Ta žena </a:t>
            </a:r>
            <a:r>
              <a:rPr lang="sr-Latn-CS" sz="2000" b="1" i="1" dirty="0">
                <a:solidFill>
                  <a:schemeClr val="tx1"/>
                </a:solidFill>
              </a:rPr>
              <a:t>je </a:t>
            </a:r>
            <a:r>
              <a:rPr lang="sr-Latn-CS" sz="2000" b="1" i="1" u="sng" dirty="0">
                <a:solidFill>
                  <a:schemeClr val="tx1"/>
                </a:solidFill>
              </a:rPr>
              <a:t>čelik.</a:t>
            </a:r>
            <a:endParaRPr lang="en-US" sz="2000" b="1" i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A70378-7523-4EDC-A44F-08403C772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1600"/>
            <a:ext cx="6887389" cy="4564589"/>
          </a:xfrm>
        </p:spPr>
        <p:txBody>
          <a:bodyPr/>
          <a:lstStyle/>
          <a:p>
            <a:r>
              <a:rPr lang="en-US" dirty="0" err="1"/>
              <a:t>Kongruencija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1. </a:t>
            </a:r>
            <a:r>
              <a:rPr lang="en-US" dirty="0" err="1">
                <a:solidFill>
                  <a:srgbClr val="FFFF00"/>
                </a:solidFill>
              </a:rPr>
              <a:t>oblička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ili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morfološka</a:t>
            </a:r>
            <a:r>
              <a:rPr lang="en-US" dirty="0">
                <a:solidFill>
                  <a:srgbClr val="FFFF00"/>
                </a:solidFill>
              </a:rPr>
              <a:t> – </a:t>
            </a:r>
            <a:r>
              <a:rPr lang="en-US" dirty="0" err="1">
                <a:solidFill>
                  <a:srgbClr val="FFFF00"/>
                </a:solidFill>
              </a:rPr>
              <a:t>kada</a:t>
            </a:r>
            <a:r>
              <a:rPr lang="en-US" dirty="0">
                <a:solidFill>
                  <a:srgbClr val="FFFF00"/>
                </a:solidFill>
              </a:rPr>
              <a:t> se </a:t>
            </a:r>
            <a:r>
              <a:rPr lang="en-US" dirty="0" err="1">
                <a:solidFill>
                  <a:srgbClr val="FFFF00"/>
                </a:solidFill>
              </a:rPr>
              <a:t>riječi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slažu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prema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gramatičkim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oznakama</a:t>
            </a:r>
            <a:r>
              <a:rPr lang="en-US" dirty="0">
                <a:solidFill>
                  <a:srgbClr val="FFFF00"/>
                </a:solidFill>
              </a:rPr>
              <a:t>:</a:t>
            </a:r>
          </a:p>
          <a:p>
            <a:r>
              <a:rPr lang="en-US" i="1" dirty="0" err="1"/>
              <a:t>Naša</a:t>
            </a:r>
            <a:r>
              <a:rPr lang="en-US" i="1" dirty="0"/>
              <a:t> </a:t>
            </a:r>
            <a:r>
              <a:rPr lang="en-US" i="1" dirty="0" err="1"/>
              <a:t>učionica</a:t>
            </a:r>
            <a:r>
              <a:rPr lang="en-US" i="1" dirty="0"/>
              <a:t> je </a:t>
            </a:r>
            <a:r>
              <a:rPr lang="en-US" i="1" dirty="0" err="1"/>
              <a:t>neuredna</a:t>
            </a:r>
            <a:r>
              <a:rPr lang="en-US" i="1" dirty="0"/>
              <a:t>.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i="1" dirty="0">
                <a:solidFill>
                  <a:srgbClr val="FFFF00"/>
                </a:solidFill>
              </a:rPr>
              <a:t>2. </a:t>
            </a:r>
            <a:r>
              <a:rPr lang="en-US" i="1" dirty="0" err="1">
                <a:solidFill>
                  <a:srgbClr val="FFFF00"/>
                </a:solidFill>
              </a:rPr>
              <a:t>značenjska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ili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semantička</a:t>
            </a:r>
            <a:r>
              <a:rPr lang="en-US" i="1" dirty="0">
                <a:solidFill>
                  <a:srgbClr val="FFFF00"/>
                </a:solidFill>
              </a:rPr>
              <a:t> – </a:t>
            </a:r>
            <a:r>
              <a:rPr lang="en-US" i="1" dirty="0" err="1">
                <a:solidFill>
                  <a:srgbClr val="FFFF00"/>
                </a:solidFill>
              </a:rPr>
              <a:t>kada</a:t>
            </a:r>
            <a:r>
              <a:rPr lang="en-US" i="1" dirty="0">
                <a:solidFill>
                  <a:srgbClr val="FFFF00"/>
                </a:solidFill>
              </a:rPr>
              <a:t> se </a:t>
            </a:r>
            <a:r>
              <a:rPr lang="en-US" i="1" dirty="0" err="1">
                <a:solidFill>
                  <a:srgbClr val="FFFF00"/>
                </a:solidFill>
              </a:rPr>
              <a:t>riječi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slažu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prema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stvarnom</a:t>
            </a:r>
            <a:r>
              <a:rPr lang="en-US" i="1" dirty="0">
                <a:solidFill>
                  <a:srgbClr val="FFFF00"/>
                </a:solidFill>
              </a:rPr>
              <a:t> </a:t>
            </a:r>
            <a:r>
              <a:rPr lang="en-US" i="1" dirty="0" err="1">
                <a:solidFill>
                  <a:srgbClr val="FFFF00"/>
                </a:solidFill>
              </a:rPr>
              <a:t>značenju</a:t>
            </a:r>
            <a:r>
              <a:rPr lang="en-US" i="1" dirty="0">
                <a:solidFill>
                  <a:srgbClr val="FFFF00"/>
                </a:solidFill>
              </a:rPr>
              <a:t>:</a:t>
            </a:r>
          </a:p>
          <a:p>
            <a:r>
              <a:rPr lang="en-US" i="1" dirty="0" err="1"/>
              <a:t>Moja</a:t>
            </a:r>
            <a:r>
              <a:rPr lang="en-US" i="1" dirty="0"/>
              <a:t> </a:t>
            </a:r>
            <a:r>
              <a:rPr lang="en-US" i="1" dirty="0" err="1"/>
              <a:t>ćerka</a:t>
            </a:r>
            <a:r>
              <a:rPr lang="en-US" i="1" dirty="0"/>
              <a:t> je </a:t>
            </a:r>
            <a:r>
              <a:rPr lang="en-US" i="1" dirty="0" err="1"/>
              <a:t>odličan</a:t>
            </a:r>
            <a:r>
              <a:rPr lang="en-US" i="1" dirty="0"/>
              <a:t> </a:t>
            </a:r>
            <a:r>
              <a:rPr lang="en-US" i="1" dirty="0" err="1"/>
              <a:t>ljekar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815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8312B2-F917-4A71-830B-CF3C3FC23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133600"/>
            <a:ext cx="7696200" cy="4267200"/>
          </a:xfrm>
        </p:spPr>
        <p:txBody>
          <a:bodyPr/>
          <a:lstStyle/>
          <a:p>
            <a:r>
              <a:rPr lang="en-US" dirty="0"/>
              <a:t>POGREŠNE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: </a:t>
            </a:r>
            <a:r>
              <a:rPr lang="en-US" i="1" dirty="0" err="1"/>
              <a:t>svakih</a:t>
            </a:r>
            <a:r>
              <a:rPr lang="en-US" i="1" dirty="0"/>
              <a:t> </a:t>
            </a:r>
            <a:r>
              <a:rPr lang="en-US" i="1" dirty="0" err="1"/>
              <a:t>dva</a:t>
            </a:r>
            <a:r>
              <a:rPr lang="en-US" i="1" dirty="0"/>
              <a:t> </a:t>
            </a:r>
            <a:r>
              <a:rPr lang="en-US" i="1" dirty="0" err="1"/>
              <a:t>minuta</a:t>
            </a:r>
            <a:r>
              <a:rPr lang="en-US" i="1" dirty="0"/>
              <a:t>, </a:t>
            </a:r>
            <a:r>
              <a:rPr lang="en-US" i="1" dirty="0" err="1"/>
              <a:t>ovih</a:t>
            </a:r>
            <a:r>
              <a:rPr lang="en-US" i="1" dirty="0"/>
              <a:t> tri-</a:t>
            </a:r>
            <a:r>
              <a:rPr lang="en-US" i="1" dirty="0" err="1"/>
              <a:t>četiri</a:t>
            </a:r>
            <a:r>
              <a:rPr lang="en-US" i="1" dirty="0"/>
              <a:t> </a:t>
            </a:r>
            <a:r>
              <a:rPr lang="en-US" i="1" dirty="0" err="1"/>
              <a:t>sekunde</a:t>
            </a:r>
            <a:r>
              <a:rPr lang="en-US" i="1" dirty="0"/>
              <a:t>, </a:t>
            </a:r>
            <a:r>
              <a:rPr lang="en-US" i="1" dirty="0" err="1"/>
              <a:t>naših</a:t>
            </a:r>
            <a:r>
              <a:rPr lang="en-US" i="1" dirty="0"/>
              <a:t> </a:t>
            </a:r>
            <a:r>
              <a:rPr lang="en-US" i="1" dirty="0" err="1"/>
              <a:t>pedeset</a:t>
            </a:r>
            <a:r>
              <a:rPr lang="en-US" i="1" dirty="0"/>
              <a:t> tri </a:t>
            </a:r>
            <a:r>
              <a:rPr lang="en-US" i="1" dirty="0" err="1"/>
              <a:t>pisanih</a:t>
            </a:r>
            <a:r>
              <a:rPr lang="en-US" i="1" dirty="0"/>
              <a:t> </a:t>
            </a:r>
            <a:r>
              <a:rPr lang="en-US" i="1" dirty="0" err="1"/>
              <a:t>strana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slično</a:t>
            </a:r>
            <a:r>
              <a:rPr lang="en-US" dirty="0"/>
              <a:t>,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pet </a:t>
            </a:r>
            <a:r>
              <a:rPr lang="en-US" dirty="0" err="1"/>
              <a:t>upotrijebljena</a:t>
            </a:r>
            <a:r>
              <a:rPr lang="en-US" dirty="0"/>
              <a:t> </a:t>
            </a:r>
            <a:r>
              <a:rPr lang="en-US" dirty="0" err="1"/>
              <a:t>zamjenica</a:t>
            </a:r>
            <a:r>
              <a:rPr lang="en-US" dirty="0"/>
              <a:t> u genitive </a:t>
            </a:r>
            <a:r>
              <a:rPr lang="en-US" dirty="0" err="1"/>
              <a:t>množine</a:t>
            </a:r>
            <a:r>
              <a:rPr lang="en-US" dirty="0"/>
              <a:t>.</a:t>
            </a:r>
          </a:p>
          <a:p>
            <a:r>
              <a:rPr lang="en-US" dirty="0"/>
              <a:t>ISPRAVNO JE: </a:t>
            </a:r>
            <a:r>
              <a:rPr lang="en-US" i="1" dirty="0" err="1"/>
              <a:t>svaka</a:t>
            </a:r>
            <a:r>
              <a:rPr lang="en-US" i="1" dirty="0"/>
              <a:t> </a:t>
            </a:r>
            <a:r>
              <a:rPr lang="en-US" i="1" dirty="0" err="1"/>
              <a:t>dva</a:t>
            </a:r>
            <a:r>
              <a:rPr lang="en-US" i="1" dirty="0"/>
              <a:t> </a:t>
            </a:r>
            <a:r>
              <a:rPr lang="en-US" i="1" dirty="0" err="1"/>
              <a:t>minuta</a:t>
            </a:r>
            <a:r>
              <a:rPr lang="en-US" i="1" dirty="0"/>
              <a:t>, </a:t>
            </a:r>
            <a:r>
              <a:rPr lang="en-US" i="1" dirty="0" err="1"/>
              <a:t>ove</a:t>
            </a:r>
            <a:r>
              <a:rPr lang="en-US" i="1" dirty="0"/>
              <a:t> tri-</a:t>
            </a:r>
            <a:r>
              <a:rPr lang="en-US" i="1" dirty="0" err="1"/>
              <a:t>četiri</a:t>
            </a:r>
            <a:r>
              <a:rPr lang="en-US" i="1" dirty="0"/>
              <a:t> </a:t>
            </a:r>
            <a:r>
              <a:rPr lang="en-US" i="1" dirty="0" err="1"/>
              <a:t>sekunde</a:t>
            </a:r>
            <a:r>
              <a:rPr lang="en-US" i="1" dirty="0"/>
              <a:t>, </a:t>
            </a:r>
            <a:r>
              <a:rPr lang="en-US" i="1" dirty="0" err="1"/>
              <a:t>naše</a:t>
            </a:r>
            <a:r>
              <a:rPr lang="en-US" i="1" dirty="0"/>
              <a:t> </a:t>
            </a:r>
            <a:r>
              <a:rPr lang="en-US" i="1" dirty="0" err="1"/>
              <a:t>pedeset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tri </a:t>
            </a:r>
            <a:r>
              <a:rPr lang="en-US" i="1" dirty="0" err="1"/>
              <a:t>pisane</a:t>
            </a:r>
            <a:r>
              <a:rPr lang="en-US" i="1" dirty="0"/>
              <a:t> </a:t>
            </a:r>
            <a:r>
              <a:rPr lang="en-US" i="1" dirty="0" err="1"/>
              <a:t>strane</a:t>
            </a:r>
            <a:r>
              <a:rPr lang="en-US" i="1" dirty="0"/>
              <a:t>.</a:t>
            </a:r>
          </a:p>
          <a:p>
            <a:endParaRPr lang="en-US" dirty="0"/>
          </a:p>
          <a:p>
            <a:r>
              <a:rPr lang="en-US" dirty="0"/>
              <a:t>KAŽE SE: </a:t>
            </a:r>
            <a:r>
              <a:rPr lang="en-US" i="1" dirty="0" err="1"/>
              <a:t>čitavu</a:t>
            </a:r>
            <a:r>
              <a:rPr lang="en-US" i="1" dirty="0"/>
              <a:t> </a:t>
            </a:r>
            <a:r>
              <a:rPr lang="en-US" i="1" dirty="0" err="1"/>
              <a:t>nedelju</a:t>
            </a:r>
            <a:r>
              <a:rPr lang="en-US" i="1" dirty="0"/>
              <a:t> dana, </a:t>
            </a:r>
            <a:r>
              <a:rPr lang="en-US" i="1" dirty="0" err="1"/>
              <a:t>sljedeću</a:t>
            </a:r>
            <a:r>
              <a:rPr lang="en-US" i="1" dirty="0"/>
              <a:t> </a:t>
            </a:r>
            <a:r>
              <a:rPr lang="en-US" i="1" dirty="0" err="1"/>
              <a:t>godinu</a:t>
            </a:r>
            <a:r>
              <a:rPr lang="en-US" i="1" dirty="0"/>
              <a:t> dana, </a:t>
            </a:r>
            <a:r>
              <a:rPr lang="en-US" i="1" dirty="0" err="1"/>
              <a:t>cio</a:t>
            </a:r>
            <a:r>
              <a:rPr lang="en-US" i="1" dirty="0"/>
              <a:t> </a:t>
            </a:r>
            <a:r>
              <a:rPr lang="en-US" i="1" dirty="0" err="1"/>
              <a:t>mjesec</a:t>
            </a:r>
            <a:r>
              <a:rPr lang="en-US" i="1" dirty="0"/>
              <a:t> dana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slično</a:t>
            </a:r>
            <a:r>
              <a:rPr lang="en-US" dirty="0"/>
              <a:t>, a ne </a:t>
            </a:r>
            <a:r>
              <a:rPr lang="en-US" i="1" dirty="0" err="1"/>
              <a:t>čitavih</a:t>
            </a:r>
            <a:r>
              <a:rPr lang="en-US" i="1" dirty="0"/>
              <a:t>, </a:t>
            </a:r>
            <a:r>
              <a:rPr lang="en-US" i="1" dirty="0" err="1"/>
              <a:t>sljedećih</a:t>
            </a:r>
            <a:r>
              <a:rPr lang="en-US" i="1" dirty="0"/>
              <a:t>, </a:t>
            </a:r>
            <a:r>
              <a:rPr lang="en-US" i="1" dirty="0" err="1"/>
              <a:t>cijelih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11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798C78-394C-43F6-B2D3-7D4FFD24A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2"/>
            <a:ext cx="7772400" cy="4063927"/>
          </a:xfrm>
        </p:spPr>
        <p:txBody>
          <a:bodyPr/>
          <a:lstStyle/>
          <a:p>
            <a:r>
              <a:rPr lang="en-US" dirty="0" err="1"/>
              <a:t>Kolebanja</a:t>
            </a:r>
            <a:r>
              <a:rPr lang="en-US" dirty="0"/>
              <a:t> u </a:t>
            </a:r>
            <a:r>
              <a:rPr lang="en-US" dirty="0" err="1"/>
              <a:t>slaganju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se </a:t>
            </a:r>
            <a:r>
              <a:rPr lang="en-US" dirty="0" err="1"/>
              <a:t>gramatičke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 </a:t>
            </a:r>
            <a:r>
              <a:rPr lang="en-US" dirty="0" err="1"/>
              <a:t>razlikuju</a:t>
            </a:r>
            <a:r>
              <a:rPr lang="en-US" dirty="0"/>
              <a:t> od </a:t>
            </a:r>
            <a:r>
              <a:rPr lang="en-US" dirty="0" err="1"/>
              <a:t>pravog</a:t>
            </a:r>
            <a:r>
              <a:rPr lang="en-US" dirty="0"/>
              <a:t> </a:t>
            </a:r>
            <a:r>
              <a:rPr lang="en-US" dirty="0" err="1"/>
              <a:t>značenja</a:t>
            </a:r>
            <a:r>
              <a:rPr lang="en-US" dirty="0"/>
              <a:t>.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imenice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gramatičke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 </a:t>
            </a:r>
            <a:r>
              <a:rPr lang="en-US" dirty="0" err="1"/>
              <a:t>ženskog</a:t>
            </a:r>
            <a:r>
              <a:rPr lang="en-US" dirty="0"/>
              <a:t> </a:t>
            </a:r>
            <a:r>
              <a:rPr lang="en-US" dirty="0" err="1"/>
              <a:t>roda</a:t>
            </a:r>
            <a:r>
              <a:rPr lang="en-US" dirty="0"/>
              <a:t> a </a:t>
            </a:r>
            <a:r>
              <a:rPr lang="en-US" dirty="0" err="1"/>
              <a:t>označavaju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muškog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i="1" dirty="0"/>
              <a:t>tata, </a:t>
            </a:r>
            <a:r>
              <a:rPr lang="en-US" i="1" dirty="0" err="1"/>
              <a:t>komšija</a:t>
            </a:r>
            <a:r>
              <a:rPr lang="en-US" i="1" dirty="0"/>
              <a:t>, </a:t>
            </a:r>
            <a:r>
              <a:rPr lang="en-US" i="1" dirty="0" err="1"/>
              <a:t>vladika</a:t>
            </a:r>
            <a:r>
              <a:rPr lang="en-US" i="1" dirty="0"/>
              <a:t>, </a:t>
            </a:r>
            <a:r>
              <a:rPr lang="en-US" i="1" dirty="0" err="1"/>
              <a:t>gazda</a:t>
            </a:r>
            <a:r>
              <a:rPr lang="en-US" i="1" dirty="0"/>
              <a:t>, </a:t>
            </a:r>
            <a:r>
              <a:rPr lang="en-US" i="1" dirty="0" err="1"/>
              <a:t>poglavica</a:t>
            </a:r>
            <a:r>
              <a:rPr lang="en-US" i="1" dirty="0"/>
              <a:t>, </a:t>
            </a:r>
            <a:r>
              <a:rPr lang="en-US" i="1" dirty="0" err="1"/>
              <a:t>sudija</a:t>
            </a:r>
            <a:r>
              <a:rPr lang="en-US" i="1" dirty="0"/>
              <a:t>, </a:t>
            </a:r>
            <a:r>
              <a:rPr lang="en-US" i="1" dirty="0" err="1"/>
              <a:t>sluga</a:t>
            </a:r>
            <a:r>
              <a:rPr lang="en-US" i="1" dirty="0"/>
              <a:t>, </a:t>
            </a:r>
            <a:r>
              <a:rPr lang="en-US" i="1" dirty="0" err="1"/>
              <a:t>kolega</a:t>
            </a:r>
            <a:r>
              <a:rPr lang="en-US" i="1" dirty="0"/>
              <a:t>, </a:t>
            </a:r>
            <a:r>
              <a:rPr lang="en-US" i="1" dirty="0" err="1"/>
              <a:t>poslovođa</a:t>
            </a:r>
            <a:r>
              <a:rPr lang="en-US" i="1" dirty="0"/>
              <a:t>, </a:t>
            </a:r>
            <a:r>
              <a:rPr lang="en-US" i="1" dirty="0" err="1"/>
              <a:t>razredni</a:t>
            </a:r>
            <a:r>
              <a:rPr lang="en-US" i="1" dirty="0"/>
              <a:t> </a:t>
            </a:r>
            <a:r>
              <a:rPr lang="en-US" i="1" dirty="0" err="1"/>
              <a:t>starješina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307793967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2593</TotalTime>
  <Words>876</Words>
  <Application>Microsoft Office PowerPoint</Application>
  <PresentationFormat>On-screen Show (4:3)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</vt:lpstr>
      <vt:lpstr>Berlin</vt:lpstr>
      <vt:lpstr>KONGRUENCIJA</vt:lpstr>
      <vt:lpstr>Upotpuni rečenicu odgovarajućim oblikom i analiziraj gramatičke kategorije: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294</cp:revision>
  <dcterms:created xsi:type="dcterms:W3CDTF">2006-08-16T00:00:00Z</dcterms:created>
  <dcterms:modified xsi:type="dcterms:W3CDTF">2021-04-15T10:32:40Z</dcterms:modified>
</cp:coreProperties>
</file>