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DB156-CD8E-4DBD-ADD2-50DDFE8CC135}" type="datetimeFigureOut">
              <a:rPr lang="en-US" smtClean="0"/>
              <a:t>26-Feb-2018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98109-DCCF-491C-A027-A4E8F3CAD75B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42298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DB156-CD8E-4DBD-ADD2-50DDFE8CC135}" type="datetimeFigureOut">
              <a:rPr lang="en-US" smtClean="0"/>
              <a:t>26-Feb-2018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98109-DCCF-491C-A027-A4E8F3CAD7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2035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DB156-CD8E-4DBD-ADD2-50DDFE8CC135}" type="datetimeFigureOut">
              <a:rPr lang="en-US" smtClean="0"/>
              <a:t>26-Feb-2018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98109-DCCF-491C-A027-A4E8F3CAD7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09721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DB156-CD8E-4DBD-ADD2-50DDFE8CC135}" type="datetimeFigureOut">
              <a:rPr lang="en-US" smtClean="0"/>
              <a:t>26-Feb-2018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98109-DCCF-491C-A027-A4E8F3CAD7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78534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DB156-CD8E-4DBD-ADD2-50DDFE8CC135}" type="datetimeFigureOut">
              <a:rPr lang="en-US" smtClean="0"/>
              <a:t>26-Feb-2018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98109-DCCF-491C-A027-A4E8F3CAD75B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719991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DB156-CD8E-4DBD-ADD2-50DDFE8CC135}" type="datetimeFigureOut">
              <a:rPr lang="en-US" smtClean="0"/>
              <a:t>26-Feb-2018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98109-DCCF-491C-A027-A4E8F3CAD7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41752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DB156-CD8E-4DBD-ADD2-50DDFE8CC135}" type="datetimeFigureOut">
              <a:rPr lang="en-US" smtClean="0"/>
              <a:t>26-Feb-2018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98109-DCCF-491C-A027-A4E8F3CAD7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7129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DB156-CD8E-4DBD-ADD2-50DDFE8CC135}" type="datetimeFigureOut">
              <a:rPr lang="en-US" smtClean="0"/>
              <a:t>26-Feb-2018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98109-DCCF-491C-A027-A4E8F3CAD7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46213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DB156-CD8E-4DBD-ADD2-50DDFE8CC135}" type="datetimeFigureOut">
              <a:rPr lang="en-US" smtClean="0"/>
              <a:t>26-Feb-2018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98109-DCCF-491C-A027-A4E8F3CAD7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3895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3B2DB156-CD8E-4DBD-ADD2-50DDFE8CC135}" type="datetimeFigureOut">
              <a:rPr lang="en-US" smtClean="0"/>
              <a:t>26-Feb-2018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B498109-DCCF-491C-A027-A4E8F3CAD7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6200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DB156-CD8E-4DBD-ADD2-50DDFE8CC135}" type="datetimeFigureOut">
              <a:rPr lang="en-US" smtClean="0"/>
              <a:t>26-Feb-2018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98109-DCCF-491C-A027-A4E8F3CAD7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988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3B2DB156-CD8E-4DBD-ADD2-50DDFE8CC135}" type="datetimeFigureOut">
              <a:rPr lang="en-US" smtClean="0"/>
              <a:t>26-Feb-2018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9B498109-DCCF-491C-A027-A4E8F3CAD75B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368842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962" y="2835370"/>
            <a:ext cx="10515600" cy="1325563"/>
          </a:xfrm>
        </p:spPr>
        <p:txBody>
          <a:bodyPr>
            <a:normAutofit/>
          </a:bodyPr>
          <a:lstStyle/>
          <a:p>
            <a:r>
              <a:rPr lang="sr-Latn-ME" dirty="0" smtClean="0"/>
              <a:t>SVOJSTVA  LOGARITMA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8540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982639" y="900752"/>
                <a:ext cx="10140286" cy="923330"/>
              </a:xfrm>
              <a:prstGeom prst="rec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sr-Latn-ME" b="1" dirty="0" smtClean="0"/>
                  <a:t>Svojstvo 1.</a:t>
                </a:r>
              </a:p>
              <a:p>
                <a:r>
                  <a:rPr lang="sr-Latn-ME" dirty="0" smtClean="0"/>
                  <a:t>Logaritam proizvoda dva pozitivna broja jednak je zbiru logaritama tih brojeva.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i="0" smtClean="0"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sr-Latn-ME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sub>
                          </m:sSub>
                        </m:fName>
                        <m:e>
                          <m:d>
                            <m:dPr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sr-Latn-ME" b="0" i="1" smtClean="0">
                                  <a:latin typeface="Cambria Math" panose="02040503050406030204" pitchFamily="18" charset="0"/>
                                </a:rPr>
                                <m:t>𝑏𝑐</m:t>
                              </m:r>
                            </m:e>
                          </m:d>
                        </m:e>
                      </m:func>
                      <m:r>
                        <a:rPr lang="sr-Latn-ME" b="0" i="1" smtClean="0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sr-Latn-ME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sr-Latn-ME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sr-Latn-ME" b="0" i="0" smtClean="0"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sr-Latn-ME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sub>
                          </m:sSub>
                        </m:fName>
                        <m:e>
                          <m:r>
                            <a:rPr lang="sr-Latn-ME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</m:func>
                      <m:r>
                        <a:rPr lang="sr-Latn-ME" b="0" i="1" smtClean="0">
                          <a:latin typeface="Cambria Math" panose="02040503050406030204" pitchFamily="18" charset="0"/>
                        </a:rPr>
                        <m:t>+</m:t>
                      </m:r>
                      <m:func>
                        <m:funcPr>
                          <m:ctrlPr>
                            <a:rPr lang="sr-Latn-ME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sr-Latn-ME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sr-Latn-ME" b="0" i="0" smtClean="0"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sr-Latn-ME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sub>
                          </m:sSub>
                        </m:fName>
                        <m:e>
                          <m:r>
                            <a:rPr lang="sr-Latn-ME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</m:func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2639" y="900752"/>
                <a:ext cx="10140286" cy="923330"/>
              </a:xfrm>
              <a:prstGeom prst="rect">
                <a:avLst/>
              </a:prstGeom>
              <a:blipFill rotWithShape="0">
                <a:blip r:embed="rId2"/>
                <a:stretch>
                  <a:fillRect l="-481" t="-3974" b="-463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1146412" y="2088107"/>
                <a:ext cx="2954655" cy="218861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r-Latn-ME" dirty="0" smtClean="0"/>
                  <a:t>Primjer 1.  Izračunati:</a:t>
                </a:r>
              </a:p>
              <a:p>
                <a:r>
                  <a:rPr lang="sr-Latn-ME" dirty="0" smtClean="0"/>
                  <a:t>a)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sr-Latn-ME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sr-Latn-ME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sr-Latn-ME" i="0" smtClean="0">
                                <a:latin typeface="Cambria Math" panose="02040503050406030204" pitchFamily="18" charset="0"/>
                              </a:rPr>
                              <m:t>log</m:t>
                            </m:r>
                          </m:e>
                          <m:sub>
                            <m:r>
                              <a:rPr lang="sr-Latn-ME" b="0" i="1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</m:sub>
                        </m:sSub>
                      </m:fName>
                      <m:e>
                        <m:r>
                          <a:rPr lang="sr-Latn-ME" b="0" i="1" smtClean="0">
                            <a:latin typeface="Cambria Math" panose="02040503050406030204" pitchFamily="18" charset="0"/>
                          </a:rPr>
                          <m:t>12</m:t>
                        </m:r>
                      </m:e>
                    </m:func>
                    <m:r>
                      <a:rPr lang="sr-Latn-ME" b="0" i="1" smtClean="0">
                        <a:latin typeface="Cambria Math" panose="02040503050406030204" pitchFamily="18" charset="0"/>
                      </a:rPr>
                      <m:t>+</m:t>
                    </m:r>
                    <m:func>
                      <m:funcPr>
                        <m:ctrlPr>
                          <a:rPr lang="sr-Latn-ME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sr-Latn-ME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sr-Latn-ME" i="0" smtClean="0">
                                <a:latin typeface="Cambria Math" panose="02040503050406030204" pitchFamily="18" charset="0"/>
                              </a:rPr>
                              <m:t>log</m:t>
                            </m:r>
                          </m:e>
                          <m:sub>
                            <m:r>
                              <a:rPr lang="sr-Latn-ME" b="0" i="1" smtClean="0">
                                <a:latin typeface="Cambria Math" panose="02040503050406030204" pitchFamily="18" charset="0"/>
                              </a:rPr>
                              <m:t>4</m:t>
                            </m:r>
                          </m:sub>
                        </m:sSub>
                      </m:fName>
                      <m:e>
                        <m:f>
                          <m:fPr>
                            <m:ctrlPr>
                              <a:rPr lang="sr-Latn-ME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sr-Latn-ME" b="0" i="1" smtClean="0">
                                <a:latin typeface="Cambria Math" panose="02040503050406030204" pitchFamily="18" charset="0"/>
                              </a:rPr>
                              <m:t>16</m:t>
                            </m:r>
                          </m:num>
                          <m:den>
                            <m:r>
                              <a:rPr lang="sr-Latn-ME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den>
                        </m:f>
                      </m:e>
                    </m:func>
                    <m:r>
                      <a:rPr lang="sr-Latn-ME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sr-Latn-ME" b="0" dirty="0" smtClean="0"/>
                  <a:t>	</a:t>
                </a:r>
              </a:p>
              <a:p>
                <a:r>
                  <a:rPr lang="sr-Latn-ME" dirty="0" smtClean="0"/>
                  <a:t>b)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sr-Latn-ME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sr-Latn-ME" i="0" smtClean="0">
                            <a:latin typeface="Cambria Math" panose="02040503050406030204" pitchFamily="18" charset="0"/>
                          </a:rPr>
                          <m:t>log</m:t>
                        </m:r>
                      </m:fName>
                      <m:e>
                        <m:r>
                          <a:rPr lang="sr-Latn-ME" b="0" i="1" smtClean="0">
                            <a:latin typeface="Cambria Math" panose="02040503050406030204" pitchFamily="18" charset="0"/>
                          </a:rPr>
                          <m:t>5</m:t>
                        </m:r>
                      </m:e>
                    </m:func>
                    <m:r>
                      <a:rPr lang="sr-Latn-ME" b="0" i="1" smtClean="0">
                        <a:latin typeface="Cambria Math" panose="02040503050406030204" pitchFamily="18" charset="0"/>
                      </a:rPr>
                      <m:t>+</m:t>
                    </m:r>
                    <m:func>
                      <m:funcPr>
                        <m:ctrlPr>
                          <a:rPr lang="sr-Latn-ME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sr-Latn-ME" i="0" smtClean="0">
                            <a:latin typeface="Cambria Math" panose="02040503050406030204" pitchFamily="18" charset="0"/>
                          </a:rPr>
                          <m:t>log</m:t>
                        </m:r>
                      </m:fName>
                      <m:e>
                        <m:r>
                          <a:rPr lang="sr-Latn-ME" b="0" i="1" smtClean="0">
                            <a:latin typeface="Cambria Math" panose="02040503050406030204" pitchFamily="18" charset="0"/>
                          </a:rPr>
                          <m:t>20</m:t>
                        </m:r>
                      </m:e>
                    </m:func>
                    <m:r>
                      <a:rPr lang="sr-Latn-ME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sr-Latn-ME" b="0" dirty="0" smtClean="0"/>
              </a:p>
              <a:p>
                <a:r>
                  <a:rPr lang="sr-Latn-ME" dirty="0" smtClean="0"/>
                  <a:t>c)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sr-Latn-ME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sr-Latn-ME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sr-Latn-ME" i="0" smtClean="0">
                                <a:latin typeface="Cambria Math" panose="02040503050406030204" pitchFamily="18" charset="0"/>
                              </a:rPr>
                              <m:t>log</m:t>
                            </m:r>
                          </m:e>
                          <m:sub>
                            <m:f>
                              <m:fPr>
                                <m:ctrlPr>
                                  <a:rPr lang="sr-Latn-ME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sr-Latn-ME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sr-Latn-ME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den>
                            </m:f>
                          </m:sub>
                        </m:sSub>
                      </m:fName>
                      <m:e>
                        <m:f>
                          <m:fPr>
                            <m:ctrlPr>
                              <a:rPr lang="sr-Latn-ME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sr-Latn-ME" b="0" i="1" smtClean="0">
                                <a:latin typeface="Cambria Math" panose="02040503050406030204" pitchFamily="18" charset="0"/>
                              </a:rPr>
                              <m:t>7</m:t>
                            </m:r>
                          </m:num>
                          <m:den>
                            <m:r>
                              <a:rPr lang="sr-Latn-ME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e>
                    </m:func>
                    <m:r>
                      <a:rPr lang="sr-Latn-ME" b="0" i="1" smtClean="0">
                        <a:latin typeface="Cambria Math" panose="02040503050406030204" pitchFamily="18" charset="0"/>
                      </a:rPr>
                      <m:t>+</m:t>
                    </m:r>
                    <m:func>
                      <m:funcPr>
                        <m:ctrlPr>
                          <a:rPr lang="sr-Latn-ME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sr-Latn-ME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sr-Latn-ME" i="0" smtClean="0">
                                <a:latin typeface="Cambria Math" panose="02040503050406030204" pitchFamily="18" charset="0"/>
                              </a:rPr>
                              <m:t>log</m:t>
                            </m:r>
                          </m:e>
                          <m:sub>
                            <m:f>
                              <m:fPr>
                                <m:ctrlPr>
                                  <a:rPr lang="sr-Latn-ME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sr-Latn-ME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sr-Latn-ME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den>
                            </m:f>
                          </m:sub>
                        </m:sSub>
                      </m:fName>
                      <m:e>
                        <m:f>
                          <m:fPr>
                            <m:ctrlPr>
                              <a:rPr lang="sr-Latn-ME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sr-Latn-ME" b="0" i="1" smtClean="0">
                                <a:latin typeface="Cambria Math" panose="02040503050406030204" pitchFamily="18" charset="0"/>
                              </a:rPr>
                              <m:t>128</m:t>
                            </m:r>
                          </m:num>
                          <m:den>
                            <m:r>
                              <a:rPr lang="sr-Latn-ME" b="0" i="1" smtClean="0">
                                <a:latin typeface="Cambria Math" panose="02040503050406030204" pitchFamily="18" charset="0"/>
                              </a:rPr>
                              <m:t>7</m:t>
                            </m:r>
                          </m:den>
                        </m:f>
                      </m:e>
                    </m:func>
                    <m:r>
                      <a:rPr lang="sr-Latn-ME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sr-Latn-ME" b="0" dirty="0" smtClean="0"/>
              </a:p>
              <a:p>
                <a:r>
                  <a:rPr lang="sr-Latn-ME" dirty="0" smtClean="0"/>
                  <a:t>d)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sr-Latn-ME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sr-Latn-ME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sr-Latn-ME" i="0" smtClean="0">
                                <a:latin typeface="Cambria Math" panose="02040503050406030204" pitchFamily="18" charset="0"/>
                              </a:rPr>
                              <m:t>log</m:t>
                            </m:r>
                          </m:e>
                          <m:sub>
                            <m:r>
                              <a:rPr lang="sr-Latn-ME" b="0" i="1" smtClean="0">
                                <a:latin typeface="Cambria Math" panose="02040503050406030204" pitchFamily="18" charset="0"/>
                              </a:rPr>
                              <m:t>6</m:t>
                            </m:r>
                          </m:sub>
                        </m:sSub>
                      </m:fName>
                      <m:e>
                        <m:r>
                          <a:rPr lang="sr-Latn-ME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</m:func>
                    <m:r>
                      <a:rPr lang="sr-Latn-ME" b="0" i="1" smtClean="0">
                        <a:latin typeface="Cambria Math" panose="02040503050406030204" pitchFamily="18" charset="0"/>
                      </a:rPr>
                      <m:t>+</m:t>
                    </m:r>
                    <m:func>
                      <m:funcPr>
                        <m:ctrlPr>
                          <a:rPr lang="sr-Latn-ME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sr-Latn-ME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sr-Latn-ME" i="0" smtClean="0">
                                <a:latin typeface="Cambria Math" panose="02040503050406030204" pitchFamily="18" charset="0"/>
                              </a:rPr>
                              <m:t>log</m:t>
                            </m:r>
                          </m:e>
                          <m:sub>
                            <m:r>
                              <a:rPr lang="sr-Latn-ME" b="0" i="1" smtClean="0">
                                <a:latin typeface="Cambria Math" panose="02040503050406030204" pitchFamily="18" charset="0"/>
                              </a:rPr>
                              <m:t>6</m:t>
                            </m:r>
                          </m:sub>
                        </m:sSub>
                      </m:fName>
                      <m:e>
                        <m:r>
                          <a:rPr lang="sr-Latn-ME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e>
                    </m:func>
                    <m:r>
                      <a:rPr lang="sr-Latn-ME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sr-Latn-ME" b="0" dirty="0" smtClean="0"/>
              </a:p>
              <a:p>
                <a:r>
                  <a:rPr lang="sr-Latn-ME" dirty="0" smtClean="0"/>
                  <a:t>e)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sr-Latn-ME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sr-Latn-ME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sr-Latn-ME" i="0" smtClean="0">
                                <a:latin typeface="Cambria Math" panose="02040503050406030204" pitchFamily="18" charset="0"/>
                              </a:rPr>
                              <m:t>log</m:t>
                            </m:r>
                          </m:e>
                          <m:sub>
                            <m:r>
                              <a:rPr lang="sr-Latn-ME" b="0" i="1" smtClean="0">
                                <a:latin typeface="Cambria Math" panose="02040503050406030204" pitchFamily="18" charset="0"/>
                              </a:rPr>
                              <m:t>12</m:t>
                            </m:r>
                          </m:sub>
                        </m:sSub>
                      </m:fName>
                      <m:e>
                        <m:f>
                          <m:fPr>
                            <m:ctrlPr>
                              <a:rPr lang="sr-Latn-ME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sr-Latn-ME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sr-Latn-ME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e>
                    </m:func>
                    <m:r>
                      <a:rPr lang="sr-Latn-ME" b="0" i="1" smtClean="0">
                        <a:latin typeface="Cambria Math" panose="02040503050406030204" pitchFamily="18" charset="0"/>
                      </a:rPr>
                      <m:t>+</m:t>
                    </m:r>
                    <m:func>
                      <m:funcPr>
                        <m:ctrlPr>
                          <a:rPr lang="sr-Latn-ME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sr-Latn-ME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sr-Latn-ME" i="0" smtClean="0">
                                <a:latin typeface="Cambria Math" panose="02040503050406030204" pitchFamily="18" charset="0"/>
                              </a:rPr>
                              <m:t>log</m:t>
                            </m:r>
                          </m:e>
                          <m:sub>
                            <m:r>
                              <a:rPr lang="sr-Latn-ME" b="0" i="1" smtClean="0">
                                <a:latin typeface="Cambria Math" panose="02040503050406030204" pitchFamily="18" charset="0"/>
                              </a:rPr>
                              <m:t>12</m:t>
                            </m:r>
                          </m:sub>
                        </m:sSub>
                      </m:fName>
                      <m:e>
                        <m:f>
                          <m:fPr>
                            <m:ctrlPr>
                              <a:rPr lang="sr-Latn-ME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sr-Latn-ME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sr-Latn-ME" b="0" i="1" smtClean="0">
                                <a:latin typeface="Cambria Math" panose="02040503050406030204" pitchFamily="18" charset="0"/>
                              </a:rPr>
                              <m:t>72</m:t>
                            </m:r>
                          </m:den>
                        </m:f>
                      </m:e>
                    </m:func>
                    <m:r>
                      <a:rPr lang="sr-Latn-ME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sr-Latn-ME" b="0" dirty="0" smtClean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6412" y="2088107"/>
                <a:ext cx="2954655" cy="2188612"/>
              </a:xfrm>
              <a:prstGeom prst="rect">
                <a:avLst/>
              </a:prstGeom>
              <a:blipFill rotWithShape="0">
                <a:blip r:embed="rId3"/>
                <a:stretch>
                  <a:fillRect l="-1649" t="-16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1146412" y="4531057"/>
                <a:ext cx="6988773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r-Latn-ME" dirty="0" smtClean="0"/>
                  <a:t>Napomena: Svojstvo 1 važi i  u slučaju konačnog broja pozitivnih činilaca: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i="0" smtClean="0"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sr-Latn-ME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sub>
                          </m:sSub>
                        </m:fName>
                        <m:e>
                          <m:d>
                            <m:dPr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sr-Latn-ME" b="0" i="1" smtClean="0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  <m:r>
                                <a:rPr lang="sr-Latn-ME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∙</m:t>
                              </m:r>
                              <m:r>
                                <a:rPr lang="sr-Latn-ME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𝑐</m:t>
                              </m:r>
                              <m:r>
                                <a:rPr lang="sr-Latn-ME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∙∙∙</m:t>
                              </m:r>
                              <m:r>
                                <a:rPr lang="sr-Latn-ME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𝑑</m:t>
                              </m:r>
                            </m:e>
                          </m:d>
                        </m:e>
                      </m:func>
                      <m:r>
                        <a:rPr lang="sr-Latn-ME" b="0" i="1" smtClean="0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i="0" smtClean="0"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sr-Latn-ME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sub>
                          </m:sSub>
                        </m:fName>
                        <m:e>
                          <m:r>
                            <a:rPr lang="sr-Latn-ME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</m:func>
                      <m:r>
                        <a:rPr lang="sr-Latn-ME" b="0" i="1" smtClean="0">
                          <a:latin typeface="Cambria Math" panose="02040503050406030204" pitchFamily="18" charset="0"/>
                        </a:rPr>
                        <m:t>+</m:t>
                      </m:r>
                      <m:func>
                        <m:func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i="0" smtClean="0"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sr-Latn-ME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sub>
                          </m:sSub>
                        </m:fName>
                        <m:e>
                          <m:r>
                            <a:rPr lang="sr-Latn-ME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</m:func>
                      <m:r>
                        <a:rPr lang="sr-Latn-ME" b="0" i="1" smtClean="0">
                          <a:latin typeface="Cambria Math" panose="02040503050406030204" pitchFamily="18" charset="0"/>
                        </a:rPr>
                        <m:t>+…+</m:t>
                      </m:r>
                      <m:func>
                        <m:func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i="0" smtClean="0"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sr-Latn-ME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sub>
                          </m:sSub>
                        </m:fName>
                        <m:e>
                          <m:r>
                            <a:rPr lang="sr-Latn-ME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e>
                      </m:func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6412" y="4531057"/>
                <a:ext cx="6988773" cy="646331"/>
              </a:xfrm>
              <a:prstGeom prst="rect">
                <a:avLst/>
              </a:prstGeom>
              <a:blipFill rotWithShape="0">
                <a:blip r:embed="rId4"/>
                <a:stretch>
                  <a:fillRect l="-697" t="-4717" b="-754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046572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818866" y="504967"/>
                <a:ext cx="10372298" cy="1188787"/>
              </a:xfrm>
              <a:prstGeom prst="rec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sr-Latn-ME" b="1" dirty="0" smtClean="0"/>
                  <a:t>Svojstvo 2.</a:t>
                </a:r>
              </a:p>
              <a:p>
                <a:r>
                  <a:rPr lang="sr-Latn-ME" dirty="0" smtClean="0"/>
                  <a:t>Logaritam količnika pozitivnih brojeva jednak je razlici logaritama tih brojeva.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i="0" smtClean="0"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sr-Latn-ME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sub>
                          </m:sSub>
                        </m:fName>
                        <m:e>
                          <m:f>
                            <m:fPr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sr-Latn-ME" b="0" i="1" smtClean="0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num>
                            <m:den>
                              <m:r>
                                <a:rPr lang="sr-Latn-ME" b="0" i="1" smtClean="0">
                                  <a:latin typeface="Cambria Math" panose="02040503050406030204" pitchFamily="18" charset="0"/>
                                </a:rPr>
                                <m:t>𝑐</m:t>
                              </m:r>
                            </m:den>
                          </m:f>
                        </m:e>
                      </m:func>
                      <m:r>
                        <a:rPr lang="sr-Latn-ME" b="0" i="1" smtClean="0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i="0" smtClean="0"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sr-Latn-ME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sub>
                          </m:sSub>
                        </m:fName>
                        <m:e>
                          <m:r>
                            <a:rPr lang="sr-Latn-ME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</m:func>
                      <m:r>
                        <a:rPr lang="sr-Latn-ME" b="0" i="1" smtClean="0">
                          <a:latin typeface="Cambria Math" panose="02040503050406030204" pitchFamily="18" charset="0"/>
                        </a:rPr>
                        <m:t>−</m:t>
                      </m:r>
                      <m:func>
                        <m:func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i="0" smtClean="0"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sr-Latn-ME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sub>
                          </m:sSub>
                        </m:fName>
                        <m:e>
                          <m:r>
                            <a:rPr lang="sr-Latn-ME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</m:func>
                      <m:r>
                        <a:rPr lang="sr-Latn-ME" b="0" i="1" smtClean="0">
                          <a:latin typeface="Cambria Math" panose="02040503050406030204" pitchFamily="18" charset="0"/>
                        </a:rPr>
                        <m:t>.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8866" y="504967"/>
                <a:ext cx="10372298" cy="1188787"/>
              </a:xfrm>
              <a:prstGeom prst="rect">
                <a:avLst/>
              </a:prstGeom>
              <a:blipFill rotWithShape="0">
                <a:blip r:embed="rId2"/>
                <a:stretch>
                  <a:fillRect l="-470" t="-30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1146412" y="2088107"/>
                <a:ext cx="2954655" cy="266855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r-Latn-ME" dirty="0" smtClean="0"/>
                  <a:t>Primjer 2.  Izračunati:</a:t>
                </a:r>
              </a:p>
              <a:p>
                <a:r>
                  <a:rPr lang="sr-Latn-ME" dirty="0" smtClean="0"/>
                  <a:t>a)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sr-Latn-ME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sr-Latn-ME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sr-Latn-ME" i="0" smtClean="0">
                                <a:latin typeface="Cambria Math" panose="02040503050406030204" pitchFamily="18" charset="0"/>
                              </a:rPr>
                              <m:t>log</m:t>
                            </m:r>
                          </m:e>
                          <m:sub>
                            <m:r>
                              <a:rPr lang="sr-Latn-ME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fName>
                      <m:e>
                        <m:r>
                          <a:rPr lang="sr-Latn-ME" b="0" i="1" smtClean="0">
                            <a:latin typeface="Cambria Math" panose="02040503050406030204" pitchFamily="18" charset="0"/>
                          </a:rPr>
                          <m:t>15</m:t>
                        </m:r>
                      </m:e>
                    </m:func>
                    <m:r>
                      <a:rPr lang="sr-Latn-ME" b="0" i="1" smtClean="0">
                        <a:latin typeface="Cambria Math" panose="02040503050406030204" pitchFamily="18" charset="0"/>
                      </a:rPr>
                      <m:t>−</m:t>
                    </m:r>
                    <m:func>
                      <m:funcPr>
                        <m:ctrlPr>
                          <a:rPr lang="sr-Latn-ME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sr-Latn-ME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sr-Latn-ME" i="0" smtClean="0">
                                <a:latin typeface="Cambria Math" panose="02040503050406030204" pitchFamily="18" charset="0"/>
                              </a:rPr>
                              <m:t>log</m:t>
                            </m:r>
                          </m:e>
                          <m:sub>
                            <m:r>
                              <a:rPr lang="sr-Latn-ME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fName>
                      <m:e>
                        <m:f>
                          <m:fPr>
                            <m:ctrlPr>
                              <a:rPr lang="sr-Latn-ME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sr-Latn-ME" b="0" i="1" smtClean="0">
                                <a:latin typeface="Cambria Math" panose="02040503050406030204" pitchFamily="18" charset="0"/>
                              </a:rPr>
                              <m:t>15</m:t>
                            </m:r>
                          </m:num>
                          <m:den>
                            <m:r>
                              <a:rPr lang="sr-Latn-ME" b="0" i="1" smtClean="0">
                                <a:latin typeface="Cambria Math" panose="02040503050406030204" pitchFamily="18" charset="0"/>
                              </a:rPr>
                              <m:t>16</m:t>
                            </m:r>
                          </m:den>
                        </m:f>
                      </m:e>
                    </m:func>
                    <m:r>
                      <a:rPr lang="sr-Latn-ME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sr-Latn-ME" b="0" dirty="0" smtClean="0"/>
                  <a:t>	</a:t>
                </a:r>
              </a:p>
              <a:p>
                <a:endParaRPr lang="sr-Latn-ME" b="0" dirty="0" smtClean="0"/>
              </a:p>
              <a:p>
                <a:r>
                  <a:rPr lang="sr-Latn-ME" dirty="0" smtClean="0"/>
                  <a:t>b)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sr-Latn-ME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sr-Latn-ME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sr-Latn-ME" i="0" smtClean="0">
                                <a:latin typeface="Cambria Math" panose="02040503050406030204" pitchFamily="18" charset="0"/>
                              </a:rPr>
                              <m:t>log</m:t>
                            </m:r>
                          </m:e>
                          <m:sub>
                            <m:f>
                              <m:fPr>
                                <m:ctrlPr>
                                  <a:rPr lang="sr-Latn-ME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sr-Latn-ME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sr-Latn-ME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den>
                            </m:f>
                          </m:sub>
                        </m:sSub>
                      </m:fName>
                      <m:e>
                        <m:r>
                          <a:rPr lang="sr-Latn-ME" b="0" i="1" smtClean="0">
                            <a:latin typeface="Cambria Math" panose="02040503050406030204" pitchFamily="18" charset="0"/>
                          </a:rPr>
                          <m:t>54</m:t>
                        </m:r>
                      </m:e>
                    </m:func>
                    <m:r>
                      <a:rPr lang="sr-Latn-ME" b="0" i="1" smtClean="0">
                        <a:latin typeface="Cambria Math" panose="02040503050406030204" pitchFamily="18" charset="0"/>
                      </a:rPr>
                      <m:t>−</m:t>
                    </m:r>
                    <m:func>
                      <m:funcPr>
                        <m:ctrlPr>
                          <a:rPr lang="sr-Latn-ME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sr-Latn-ME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sr-Latn-ME" i="0" smtClean="0">
                                <a:latin typeface="Cambria Math" panose="02040503050406030204" pitchFamily="18" charset="0"/>
                              </a:rPr>
                              <m:t>log</m:t>
                            </m:r>
                          </m:e>
                          <m:sub>
                            <m:f>
                              <m:fPr>
                                <m:ctrlPr>
                                  <a:rPr lang="sr-Latn-ME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sr-Latn-ME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sr-Latn-ME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den>
                            </m:f>
                          </m:sub>
                        </m:sSub>
                      </m:fName>
                      <m:e>
                        <m:r>
                          <a:rPr lang="sr-Latn-ME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</m:func>
                    <m:r>
                      <a:rPr lang="sr-Latn-ME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sr-Latn-ME" b="0" dirty="0" smtClean="0"/>
              </a:p>
              <a:p>
                <a:endParaRPr lang="sr-Latn-ME" b="0" dirty="0" smtClean="0"/>
              </a:p>
              <a:p>
                <a:r>
                  <a:rPr lang="sr-Latn-ME" dirty="0" smtClean="0"/>
                  <a:t>d)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sr-Latn-ME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sr-Latn-ME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sr-Latn-ME" i="0" smtClean="0">
                                <a:latin typeface="Cambria Math" panose="02040503050406030204" pitchFamily="18" charset="0"/>
                              </a:rPr>
                              <m:t>log</m:t>
                            </m:r>
                          </m:e>
                          <m:sub>
                            <m:r>
                              <a:rPr lang="sr-Latn-ME" b="0" i="1" smtClean="0">
                                <a:latin typeface="Cambria Math" panose="02040503050406030204" pitchFamily="18" charset="0"/>
                              </a:rPr>
                              <m:t>5</m:t>
                            </m:r>
                          </m:sub>
                        </m:sSub>
                      </m:fName>
                      <m:e>
                        <m:r>
                          <a:rPr lang="sr-Latn-ME" b="0" i="1" smtClean="0">
                            <a:latin typeface="Cambria Math" panose="02040503050406030204" pitchFamily="18" charset="0"/>
                          </a:rPr>
                          <m:t>75</m:t>
                        </m:r>
                      </m:e>
                    </m:func>
                    <m:r>
                      <a:rPr lang="sr-Latn-ME" b="0" i="1" smtClean="0">
                        <a:latin typeface="Cambria Math" panose="02040503050406030204" pitchFamily="18" charset="0"/>
                      </a:rPr>
                      <m:t>−</m:t>
                    </m:r>
                    <m:func>
                      <m:funcPr>
                        <m:ctrlPr>
                          <a:rPr lang="sr-Latn-ME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sr-Latn-ME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sr-Latn-ME" i="0" smtClean="0">
                                <a:latin typeface="Cambria Math" panose="02040503050406030204" pitchFamily="18" charset="0"/>
                              </a:rPr>
                              <m:t>log</m:t>
                            </m:r>
                          </m:e>
                          <m:sub>
                            <m:r>
                              <a:rPr lang="sr-Latn-ME" b="0" i="1" smtClean="0">
                                <a:latin typeface="Cambria Math" panose="02040503050406030204" pitchFamily="18" charset="0"/>
                              </a:rPr>
                              <m:t>5</m:t>
                            </m:r>
                          </m:sub>
                        </m:sSub>
                      </m:fName>
                      <m:e>
                        <m:r>
                          <a:rPr lang="sr-Latn-ME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e>
                    </m:func>
                    <m:r>
                      <a:rPr lang="sr-Latn-ME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sr-Latn-ME" b="0" dirty="0" smtClean="0"/>
              </a:p>
              <a:p>
                <a:endParaRPr lang="sr-Latn-ME" b="0" dirty="0" smtClean="0"/>
              </a:p>
              <a:p>
                <a:r>
                  <a:rPr lang="sr-Latn-ME" dirty="0" smtClean="0"/>
                  <a:t>e)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sr-Latn-ME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sr-Latn-ME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sr-Latn-ME" i="0" smtClean="0">
                                <a:latin typeface="Cambria Math" panose="02040503050406030204" pitchFamily="18" charset="0"/>
                              </a:rPr>
                              <m:t>log</m:t>
                            </m:r>
                          </m:e>
                          <m:sub>
                            <m:r>
                              <a:rPr lang="sr-Latn-ME" b="0" i="1" smtClean="0">
                                <a:latin typeface="Cambria Math" panose="02040503050406030204" pitchFamily="18" charset="0"/>
                              </a:rPr>
                              <m:t>8</m:t>
                            </m:r>
                          </m:sub>
                        </m:sSub>
                      </m:fName>
                      <m:e>
                        <m:r>
                          <a:rPr lang="sr-Latn-ME" b="0" i="1" smtClean="0">
                            <a:latin typeface="Cambria Math" panose="02040503050406030204" pitchFamily="18" charset="0"/>
                          </a:rPr>
                          <m:t>32</m:t>
                        </m:r>
                      </m:e>
                    </m:func>
                    <m:r>
                      <a:rPr lang="sr-Latn-ME" b="0" i="1" smtClean="0">
                        <a:latin typeface="Cambria Math" panose="02040503050406030204" pitchFamily="18" charset="0"/>
                      </a:rPr>
                      <m:t>−</m:t>
                    </m:r>
                    <m:func>
                      <m:funcPr>
                        <m:ctrlPr>
                          <a:rPr lang="sr-Latn-ME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sr-Latn-ME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sr-Latn-ME" i="0" smtClean="0">
                                <a:latin typeface="Cambria Math" panose="02040503050406030204" pitchFamily="18" charset="0"/>
                              </a:rPr>
                              <m:t>log</m:t>
                            </m:r>
                          </m:e>
                          <m:sub>
                            <m:r>
                              <a:rPr lang="sr-Latn-ME" b="0" i="1" smtClean="0">
                                <a:latin typeface="Cambria Math" panose="02040503050406030204" pitchFamily="18" charset="0"/>
                              </a:rPr>
                              <m:t>8</m:t>
                            </m:r>
                          </m:sub>
                        </m:sSub>
                      </m:fName>
                      <m:e>
                        <m:f>
                          <m:fPr>
                            <m:ctrlPr>
                              <a:rPr lang="sr-Latn-ME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sr-Latn-ME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sr-Latn-ME" b="0" i="1" smtClean="0">
                                <a:latin typeface="Cambria Math" panose="02040503050406030204" pitchFamily="18" charset="0"/>
                              </a:rPr>
                              <m:t>16</m:t>
                            </m:r>
                          </m:den>
                        </m:f>
                      </m:e>
                    </m:func>
                    <m:r>
                      <a:rPr lang="sr-Latn-ME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sr-Latn-ME" b="0" dirty="0" smtClean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46412" y="2088107"/>
                <a:ext cx="2954655" cy="2668551"/>
              </a:xfrm>
              <a:prstGeom prst="rect">
                <a:avLst/>
              </a:prstGeom>
              <a:blipFill rotWithShape="0">
                <a:blip r:embed="rId3"/>
                <a:stretch>
                  <a:fillRect l="-1649" t="-1373" b="-68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291067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Rectangle 1"/>
              <p:cNvSpPr/>
              <p:nvPr/>
            </p:nvSpPr>
            <p:spPr>
              <a:xfrm>
                <a:off x="918578" y="555725"/>
                <a:ext cx="10258938" cy="946991"/>
              </a:xfrm>
              <a:prstGeom prst="rec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</p:spPr>
            <p:txBody>
              <a:bodyPr wrap="square">
                <a:spAutoFit/>
              </a:bodyPr>
              <a:lstStyle/>
              <a:p>
                <a:r>
                  <a:rPr lang="sr-Latn-ME" b="1" dirty="0" smtClean="0"/>
                  <a:t>Svojstvo 3.</a:t>
                </a:r>
              </a:p>
              <a:p>
                <a:r>
                  <a:rPr lang="sr-Latn-ME" dirty="0" smtClean="0"/>
                  <a:t>Logaritam stepena jednak je proizvodu eksponenta stepena i logaritma osnove stepena.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unc>
                        <m:funcPr>
                          <m:ctrlPr>
                            <a:rPr lang="sr-Latn-ME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sr-Latn-ME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sr-Latn-ME" i="0" smtClean="0"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sr-Latn-ME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sub>
                          </m:sSub>
                        </m:fName>
                        <m:e>
                          <m:sSup>
                            <m:sSupPr>
                              <m:ctrlPr>
                                <a:rPr lang="sr-Latn-ME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sr-Latn-ME" b="0" i="1" smtClean="0"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  <m:sup>
                              <m:r>
                                <a:rPr lang="sr-Latn-ME" b="0" i="1" smtClean="0"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sup>
                          </m:sSup>
                          <m:r>
                            <a:rPr lang="sr-Latn-ME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r>
                            <a:rPr lang="sr-Latn-ME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  <m:r>
                            <a:rPr lang="sr-Latn-ME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∙</m:t>
                          </m:r>
                        </m:e>
                      </m:func>
                      <m:func>
                        <m:funcPr>
                          <m:ctrlPr>
                            <a:rPr lang="sr-Latn-ME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sr-Latn-ME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sr-Latn-ME" i="0" smtClean="0"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sr-Latn-ME" b="0" i="1" smtClean="0">
                                  <a:latin typeface="Cambria Math" panose="02040503050406030204" pitchFamily="18" charset="0"/>
                                </a:rPr>
                                <m:t>𝑎</m:t>
                              </m:r>
                            </m:sub>
                          </m:sSub>
                        </m:fName>
                        <m:e>
                          <m:r>
                            <a:rPr lang="sr-Latn-ME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</m:func>
                      <m:r>
                        <a:rPr lang="sr-Latn-ME" b="0" i="1" smtClean="0">
                          <a:latin typeface="Cambria Math" panose="02040503050406030204" pitchFamily="18" charset="0"/>
                        </a:rPr>
                        <m:t>.</m:t>
                      </m:r>
                    </m:oMath>
                  </m:oMathPara>
                </a14:m>
                <a:endParaRPr lang="sr-Latn-ME" dirty="0" smtClean="0"/>
              </a:p>
            </p:txBody>
          </p:sp>
        </mc:Choice>
        <mc:Fallback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8578" y="555725"/>
                <a:ext cx="10258938" cy="946991"/>
              </a:xfrm>
              <a:prstGeom prst="rect">
                <a:avLst/>
              </a:prstGeom>
              <a:blipFill rotWithShape="0">
                <a:blip r:embed="rId2"/>
                <a:stretch>
                  <a:fillRect l="-535" t="-3205" b="-256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 flipH="1">
                <a:off x="1082947" y="2333767"/>
                <a:ext cx="6123070" cy="34142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Primjer 3. I</a:t>
                </a:r>
                <a:r>
                  <a:rPr lang="sr-Latn-ME" dirty="0" smtClean="0"/>
                  <a:t>zračunati:</a:t>
                </a:r>
              </a:p>
              <a:p>
                <a:pPr marL="342900" indent="-342900">
                  <a:buAutoNum type="alphaLcParenR"/>
                </a:pPr>
                <a14:m>
                  <m:oMath xmlns:m="http://schemas.openxmlformats.org/officeDocument/2006/math">
                    <m:func>
                      <m:funcPr>
                        <m:ctrlPr>
                          <a:rPr lang="sr-Latn-ME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sr-Latn-ME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sr-Latn-ME" i="0" smtClean="0">
                                <a:latin typeface="Cambria Math" panose="02040503050406030204" pitchFamily="18" charset="0"/>
                              </a:rPr>
                              <m:t>log</m:t>
                            </m:r>
                          </m:e>
                          <m:sub>
                            <m:r>
                              <a:rPr lang="sr-Latn-ME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fName>
                      <m:e>
                        <m:r>
                          <a:rPr lang="sr-Latn-ME" b="0" i="1" smtClean="0">
                            <a:latin typeface="Cambria Math" panose="02040503050406030204" pitchFamily="18" charset="0"/>
                          </a:rPr>
                          <m:t>49</m:t>
                        </m:r>
                      </m:e>
                    </m:func>
                    <m:r>
                      <a:rPr lang="sr-Latn-ME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sr-Latn-ME" b="0" dirty="0" smtClean="0"/>
              </a:p>
              <a:p>
                <a:pPr marL="342900" indent="-342900">
                  <a:buAutoNum type="alphaLcParenR"/>
                </a:pPr>
                <a:endParaRPr lang="sr-Latn-ME" dirty="0" smtClean="0"/>
              </a:p>
              <a:p>
                <a:pPr marL="342900" indent="-342900">
                  <a:buAutoNum type="alphaLcParenR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sr-Latn-ME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r-Latn-ME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sr-Latn-ME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func>
                      <m:funcPr>
                        <m:ctrlPr>
                          <a:rPr lang="sr-Latn-ME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sr-Latn-ME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sr-Latn-ME" i="0" smtClean="0">
                                <a:latin typeface="Cambria Math" panose="02040503050406030204" pitchFamily="18" charset="0"/>
                              </a:rPr>
                              <m:t>log</m:t>
                            </m:r>
                          </m:e>
                          <m:sub>
                            <m:r>
                              <a:rPr lang="sr-Latn-ME" b="0" i="1" smtClean="0">
                                <a:latin typeface="Cambria Math" panose="02040503050406030204" pitchFamily="18" charset="0"/>
                              </a:rPr>
                              <m:t>7</m:t>
                            </m:r>
                          </m:sub>
                        </m:sSub>
                      </m:fName>
                      <m:e>
                        <m:r>
                          <a:rPr lang="sr-Latn-ME" b="0" i="1" smtClean="0">
                            <a:latin typeface="Cambria Math" panose="02040503050406030204" pitchFamily="18" charset="0"/>
                          </a:rPr>
                          <m:t>36</m:t>
                        </m:r>
                      </m:e>
                    </m:func>
                    <m:r>
                      <a:rPr lang="sr-Latn-ME" b="0" i="1" smtClean="0">
                        <a:latin typeface="Cambria Math" panose="02040503050406030204" pitchFamily="18" charset="0"/>
                      </a:rPr>
                      <m:t>−</m:t>
                    </m:r>
                    <m:func>
                      <m:funcPr>
                        <m:ctrlPr>
                          <a:rPr lang="sr-Latn-ME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sr-Latn-ME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sr-Latn-ME" b="0" i="0" smtClean="0">
                                <a:latin typeface="Cambria Math" panose="02040503050406030204" pitchFamily="18" charset="0"/>
                              </a:rPr>
                              <m:t>log</m:t>
                            </m:r>
                          </m:e>
                          <m:sub>
                            <m:r>
                              <a:rPr lang="sr-Latn-ME" b="0" i="1" smtClean="0">
                                <a:latin typeface="Cambria Math" panose="02040503050406030204" pitchFamily="18" charset="0"/>
                              </a:rPr>
                              <m:t>7</m:t>
                            </m:r>
                          </m:sub>
                        </m:sSub>
                      </m:fName>
                      <m:e>
                        <m:r>
                          <a:rPr lang="sr-Latn-ME" b="0" i="1" smtClean="0">
                            <a:latin typeface="Cambria Math" panose="02040503050406030204" pitchFamily="18" charset="0"/>
                          </a:rPr>
                          <m:t>14</m:t>
                        </m:r>
                      </m:e>
                    </m:func>
                    <m:r>
                      <a:rPr lang="sr-Latn-ME" b="0" i="1" smtClean="0">
                        <a:latin typeface="Cambria Math" panose="02040503050406030204" pitchFamily="18" charset="0"/>
                      </a:rPr>
                      <m:t>−3</m:t>
                    </m:r>
                    <m:func>
                      <m:funcPr>
                        <m:ctrlPr>
                          <a:rPr lang="sr-Latn-ME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sr-Latn-ME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sr-Latn-ME" b="0" i="0" smtClean="0">
                                <a:latin typeface="Cambria Math" panose="02040503050406030204" pitchFamily="18" charset="0"/>
                              </a:rPr>
                              <m:t>log</m:t>
                            </m:r>
                          </m:e>
                          <m:sub>
                            <m:r>
                              <a:rPr lang="sr-Latn-ME" b="0" i="1" smtClean="0">
                                <a:latin typeface="Cambria Math" panose="02040503050406030204" pitchFamily="18" charset="0"/>
                              </a:rPr>
                              <m:t>7</m:t>
                            </m:r>
                          </m:sub>
                        </m:sSub>
                      </m:fName>
                      <m:e>
                        <m:rad>
                          <m:radPr>
                            <m:ctrlPr>
                              <a:rPr lang="sr-Latn-ME" b="0" i="1" smtClean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>
                            <m:r>
                              <a:rPr lang="sr-Latn-ME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deg>
                          <m:e>
                            <m:r>
                              <a:rPr lang="sr-Latn-ME" b="0" i="1" smtClean="0">
                                <a:latin typeface="Cambria Math" panose="02040503050406030204" pitchFamily="18" charset="0"/>
                              </a:rPr>
                              <m:t>21</m:t>
                            </m:r>
                          </m:e>
                        </m:rad>
                      </m:e>
                    </m:func>
                    <m:r>
                      <a:rPr lang="sr-Latn-ME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sr-Latn-ME" dirty="0" smtClean="0"/>
              </a:p>
              <a:p>
                <a:pPr marL="342900" indent="-342900">
                  <a:buAutoNum type="alphaLcParenR"/>
                </a:pPr>
                <a:endParaRPr lang="sr-Latn-ME" dirty="0"/>
              </a:p>
              <a:p>
                <a:pPr marL="342900" indent="-342900">
                  <a:buAutoNum type="alphaLcParenR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sr-Latn-ME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func>
                          <m:funcPr>
                            <m:ctrlPr>
                              <a:rPr lang="sr-Latn-ME" sz="240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sSub>
                              <m:sSubPr>
                                <m:ctrlPr>
                                  <a:rPr lang="sr-Latn-ME" sz="240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sr-Latn-ME" sz="2400" i="0" smtClean="0">
                                    <a:latin typeface="Cambria Math" panose="02040503050406030204" pitchFamily="18" charset="0"/>
                                  </a:rPr>
                                  <m:t>log</m:t>
                                </m:r>
                              </m:e>
                              <m:sub>
                                <m:r>
                                  <a:rPr lang="sr-Latn-ME" sz="24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</m:fName>
                          <m:e>
                            <m:r>
                              <a:rPr lang="sr-Latn-ME" sz="2400" b="0" i="1" smtClean="0">
                                <a:latin typeface="Cambria Math" panose="02040503050406030204" pitchFamily="18" charset="0"/>
                              </a:rPr>
                              <m:t>24</m:t>
                            </m:r>
                          </m:e>
                        </m:func>
                        <m:r>
                          <a:rPr lang="sr-Latn-ME" sz="24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f>
                          <m:fPr>
                            <m:ctrlPr>
                              <a:rPr lang="sr-Latn-ME" sz="24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sr-Latn-ME" sz="24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sr-Latn-ME" sz="2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  <m:func>
                          <m:funcPr>
                            <m:ctrlPr>
                              <a:rPr lang="sr-Latn-ME" sz="2400" b="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sSub>
                              <m:sSubPr>
                                <m:ctrlPr>
                                  <a:rPr lang="sr-Latn-ME" sz="2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sr-Latn-ME" sz="2400" b="0" i="0" smtClean="0">
                                    <a:latin typeface="Cambria Math" panose="02040503050406030204" pitchFamily="18" charset="0"/>
                                  </a:rPr>
                                  <m:t>log</m:t>
                                </m:r>
                              </m:e>
                              <m:sub>
                                <m:r>
                                  <a:rPr lang="sr-Latn-ME" sz="24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</m:fName>
                          <m:e>
                            <m:r>
                              <a:rPr lang="sr-Latn-ME" sz="2400" b="0" i="1" smtClean="0">
                                <a:latin typeface="Cambria Math" panose="02040503050406030204" pitchFamily="18" charset="0"/>
                              </a:rPr>
                              <m:t>72</m:t>
                            </m:r>
                          </m:e>
                        </m:func>
                      </m:num>
                      <m:den>
                        <m:func>
                          <m:funcPr>
                            <m:ctrlPr>
                              <a:rPr lang="sr-Latn-ME" sz="240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sSub>
                              <m:sSubPr>
                                <m:ctrlPr>
                                  <a:rPr lang="sr-Latn-ME" sz="240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sr-Latn-ME" sz="2400" i="0" smtClean="0">
                                    <a:latin typeface="Cambria Math" panose="02040503050406030204" pitchFamily="18" charset="0"/>
                                  </a:rPr>
                                  <m:t>log</m:t>
                                </m:r>
                              </m:e>
                              <m:sub>
                                <m:r>
                                  <a:rPr lang="sr-Latn-ME" sz="2400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sub>
                            </m:sSub>
                          </m:fName>
                          <m:e>
                            <m:r>
                              <a:rPr lang="sr-Latn-ME" sz="2400" b="0" i="1" smtClean="0">
                                <a:latin typeface="Cambria Math" panose="02040503050406030204" pitchFamily="18" charset="0"/>
                              </a:rPr>
                              <m:t>18</m:t>
                            </m:r>
                          </m:e>
                        </m:func>
                        <m:r>
                          <a:rPr lang="sr-Latn-ME" sz="24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f>
                          <m:fPr>
                            <m:ctrlPr>
                              <a:rPr lang="sr-Latn-ME" sz="2400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sr-Latn-ME" sz="24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sr-Latn-ME" sz="2400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den>
                        </m:f>
                        <m:func>
                          <m:funcPr>
                            <m:ctrlPr>
                              <a:rPr lang="sr-Latn-ME" sz="2400" b="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sSub>
                              <m:sSubPr>
                                <m:ctrlPr>
                                  <a:rPr lang="sr-Latn-ME" sz="24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sr-Latn-ME" sz="2400" b="0" i="0" smtClean="0">
                                    <a:latin typeface="Cambria Math" panose="02040503050406030204" pitchFamily="18" charset="0"/>
                                  </a:rPr>
                                  <m:t>log</m:t>
                                </m:r>
                              </m:e>
                              <m:sub>
                                <m:r>
                                  <a:rPr lang="sr-Latn-ME" sz="2400" b="0" i="1" smtClean="0"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sub>
                            </m:sSub>
                          </m:fName>
                          <m:e>
                            <m:r>
                              <a:rPr lang="sr-Latn-ME" sz="2400" b="0" i="1" smtClean="0">
                                <a:latin typeface="Cambria Math" panose="02040503050406030204" pitchFamily="18" charset="0"/>
                              </a:rPr>
                              <m:t>72</m:t>
                            </m:r>
                          </m:e>
                        </m:func>
                      </m:den>
                    </m:f>
                    <m:r>
                      <a:rPr lang="sr-Latn-ME" sz="24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sr-Latn-ME" sz="2400" dirty="0" smtClean="0"/>
              </a:p>
              <a:p>
                <a:pPr marL="342900" indent="-342900">
                  <a:buAutoNum type="alphaLcParenR"/>
                </a:pPr>
                <a:endParaRPr lang="sr-Latn-ME" sz="2400" dirty="0"/>
              </a:p>
              <a:p>
                <a:pPr marL="342900" indent="-342900">
                  <a:buFontTx/>
                  <a:buAutoNum type="alphaLcParenR"/>
                </a:pPr>
                <a14:m>
                  <m:oMath xmlns:m="http://schemas.openxmlformats.org/officeDocument/2006/math">
                    <m:f>
                      <m:fPr>
                        <m:ctrlPr>
                          <a:rPr lang="sr-Latn-ME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func>
                          <m:funcPr>
                            <m:ctrlPr>
                              <a:rPr lang="sr-Latn-ME" sz="240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sSub>
                              <m:sSubPr>
                                <m:ctrlPr>
                                  <a:rPr lang="sr-Latn-ME" sz="24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sr-Latn-ME" sz="2400">
                                    <a:latin typeface="Cambria Math" panose="02040503050406030204" pitchFamily="18" charset="0"/>
                                  </a:rPr>
                                  <m:t>log</m:t>
                                </m:r>
                              </m:e>
                              <m:sub>
                                <m:r>
                                  <a:rPr lang="sr-Latn-ME" sz="2400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</m:fName>
                          <m:e>
                            <m:r>
                              <a:rPr lang="sr-Latn-ME" sz="2400" b="0" i="1" smtClean="0">
                                <a:latin typeface="Cambria Math" panose="02040503050406030204" pitchFamily="18" charset="0"/>
                              </a:rPr>
                              <m:t>16</m:t>
                            </m:r>
                          </m:e>
                        </m:func>
                        <m:r>
                          <a:rPr lang="sr-Latn-ME" sz="2400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sr-Latn-ME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  <m:func>
                          <m:funcPr>
                            <m:ctrlPr>
                              <a:rPr lang="sr-Latn-ME" sz="2400" i="1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sSub>
                              <m:sSubPr>
                                <m:ctrlPr>
                                  <a:rPr lang="sr-Latn-ME" sz="24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sr-Latn-ME" sz="2400">
                                    <a:latin typeface="Cambria Math" panose="02040503050406030204" pitchFamily="18" charset="0"/>
                                  </a:rPr>
                                  <m:t>log</m:t>
                                </m:r>
                              </m:e>
                              <m:sub>
                                <m:r>
                                  <a:rPr lang="sr-Latn-ME" sz="2400" i="1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</m:fName>
                          <m:e>
                            <m:rad>
                              <m:radPr>
                                <m:degHide m:val="on"/>
                                <m:ctrlPr>
                                  <a:rPr lang="sr-Latn-ME" sz="2400" i="1" smtClean="0">
                                    <a:latin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sr-Latn-ME" sz="2400" b="0" i="1" smtClean="0">
                                    <a:latin typeface="Cambria Math" panose="02040503050406030204" pitchFamily="18" charset="0"/>
                                  </a:rPr>
                                  <m:t>10</m:t>
                                </m:r>
                              </m:e>
                            </m:rad>
                          </m:e>
                        </m:func>
                      </m:num>
                      <m:den>
                        <m:func>
                          <m:funcPr>
                            <m:ctrlPr>
                              <a:rPr lang="sr-Latn-ME" sz="240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sSub>
                              <m:sSubPr>
                                <m:ctrlPr>
                                  <a:rPr lang="sr-Latn-ME" sz="24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sr-Latn-ME" sz="2400">
                                    <a:latin typeface="Cambria Math" panose="02040503050406030204" pitchFamily="18" charset="0"/>
                                  </a:rPr>
                                  <m:t>log</m:t>
                                </m:r>
                              </m:e>
                              <m:sub>
                                <m:r>
                                  <a:rPr lang="sr-Latn-ME" sz="24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</m:fName>
                          <m:e>
                            <m:r>
                              <a:rPr lang="sr-Latn-ME" sz="2400" b="0" i="1" smtClean="0">
                                <a:latin typeface="Cambria Math" panose="02040503050406030204" pitchFamily="18" charset="0"/>
                              </a:rPr>
                              <m:t>20</m:t>
                            </m:r>
                          </m:e>
                        </m:func>
                        <m:r>
                          <a:rPr lang="sr-Latn-ME" sz="2400" i="1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sr-Latn-ME" sz="2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  <m:func>
                          <m:funcPr>
                            <m:ctrlPr>
                              <a:rPr lang="sr-Latn-ME" sz="2400" i="1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sSub>
                              <m:sSubPr>
                                <m:ctrlPr>
                                  <a:rPr lang="sr-Latn-ME" sz="24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sr-Latn-ME" sz="2400">
                                    <a:latin typeface="Cambria Math" panose="02040503050406030204" pitchFamily="18" charset="0"/>
                                  </a:rPr>
                                  <m:t>log</m:t>
                                </m:r>
                              </m:e>
                              <m:sub>
                                <m:r>
                                  <a:rPr lang="sr-Latn-ME" sz="2400" b="0" i="1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b>
                            </m:sSub>
                          </m:fName>
                          <m:e>
                            <m:r>
                              <a:rPr lang="sr-Latn-ME" sz="2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</m:func>
                      </m:den>
                    </m:f>
                    <m:r>
                      <a:rPr lang="sr-Latn-ME" sz="2400" i="1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sr-Latn-ME" sz="2400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1082947" y="2333767"/>
                <a:ext cx="6123070" cy="3414204"/>
              </a:xfrm>
              <a:prstGeom prst="rect">
                <a:avLst/>
              </a:prstGeom>
              <a:blipFill rotWithShape="0">
                <a:blip r:embed="rId3"/>
                <a:stretch>
                  <a:fillRect l="-896" t="-10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678075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846161" y="750627"/>
                <a:ext cx="7602402" cy="745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r-Latn-ME" dirty="0" smtClean="0"/>
                  <a:t>Primjer 4.  Logaritmovati izraz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sr-Latn-ME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r-Latn-ME" sz="2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  <m:r>
                          <a:rPr lang="sr-Latn-ME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rad>
                          <m:radPr>
                            <m:ctrlPr>
                              <a:rPr lang="sr-Latn-ME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radPr>
                          <m:deg>
                            <m:r>
                              <m:rPr>
                                <m:brk m:alnAt="7"/>
                              </m:rPr>
                              <a:rPr lang="sr-Latn-ME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4</m:t>
                            </m:r>
                          </m:deg>
                          <m:e>
                            <m:r>
                              <a:rPr lang="sr-Latn-ME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3</m:t>
                            </m:r>
                          </m:e>
                        </m:rad>
                        <m:r>
                          <a:rPr lang="sr-Latn-ME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sSup>
                          <m:sSupPr>
                            <m:ctrlPr>
                              <a:rPr lang="sr-Latn-ME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sr-Latn-ME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7</m:t>
                            </m:r>
                          </m:e>
                          <m:sup>
                            <m:r>
                              <a:rPr lang="sr-Latn-ME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−2</m:t>
                            </m:r>
                          </m:sup>
                        </m:sSup>
                      </m:num>
                      <m:den>
                        <m:rad>
                          <m:radPr>
                            <m:ctrlPr>
                              <a:rPr lang="sr-Latn-ME" sz="2400" i="1" smtClean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>
                            <m:r>
                              <m:rPr>
                                <m:brk m:alnAt="7"/>
                              </m:rPr>
                              <a:rPr lang="sr-Latn-ME" sz="2400" b="0" i="1" smtClean="0">
                                <a:latin typeface="Cambria Math" panose="02040503050406030204" pitchFamily="18" charset="0"/>
                              </a:rPr>
                              <m:t>5</m:t>
                            </m:r>
                          </m:deg>
                          <m:e>
                            <m:r>
                              <a:rPr lang="sr-Latn-ME" sz="2400" b="0" i="1" smtClean="0">
                                <a:latin typeface="Cambria Math" panose="02040503050406030204" pitchFamily="18" charset="0"/>
                              </a:rPr>
                              <m:t>10</m:t>
                            </m:r>
                          </m:e>
                        </m:rad>
                      </m:den>
                    </m:f>
                  </m:oMath>
                </a14:m>
                <a:r>
                  <a:rPr lang="sr-Latn-ME" sz="2400" dirty="0" smtClean="0"/>
                  <a:t> </a:t>
                </a:r>
                <a:r>
                  <a:rPr lang="sr-Latn-ME" dirty="0" smtClean="0"/>
                  <a:t>uzimajući za osnovu logaritma broj 10.</a:t>
                </a:r>
                <a:endParaRPr lang="en-US" sz="2400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6161" y="750627"/>
                <a:ext cx="7602402" cy="745332"/>
              </a:xfrm>
              <a:prstGeom prst="rect">
                <a:avLst/>
              </a:prstGeom>
              <a:blipFill rotWithShape="0">
                <a:blip r:embed="rId2"/>
                <a:stretch>
                  <a:fillRect l="-722" r="-4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846161" y="2977460"/>
                <a:ext cx="7154972" cy="37234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r-Latn-ME" dirty="0" smtClean="0"/>
                  <a:t>Primjer 5. Izračunati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sr-Latn-ME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sr-Latn-ME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sr-Latn-ME" i="0" smtClean="0">
                                <a:latin typeface="Cambria Math" panose="02040503050406030204" pitchFamily="18" charset="0"/>
                              </a:rPr>
                              <m:t>log</m:t>
                            </m:r>
                          </m:e>
                          <m:sub>
                            <m:r>
                              <a:rPr lang="sr-Latn-ME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sub>
                        </m:sSub>
                      </m:fName>
                      <m:e>
                        <m:r>
                          <a:rPr lang="sr-Latn-ME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func>
                  </m:oMath>
                </a14:m>
                <a:r>
                  <a:rPr lang="sr-Latn-ME" dirty="0" smtClean="0"/>
                  <a:t> ako je </a:t>
                </a:r>
                <a14:m>
                  <m:oMath xmlns:m="http://schemas.openxmlformats.org/officeDocument/2006/math">
                    <m:r>
                      <a:rPr lang="sr-Latn-ME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sr-Latn-ME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sr-Latn-ME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sr-Latn-ME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sr-Latn-ME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sSup>
                      <m:sSupPr>
                        <m:ctrlPr>
                          <a:rPr lang="sr-Latn-ME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sr-Latn-ME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p>
                        <m:r>
                          <a:rPr lang="sr-Latn-ME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ad>
                      <m:radPr>
                        <m:ctrlPr>
                          <a:rPr lang="sr-Latn-ME" b="0" i="1" smtClean="0">
                            <a:latin typeface="Cambria Math" panose="02040503050406030204" pitchFamily="18" charset="0"/>
                          </a:rPr>
                        </m:ctrlPr>
                      </m:radPr>
                      <m:deg>
                        <m:r>
                          <m:rPr>
                            <m:brk m:alnAt="7"/>
                          </m:rPr>
                          <a:rPr lang="sr-Latn-ME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deg>
                      <m:e>
                        <m:r>
                          <a:rPr lang="sr-Latn-ME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</m:rad>
                  </m:oMath>
                </a14:m>
                <a:r>
                  <a:rPr lang="sr-Latn-ME" dirty="0" smtClean="0"/>
                  <a:t>,  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sr-Latn-ME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sr-Latn-ME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sr-Latn-ME" i="0" smtClean="0">
                                <a:latin typeface="Cambria Math" panose="02040503050406030204" pitchFamily="18" charset="0"/>
                              </a:rPr>
                              <m:t>log</m:t>
                            </m:r>
                          </m:e>
                          <m:sub>
                            <m:r>
                              <a:rPr lang="sr-Latn-ME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sub>
                        </m:sSub>
                      </m:fName>
                      <m:e>
                        <m:r>
                          <a:rPr lang="sr-Latn-ME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</m:func>
                    <m:r>
                      <a:rPr lang="sr-Latn-ME" b="0" i="1" smtClean="0">
                        <a:latin typeface="Cambria Math" panose="02040503050406030204" pitchFamily="18" charset="0"/>
                      </a:rPr>
                      <m:t>=2</m:t>
                    </m:r>
                  </m:oMath>
                </a14:m>
                <a:r>
                  <a:rPr lang="sr-Latn-ME" dirty="0" smtClean="0"/>
                  <a:t> i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sr-Latn-ME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sr-Latn-ME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sr-Latn-ME" i="0" smtClean="0">
                                <a:latin typeface="Cambria Math" panose="02040503050406030204" pitchFamily="18" charset="0"/>
                              </a:rPr>
                              <m:t>log</m:t>
                            </m:r>
                          </m:e>
                          <m:sub>
                            <m:r>
                              <a:rPr lang="sr-Latn-ME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sub>
                        </m:sSub>
                      </m:fName>
                      <m:e>
                        <m:r>
                          <a:rPr lang="sr-Latn-ME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</m:func>
                    <m:r>
                      <a:rPr lang="sr-Latn-ME" b="0" i="1" smtClean="0">
                        <a:latin typeface="Cambria Math" panose="02040503050406030204" pitchFamily="18" charset="0"/>
                      </a:rPr>
                      <m:t>=−1</m:t>
                    </m:r>
                  </m:oMath>
                </a14:m>
                <a:r>
                  <a:rPr lang="sr-Latn-ME" dirty="0" smtClean="0"/>
                  <a:t>.</a:t>
                </a:r>
                <a:endParaRPr lang="en-US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6161" y="2977460"/>
                <a:ext cx="7154972" cy="372346"/>
              </a:xfrm>
              <a:prstGeom prst="rect">
                <a:avLst/>
              </a:prstGeom>
              <a:blipFill rotWithShape="0">
                <a:blip r:embed="rId3"/>
                <a:stretch>
                  <a:fillRect l="-767" t="-6452" r="-511" b="-2419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846161" y="4585647"/>
                <a:ext cx="6213624" cy="92333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r-Latn-ME" dirty="0" smtClean="0"/>
                  <a:t>Primjer 6. Izračunati </a:t>
                </a:r>
                <a14:m>
                  <m:oMath xmlns:m="http://schemas.openxmlformats.org/officeDocument/2006/math">
                    <m:r>
                      <a:rPr lang="sr-Latn-ME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sr-Latn-ME" dirty="0" smtClean="0"/>
                  <a:t> ako je dat logaritam od </a:t>
                </a:r>
                <a14:m>
                  <m:oMath xmlns:m="http://schemas.openxmlformats.org/officeDocument/2006/math">
                    <m:r>
                      <a:rPr lang="sr-Latn-ME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sr-Latn-ME" dirty="0" smtClean="0"/>
                  <a:t>,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sr-Latn-ME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sr-Latn-ME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sr-Latn-ME" b="0" i="1" smtClean="0">
                            <a:latin typeface="Cambria Math" panose="02040503050406030204" pitchFamily="18" charset="0"/>
                          </a:rPr>
                          <m:t>&gt;0, </m:t>
                        </m:r>
                        <m:r>
                          <a:rPr lang="sr-Latn-ME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  <m:r>
                          <a:rPr lang="sr-Latn-ME" b="0" i="1" smtClean="0">
                            <a:latin typeface="Cambria Math" panose="02040503050406030204" pitchFamily="18" charset="0"/>
                          </a:rPr>
                          <m:t>&gt;0</m:t>
                        </m:r>
                      </m:e>
                    </m:d>
                  </m:oMath>
                </a14:m>
                <a:r>
                  <a:rPr lang="sr-Latn-ME" dirty="0" smtClean="0"/>
                  <a:t>:</a:t>
                </a:r>
              </a:p>
              <a:p>
                <a:r>
                  <a:rPr lang="sr-Latn-ME" dirty="0" smtClean="0"/>
                  <a:t>a)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sr-Latn-ME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sr-Latn-ME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sr-Latn-ME" i="0" smtClean="0">
                                <a:latin typeface="Cambria Math" panose="02040503050406030204" pitchFamily="18" charset="0"/>
                              </a:rPr>
                              <m:t>log</m:t>
                            </m:r>
                          </m:e>
                          <m:sub>
                            <m:r>
                              <a:rPr lang="sr-Latn-ME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</m:fName>
                      <m:e>
                        <m:r>
                          <a:rPr lang="sr-Latn-ME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func>
                    <m:r>
                      <a:rPr lang="sr-Latn-ME" b="0" i="1" smtClean="0">
                        <a:latin typeface="Cambria Math" panose="02040503050406030204" pitchFamily="18" charset="0"/>
                      </a:rPr>
                      <m:t>=3</m:t>
                    </m:r>
                    <m:func>
                      <m:funcPr>
                        <m:ctrlPr>
                          <a:rPr lang="sr-Latn-ME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sr-Latn-ME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sr-Latn-ME" b="0" i="0" smtClean="0">
                                <a:latin typeface="Cambria Math" panose="02040503050406030204" pitchFamily="18" charset="0"/>
                              </a:rPr>
                              <m:t>log</m:t>
                            </m:r>
                          </m:e>
                          <m:sub>
                            <m:r>
                              <a:rPr lang="sr-Latn-ME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</m:fName>
                      <m:e>
                        <m:r>
                          <a:rPr lang="sr-Latn-ME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</m:func>
                    <m:r>
                      <a:rPr lang="sr-Latn-ME" b="0" i="1" smtClean="0">
                        <a:latin typeface="Cambria Math" panose="02040503050406030204" pitchFamily="18" charset="0"/>
                      </a:rPr>
                      <m:t>+4</m:t>
                    </m:r>
                    <m:func>
                      <m:funcPr>
                        <m:ctrlPr>
                          <a:rPr lang="sr-Latn-ME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sr-Latn-ME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sr-Latn-ME" b="0" i="0" smtClean="0">
                                <a:latin typeface="Cambria Math" panose="02040503050406030204" pitchFamily="18" charset="0"/>
                              </a:rPr>
                              <m:t>log</m:t>
                            </m:r>
                          </m:e>
                          <m:sub>
                            <m:r>
                              <a:rPr lang="sr-Latn-ME" b="0" i="1" smtClean="0"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</m:fName>
                      <m:e>
                        <m:r>
                          <a:rPr lang="sr-Latn-ME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</m:func>
                  </m:oMath>
                </a14:m>
                <a:r>
                  <a:rPr lang="sr-Latn-ME" dirty="0" smtClean="0"/>
                  <a:t>;</a:t>
                </a:r>
              </a:p>
              <a:p>
                <a:r>
                  <a:rPr lang="sr-Latn-ME" dirty="0" smtClean="0"/>
                  <a:t>b)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sr-Latn-ME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sr-Latn-ME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sr-Latn-ME" i="0" smtClean="0">
                                <a:latin typeface="Cambria Math" panose="02040503050406030204" pitchFamily="18" charset="0"/>
                              </a:rPr>
                              <m:t>log</m:t>
                            </m:r>
                          </m:e>
                          <m:sub>
                            <m:r>
                              <a:rPr lang="sr-Latn-ME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fName>
                      <m:e>
                        <m:r>
                          <a:rPr lang="sr-Latn-ME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func>
                    <m:r>
                      <a:rPr lang="sr-Latn-ME" b="0" i="1" smtClean="0">
                        <a:latin typeface="Cambria Math" panose="02040503050406030204" pitchFamily="18" charset="0"/>
                      </a:rPr>
                      <m:t>=5</m:t>
                    </m:r>
                    <m:func>
                      <m:funcPr>
                        <m:ctrlPr>
                          <a:rPr lang="sr-Latn-ME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sr-Latn-ME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sr-Latn-ME" b="0" i="0" smtClean="0">
                                <a:latin typeface="Cambria Math" panose="02040503050406030204" pitchFamily="18" charset="0"/>
                              </a:rPr>
                              <m:t>log</m:t>
                            </m:r>
                          </m:e>
                          <m:sub>
                            <m:r>
                              <a:rPr lang="sr-Latn-ME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fName>
                      <m:e>
                        <m:r>
                          <a:rPr lang="sr-Latn-ME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</m:func>
                    <m:r>
                      <a:rPr lang="sr-Latn-ME" b="0" i="1" smtClean="0">
                        <a:latin typeface="Cambria Math" panose="02040503050406030204" pitchFamily="18" charset="0"/>
                      </a:rPr>
                      <m:t>−2</m:t>
                    </m:r>
                    <m:func>
                      <m:funcPr>
                        <m:ctrlPr>
                          <a:rPr lang="sr-Latn-ME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sr-Latn-ME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sr-Latn-ME" b="0" i="0" smtClean="0">
                                <a:latin typeface="Cambria Math" panose="02040503050406030204" pitchFamily="18" charset="0"/>
                              </a:rPr>
                              <m:t>log</m:t>
                            </m:r>
                          </m:e>
                          <m:sub>
                            <m:r>
                              <a:rPr lang="sr-Latn-ME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fName>
                      <m:e>
                        <m:r>
                          <a:rPr lang="sr-Latn-ME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</m:func>
                  </m:oMath>
                </a14:m>
                <a:r>
                  <a:rPr lang="sr-Latn-ME" dirty="0" smtClean="0"/>
                  <a:t>.</a:t>
                </a:r>
                <a:endParaRPr lang="en-US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6161" y="4585647"/>
                <a:ext cx="6213624" cy="923330"/>
              </a:xfrm>
              <a:prstGeom prst="rect">
                <a:avLst/>
              </a:prstGeom>
              <a:blipFill rotWithShape="0">
                <a:blip r:embed="rId4"/>
                <a:stretch>
                  <a:fillRect l="-883" t="-3289" b="-92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663817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Rectangle 1"/>
              <p:cNvSpPr/>
              <p:nvPr/>
            </p:nvSpPr>
            <p:spPr>
              <a:xfrm>
                <a:off x="618327" y="473838"/>
                <a:ext cx="10750258" cy="830933"/>
              </a:xfrm>
              <a:prstGeom prst="rec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</p:spPr>
            <p:txBody>
              <a:bodyPr wrap="square">
                <a:spAutoFit/>
              </a:bodyPr>
              <a:lstStyle/>
              <a:p>
                <a:r>
                  <a:rPr lang="sr-Latn-ME" b="1" dirty="0" smtClean="0"/>
                  <a:t>Svojstvo 4.</a:t>
                </a:r>
                <a:endParaRPr lang="en-US" b="1" dirty="0" smtClean="0"/>
              </a:p>
              <a:p>
                <a:r>
                  <a:rPr lang="en-US" dirty="0" err="1" smtClean="0"/>
                  <a:t>Ako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su</a:t>
                </a: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US" dirty="0" smtClean="0"/>
                  <a:t> </a:t>
                </a:r>
                <a:r>
                  <a:rPr lang="en-US" dirty="0" err="1" smtClean="0"/>
                  <a:t>i</a:t>
                </a: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𝑐</m:t>
                    </m:r>
                  </m:oMath>
                </a14:m>
                <a:r>
                  <a:rPr lang="sr-Latn-ME" dirty="0" smtClean="0"/>
                  <a:t> pozitivni brojevi i </a:t>
                </a:r>
                <a14:m>
                  <m:oMath xmlns:m="http://schemas.openxmlformats.org/officeDocument/2006/math">
                    <m:r>
                      <a:rPr lang="sr-Latn-ME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sr-Latn-ME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≠1</m:t>
                    </m:r>
                  </m:oMath>
                </a14:m>
                <a:r>
                  <a:rPr lang="sr-Latn-ME" dirty="0" smtClean="0"/>
                  <a:t>, </a:t>
                </a:r>
                <a14:m>
                  <m:oMath xmlns:m="http://schemas.openxmlformats.org/officeDocument/2006/math">
                    <m:r>
                      <a:rPr lang="sr-Latn-ME" b="0" i="1" smtClean="0">
                        <a:latin typeface="Cambria Math" panose="02040503050406030204" pitchFamily="18" charset="0"/>
                      </a:rPr>
                      <m:t>𝑐</m:t>
                    </m:r>
                    <m:r>
                      <a:rPr lang="sr-Latn-ME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≠1</m:t>
                    </m:r>
                  </m:oMath>
                </a14:m>
                <a:r>
                  <a:rPr lang="sr-Latn-ME" dirty="0" smtClean="0"/>
                  <a:t>, tada </a:t>
                </a:r>
                <a:r>
                  <a:rPr lang="sr-Latn-ME" dirty="0" smtClean="0"/>
                  <a:t>je:	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sr-Latn-ME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sr-Latn-ME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sr-Latn-ME" i="0" smtClean="0">
                                <a:latin typeface="Cambria Math" panose="02040503050406030204" pitchFamily="18" charset="0"/>
                              </a:rPr>
                              <m:t>log</m:t>
                            </m:r>
                          </m:e>
                          <m:sub>
                            <m:r>
                              <a:rPr lang="sr-Latn-ME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sub>
                        </m:sSub>
                      </m:fName>
                      <m:e>
                        <m:r>
                          <a:rPr lang="sr-Latn-ME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</m:func>
                    <m:r>
                      <a:rPr lang="sr-Latn-ME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sr-Latn-ME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func>
                          <m:funcPr>
                            <m:ctrlPr>
                              <a:rPr lang="sr-Latn-ME" b="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sSub>
                              <m:sSubPr>
                                <m:ctrlPr>
                                  <a:rPr lang="sr-Latn-ME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sr-Latn-ME" b="0" i="0" smtClean="0">
                                    <a:latin typeface="Cambria Math" panose="02040503050406030204" pitchFamily="18" charset="0"/>
                                  </a:rPr>
                                  <m:t>log</m:t>
                                </m:r>
                              </m:e>
                              <m:sub>
                                <m:r>
                                  <a:rPr lang="sr-Latn-ME" b="0" i="1" smtClean="0"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</m:sub>
                            </m:sSub>
                          </m:fName>
                          <m:e>
                            <m:r>
                              <a:rPr lang="sr-Latn-ME" b="0" i="1" smtClean="0"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</m:func>
                      </m:num>
                      <m:den>
                        <m:func>
                          <m:funcPr>
                            <m:ctrlPr>
                              <a:rPr lang="sr-Latn-ME" b="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sSub>
                              <m:sSubPr>
                                <m:ctrlPr>
                                  <a:rPr lang="sr-Latn-ME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m:rPr>
                                    <m:sty m:val="p"/>
                                  </m:rPr>
                                  <a:rPr lang="sr-Latn-ME" b="0" i="0" smtClean="0">
                                    <a:latin typeface="Cambria Math" panose="02040503050406030204" pitchFamily="18" charset="0"/>
                                  </a:rPr>
                                  <m:t>log</m:t>
                                </m:r>
                              </m:e>
                              <m:sub>
                                <m:r>
                                  <a:rPr lang="sr-Latn-ME" b="0" i="1" smtClean="0"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</m:sub>
                            </m:sSub>
                          </m:fName>
                          <m:e>
                            <m:r>
                              <a:rPr lang="sr-Latn-ME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</m:func>
                      </m:den>
                    </m:f>
                  </m:oMath>
                </a14:m>
                <a:r>
                  <a:rPr lang="sr-Latn-ME" dirty="0" smtClean="0"/>
                  <a:t>. </a:t>
                </a:r>
              </a:p>
            </p:txBody>
          </p:sp>
        </mc:Choice>
        <mc:Fallback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8327" y="473838"/>
                <a:ext cx="10750258" cy="830933"/>
              </a:xfrm>
              <a:prstGeom prst="rect">
                <a:avLst/>
              </a:prstGeom>
              <a:blipFill rotWithShape="0">
                <a:blip r:embed="rId2"/>
                <a:stretch>
                  <a:fillRect l="-454" t="-4412" b="-14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736979" y="1665027"/>
                <a:ext cx="6366936" cy="48346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sr-Latn-ME" dirty="0" smtClean="0"/>
                  <a:t>Primjer 7. Izraziti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sr-Latn-ME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sr-Latn-ME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sr-Latn-ME" i="0" smtClean="0">
                                <a:latin typeface="Cambria Math" panose="02040503050406030204" pitchFamily="18" charset="0"/>
                              </a:rPr>
                              <m:t>log</m:t>
                            </m:r>
                          </m:e>
                          <m:sub>
                            <m:r>
                              <a:rPr lang="sr-Latn-ME" b="0" i="1" smtClean="0">
                                <a:latin typeface="Cambria Math" panose="02040503050406030204" pitchFamily="18" charset="0"/>
                              </a:rPr>
                              <m:t>5</m:t>
                            </m:r>
                          </m:sub>
                        </m:sSub>
                      </m:fName>
                      <m:e>
                        <m:r>
                          <a:rPr lang="sr-Latn-ME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e>
                    </m:func>
                  </m:oMath>
                </a14:m>
                <a:r>
                  <a:rPr lang="sr-Latn-ME" dirty="0" smtClean="0"/>
                  <a:t> pomoću lagoritma sa osnovom: a) 7;   b)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sr-Latn-ME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r-Latn-ME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sr-Latn-ME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sr-Latn-ME" dirty="0" smtClean="0"/>
                  <a:t>.</a:t>
                </a:r>
                <a:endParaRPr lang="en-US" dirty="0"/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6979" y="1665027"/>
                <a:ext cx="6366936" cy="483466"/>
              </a:xfrm>
              <a:prstGeom prst="rect">
                <a:avLst/>
              </a:prstGeom>
              <a:blipFill rotWithShape="0">
                <a:blip r:embed="rId3"/>
                <a:stretch>
                  <a:fillRect l="-862" r="-766" b="-886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736979" y="3425588"/>
                <a:ext cx="10631606" cy="805542"/>
              </a:xfrm>
              <a:prstGeom prst="rect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sr-Latn-ME" b="1" dirty="0" smtClean="0"/>
                  <a:t>Svojstvo 5. </a:t>
                </a:r>
                <a:endParaRPr lang="en-US" b="1" dirty="0" smtClean="0"/>
              </a:p>
              <a:p>
                <a:r>
                  <a:rPr lang="en-US" dirty="0" err="1" smtClean="0"/>
                  <a:t>Ako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su</a:t>
                </a: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i="1" dirty="0" err="1" smtClean="0">
                        <a:latin typeface="Cambria Math" panose="02040503050406030204" pitchFamily="18" charset="0"/>
                      </a:rPr>
                      <m:t>𝑖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 err="1" smtClean="0"/>
                  <a:t>pozitivni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brojevi</a:t>
                </a: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r>
                      <a:rPr lang="sr-Latn-ME" i="1">
                        <a:latin typeface="Cambria Math" panose="02040503050406030204" pitchFamily="18" charset="0"/>
                      </a:rPr>
                      <m:t>𝑎</m:t>
                    </m:r>
                    <m:r>
                      <a:rPr lang="sr-Latn-ME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≠1</m:t>
                    </m:r>
                  </m:oMath>
                </a14:m>
                <a:r>
                  <a:rPr lang="sr-Latn-ME" dirty="0"/>
                  <a:t>,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b</m:t>
                    </m:r>
                    <m:r>
                      <a:rPr lang="sr-Latn-ME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≠1</m:t>
                    </m:r>
                  </m:oMath>
                </a14:m>
                <a:r>
                  <a:rPr lang="en-US" dirty="0" smtClean="0"/>
                  <a:t>, </a:t>
                </a:r>
                <a:r>
                  <a:rPr lang="en-US" dirty="0" err="1" smtClean="0"/>
                  <a:t>i</a:t>
                </a: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US" dirty="0" smtClean="0"/>
                  <a:t> </a:t>
                </a:r>
                <a:r>
                  <a:rPr lang="en-US" dirty="0" err="1" smtClean="0"/>
                  <a:t>realan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broj</a:t>
                </a:r>
                <a:r>
                  <a:rPr lang="en-US" dirty="0" smtClean="0"/>
                  <a:t>, </a:t>
                </a:r>
                <a:r>
                  <a:rPr lang="en-US" dirty="0" err="1" smtClean="0"/>
                  <a:t>tada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va</a:t>
                </a:r>
                <a:r>
                  <a:rPr lang="sr-Latn-ME" dirty="0" smtClean="0"/>
                  <a:t>ži:</a:t>
                </a:r>
                <a:r>
                  <a:rPr lang="sr-Latn-ME" dirty="0"/>
                  <a:t>	</a:t>
                </a:r>
                <a:r>
                  <a:rPr lang="sr-Latn-ME" dirty="0" smtClean="0"/>
                  <a:t>	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sz="20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2000" i="0" smtClean="0">
                                <a:latin typeface="Cambria Math" panose="02040503050406030204" pitchFamily="18" charset="0"/>
                              </a:rPr>
                              <m:t>log</m:t>
                            </m:r>
                          </m:e>
                          <m:sub>
                            <m:sSup>
                              <m:sSupPr>
                                <m:ctrlPr>
                                  <a:rPr lang="sr-Latn-ME" sz="2000" i="1" dirty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sr-Latn-ME" sz="2000" i="1" dirty="0"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sup>
                                <m:r>
                                  <a:rPr lang="sr-Latn-ME" sz="2000" i="1" dirty="0">
                                    <a:latin typeface="Cambria Math" panose="02040503050406030204" pitchFamily="18" charset="0"/>
                                  </a:rPr>
                                  <m:t>𝑚</m:t>
                                </m:r>
                              </m:sup>
                            </m:sSup>
                          </m:sub>
                        </m:sSub>
                      </m:fName>
                      <m:e>
                        <m:r>
                          <a:rPr lang="sr-Latn-ME" sz="2000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</m:func>
                    <m:r>
                      <a:rPr lang="sr-Latn-ME" sz="20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sr-Latn-ME" sz="20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sr-Latn-ME" sz="20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sr-Latn-ME" sz="2000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den>
                    </m:f>
                    <m:func>
                      <m:funcPr>
                        <m:ctrlPr>
                          <a:rPr lang="sr-Latn-ME" sz="2000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sr-Latn-ME" sz="20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sr-Latn-ME" sz="2000" b="0" i="0" smtClean="0">
                                <a:latin typeface="Cambria Math" panose="02040503050406030204" pitchFamily="18" charset="0"/>
                              </a:rPr>
                              <m:t>log</m:t>
                            </m:r>
                          </m:e>
                          <m:sub>
                            <m:r>
                              <a:rPr lang="sr-Latn-ME" sz="2000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sub>
                        </m:sSub>
                      </m:fName>
                      <m:e>
                        <m:r>
                          <a:rPr lang="sr-Latn-ME" sz="2000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</m:func>
                  </m:oMath>
                </a14:m>
                <a:endParaRPr lang="en-US" sz="2000" dirty="0"/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6979" y="3425588"/>
                <a:ext cx="10631606" cy="805542"/>
              </a:xfrm>
              <a:prstGeom prst="rect">
                <a:avLst/>
              </a:prstGeom>
              <a:blipFill rotWithShape="0">
                <a:blip r:embed="rId4"/>
                <a:stretch>
                  <a:fillRect l="-516" t="-4545" b="-30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 flipH="1">
                <a:off x="782698" y="4558352"/>
                <a:ext cx="3065971" cy="118570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sr-Latn-ME" dirty="0" smtClean="0"/>
                  <a:t>Primjer 8. Uprostiti izraze:</a:t>
                </a:r>
              </a:p>
              <a:p>
                <a:pPr marL="342900" indent="-342900">
                  <a:buAutoNum type="alphaLcParenR"/>
                </a:pPr>
                <a14:m>
                  <m:oMath xmlns:m="http://schemas.openxmlformats.org/officeDocument/2006/math">
                    <m:func>
                      <m:funcPr>
                        <m:ctrlPr>
                          <a:rPr lang="sr-Latn-ME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sr-Latn-ME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sr-Latn-ME" i="0" smtClean="0">
                                <a:latin typeface="Cambria Math" panose="02040503050406030204" pitchFamily="18" charset="0"/>
                              </a:rPr>
                              <m:t>log</m:t>
                            </m:r>
                          </m:e>
                          <m:sub>
                            <m:f>
                              <m:fPr>
                                <m:ctrlPr>
                                  <a:rPr lang="sr-Latn-ME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sr-Latn-ME" b="0" i="1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sr-Latn-ME" b="0" i="1" smtClean="0">
                                    <a:latin typeface="Cambria Math" panose="02040503050406030204" pitchFamily="18" charset="0"/>
                                  </a:rPr>
                                  <m:t>27</m:t>
                                </m:r>
                              </m:den>
                            </m:f>
                          </m:sub>
                        </m:sSub>
                      </m:fName>
                      <m:e>
                        <m:r>
                          <a:rPr lang="sr-Latn-ME" b="0" i="1" smtClean="0">
                            <a:latin typeface="Cambria Math" panose="02040503050406030204" pitchFamily="18" charset="0"/>
                          </a:rPr>
                          <m:t>9</m:t>
                        </m:r>
                      </m:e>
                    </m:func>
                    <m:r>
                      <a:rPr lang="sr-Latn-ME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sr-Latn-ME" dirty="0" smtClean="0"/>
              </a:p>
              <a:p>
                <a:pPr marL="342900" indent="-342900">
                  <a:buAutoNum type="alphaLcParenR"/>
                </a:pPr>
                <a14:m>
                  <m:oMath xmlns:m="http://schemas.openxmlformats.org/officeDocument/2006/math">
                    <m:func>
                      <m:func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sSub>
                          <m:sSub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i="0" smtClean="0">
                                <a:latin typeface="Cambria Math" panose="02040503050406030204" pitchFamily="18" charset="0"/>
                              </a:rPr>
                              <m:t>log</m:t>
                            </m:r>
                          </m:e>
                          <m:sub>
                            <m:r>
                              <a:rPr lang="sr-Latn-ME" b="0" i="1" smtClean="0">
                                <a:latin typeface="Cambria Math" panose="02040503050406030204" pitchFamily="18" charset="0"/>
                              </a:rPr>
                              <m:t>16</m:t>
                            </m:r>
                          </m:sub>
                        </m:sSub>
                      </m:fName>
                      <m:e>
                        <m:f>
                          <m:f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sr-Latn-ME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>
                              <a:rPr lang="sr-Latn-ME" b="0" i="1" smtClean="0">
                                <a:latin typeface="Cambria Math" panose="02040503050406030204" pitchFamily="18" charset="0"/>
                              </a:rPr>
                              <m:t>9</m:t>
                            </m:r>
                          </m:den>
                        </m:f>
                      </m:e>
                    </m:func>
                    <m:r>
                      <a:rPr lang="sr-Latn-ME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782698" y="4558352"/>
                <a:ext cx="3065971" cy="1185709"/>
              </a:xfrm>
              <a:prstGeom prst="rect">
                <a:avLst/>
              </a:prstGeom>
              <a:blipFill rotWithShape="0">
                <a:blip r:embed="rId5"/>
                <a:stretch>
                  <a:fillRect l="-1590" t="-309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277270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 animBg="1"/>
      <p:bldP spid="5" grpId="0"/>
    </p:bld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115</TotalTime>
  <Words>161</Words>
  <Application>Microsoft Office PowerPoint</Application>
  <PresentationFormat>Widescreen</PresentationFormat>
  <Paragraphs>47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Calibri</vt:lpstr>
      <vt:lpstr>Calibri Light</vt:lpstr>
      <vt:lpstr>Cambria Math</vt:lpstr>
      <vt:lpstr>Retrospect</vt:lpstr>
      <vt:lpstr>SVOJSTVA  LOGARITMA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Korisnik</dc:creator>
  <cp:lastModifiedBy>Korisnik</cp:lastModifiedBy>
  <cp:revision>19</cp:revision>
  <dcterms:created xsi:type="dcterms:W3CDTF">2018-02-24T19:49:02Z</dcterms:created>
  <dcterms:modified xsi:type="dcterms:W3CDTF">2018-02-26T11:55:28Z</dcterms:modified>
</cp:coreProperties>
</file>