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pen Sans Light" charset="0"/>
      <p:regular r:id="rId18"/>
    </p:embeddedFont>
    <p:embeddedFont>
      <p:font typeface="Bryndan Write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9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lvira\Downloads\Traditional%20'coming%20of%20age'%20ceremony%20takes%20place%20in%20Seoul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36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F2325"/>
                  </a:solidFill>
                  <a:latin typeface="Bryndan Write Bold"/>
                </a:rPr>
                <a:t>With Teacher Elida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 l="10586" t="38199" r="56985" b="28416"/>
          <a:stretch>
            <a:fillRect/>
          </a:stretch>
        </p:blipFill>
        <p:spPr>
          <a:xfrm>
            <a:off x="833285" y="4055194"/>
            <a:ext cx="9084927" cy="52584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922404"/>
            <a:ext cx="7228220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399" u="none">
                <a:solidFill>
                  <a:srgbClr val="FFF8F3"/>
                </a:solidFill>
                <a:latin typeface="Jingleberry"/>
              </a:rPr>
              <a:t>Activity 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3666" y="5578102"/>
            <a:ext cx="7620669" cy="660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3600">
                <a:solidFill>
                  <a:srgbClr val="2F2325"/>
                </a:solidFill>
                <a:latin typeface="Bryndan Write"/>
              </a:rPr>
              <a:t>WORKBOOK P 22-23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0920" y="3123119"/>
            <a:ext cx="11326159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FF8F3"/>
                </a:solidFill>
                <a:latin typeface="Jingleberry"/>
              </a:rPr>
              <a:t>Hom</a:t>
            </a:r>
            <a:r>
              <a:rPr lang="en-US" sz="10400" u="none">
                <a:solidFill>
                  <a:srgbClr val="FFF8F3"/>
                </a:solidFill>
                <a:latin typeface="Jingleberry"/>
              </a:rPr>
              <a:t>ework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386" y="1028700"/>
            <a:ext cx="13993227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F4969C"/>
                </a:solidFill>
                <a:latin typeface="Jingleberry"/>
              </a:rPr>
              <a:t>Thank you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88095" y="3822127"/>
            <a:ext cx="700525" cy="603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88095" y="5800066"/>
            <a:ext cx="700525" cy="60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688095" y="7778004"/>
            <a:ext cx="700525" cy="6037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28700" y="3602730"/>
            <a:ext cx="6374106" cy="5655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49272" y="4562275"/>
            <a:ext cx="3098714" cy="3457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48928">
            <a:off x="11889048" y="4589823"/>
            <a:ext cx="5191688" cy="2394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29783" y="2725844"/>
            <a:ext cx="12021836" cy="38032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2938450"/>
            <a:ext cx="9921261" cy="302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Focus 4 Unit 2.1</a:t>
            </a:r>
          </a:p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Coming of age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116103" y="5774304"/>
            <a:ext cx="3143197" cy="2954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53635" y="5774304"/>
            <a:ext cx="3143197" cy="29546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5774304"/>
            <a:ext cx="3143197" cy="29546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1168" y="5774304"/>
            <a:ext cx="3143197" cy="2954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60265" y="5143500"/>
            <a:ext cx="841873" cy="9354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930" y="9949418"/>
            <a:ext cx="6751632" cy="6751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25728" t="35761" r="20446" b="28352"/>
          <a:stretch>
            <a:fillRect/>
          </a:stretch>
        </p:blipFill>
        <p:spPr>
          <a:xfrm>
            <a:off x="938112" y="3563390"/>
            <a:ext cx="15192504" cy="569491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57250"/>
            <a:ext cx="7822157" cy="270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>
                <a:solidFill>
                  <a:srgbClr val="2F2325"/>
                </a:solidFill>
                <a:latin typeface="Jingleberry Bold"/>
              </a:rPr>
              <a:t>ANSWER THE 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71160"/>
            <a:ext cx="6700505" cy="4657792"/>
            <a:chOff x="0" y="-171450"/>
            <a:chExt cx="8934007" cy="621039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8934007" cy="5308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dirty="0">
                  <a:solidFill>
                    <a:srgbClr val="F4969C"/>
                  </a:solidFill>
                  <a:latin typeface="Jingleberry"/>
                </a:rPr>
                <a:t>COMING OF AGE CEREMONY IN JAPAN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585824"/>
              <a:ext cx="8934007" cy="45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</a:pPr>
              <a:r>
                <a:rPr lang="sr-Latn-ME" dirty="0" smtClean="0"/>
                <a:t>Click on the video</a:t>
              </a: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67600" y="1562100"/>
            <a:ext cx="1804034" cy="16137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72400" y="1866900"/>
            <a:ext cx="1053456" cy="1053456"/>
          </a:xfrm>
          <a:prstGeom prst="rect">
            <a:avLst/>
          </a:prstGeom>
        </p:spPr>
      </p:pic>
      <p:pic>
        <p:nvPicPr>
          <p:cNvPr id="7" name="Traditional 'coming of age' ceremony takes place in Seou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48800" y="1714500"/>
            <a:ext cx="7518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5584" y="1028700"/>
            <a:ext cx="14576833" cy="15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Vocabulary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2826" y="3402991"/>
            <a:ext cx="4013548" cy="5855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68873" y="3402991"/>
            <a:ext cx="4013548" cy="5855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351626" y="3402991"/>
            <a:ext cx="4013548" cy="58553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2826" y="3699712"/>
            <a:ext cx="3617572" cy="4511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Open Sans Light"/>
              </a:rPr>
              <a:t>Distant relative</a:t>
            </a:r>
          </a:p>
          <a:p>
            <a:pPr algn="ctr">
              <a:lnSpc>
                <a:spcPts val="4497"/>
              </a:lnSpc>
            </a:pPr>
            <a:endParaRPr/>
          </a:p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Open Sans Light"/>
              </a:rPr>
              <a:t>the extended family</a:t>
            </a:r>
          </a:p>
          <a:p>
            <a:pPr algn="ctr">
              <a:lnSpc>
                <a:spcPts val="4497"/>
              </a:lnSpc>
            </a:pPr>
            <a:endParaRPr/>
          </a:p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Open Sans Light"/>
              </a:rPr>
              <a:t>immediate family</a:t>
            </a:r>
          </a:p>
          <a:p>
            <a:pPr algn="ctr">
              <a:lnSpc>
                <a:spcPts val="4497"/>
              </a:lnSpc>
            </a:pPr>
            <a:endParaRPr/>
          </a:p>
          <a:p>
            <a:pPr algn="ctr">
              <a:lnSpc>
                <a:spcPts val="4497"/>
              </a:lnSpc>
            </a:pPr>
            <a:endParaRPr/>
          </a:p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Open Sans Light"/>
              </a:rPr>
              <a:t>an only child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9238" y="4652328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261135" y="4219892"/>
            <a:ext cx="362902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 reception 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a small gathering  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34463" y="4272597"/>
            <a:ext cx="2047875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A blassing 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a mass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a priest 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a shrine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81862" y="2458746"/>
            <a:ext cx="1895475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Jingleberry"/>
              </a:rPr>
              <a:t>Family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135" y="2457616"/>
            <a:ext cx="2838450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Jingleberry"/>
              </a:rPr>
              <a:t>Celebration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041" y="2458746"/>
            <a:ext cx="4905375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Jingleberry"/>
              </a:rPr>
              <a:t>Religious ceremony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667977" y="0"/>
            <a:ext cx="8952046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419625" y="1862958"/>
            <a:ext cx="3190327" cy="32805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5762743" y="7107110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1362505" y="6240300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14705" t="19497" r="16329" b="28720"/>
          <a:stretch>
            <a:fillRect/>
          </a:stretch>
        </p:blipFill>
        <p:spPr>
          <a:xfrm>
            <a:off x="0" y="4086842"/>
            <a:ext cx="14055471" cy="59334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88270" y="379343"/>
            <a:ext cx="8945228" cy="3069917"/>
            <a:chOff x="0" y="0"/>
            <a:chExt cx="11926970" cy="4093223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1926970" cy="2105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440"/>
                </a:lnSpc>
              </a:pPr>
              <a:r>
                <a:rPr lang="en-US" sz="10399" u="none">
                  <a:solidFill>
                    <a:srgbClr val="F4969C"/>
                  </a:solidFill>
                  <a:latin typeface="Jingleberry"/>
                </a:rPr>
                <a:t>Exercise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00627"/>
              <a:ext cx="11926970" cy="1692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</a:pPr>
              <a:r>
                <a:rPr lang="en-US" sz="3600">
                  <a:solidFill>
                    <a:srgbClr val="2F2325"/>
                  </a:solidFill>
                  <a:latin typeface="Bryndan Write"/>
                </a:rPr>
                <a:t>Match the sentence halves. Which statements are true for your country?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23260" t="40421" r="17913" b="23777"/>
          <a:stretch>
            <a:fillRect/>
          </a:stretch>
        </p:blipFill>
        <p:spPr>
          <a:xfrm>
            <a:off x="1855584" y="3127634"/>
            <a:ext cx="15707810" cy="53746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584" y="1028700"/>
            <a:ext cx="14576833" cy="15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>
                <a:solidFill>
                  <a:srgbClr val="2F2325"/>
                </a:solidFill>
                <a:latin typeface="Jingleberry"/>
              </a:rPr>
              <a:t>Vocabulary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5844" y="1776227"/>
            <a:ext cx="4840323" cy="71708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175115" y="9258300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 l="20319" t="34239" r="19250" b="26660"/>
          <a:stretch>
            <a:fillRect/>
          </a:stretch>
        </p:blipFill>
        <p:spPr>
          <a:xfrm>
            <a:off x="6074139" y="5143500"/>
            <a:ext cx="12213861" cy="444308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23572" y="1028700"/>
            <a:ext cx="8945228" cy="3069917"/>
            <a:chOff x="0" y="0"/>
            <a:chExt cx="11926970" cy="4093223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1926970" cy="2105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440"/>
                </a:lnSpc>
              </a:pPr>
              <a:r>
                <a:rPr lang="en-US" sz="10399" u="none">
                  <a:solidFill>
                    <a:srgbClr val="F4969C"/>
                  </a:solidFill>
                  <a:latin typeface="Jingleberry"/>
                </a:rPr>
                <a:t>Exercise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00627"/>
              <a:ext cx="11926970" cy="1692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</a:pPr>
              <a:r>
                <a:rPr lang="en-US" sz="3600">
                  <a:solidFill>
                    <a:srgbClr val="2F2325"/>
                  </a:solidFill>
                  <a:latin typeface="Bryndan Write"/>
                </a:rPr>
                <a:t>complete the questions with one word in each gap then anwer the questions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Custom</PresentationFormat>
  <Paragraphs>38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Jingleberry Bold</vt:lpstr>
      <vt:lpstr>Bryndan Write Bold</vt:lpstr>
      <vt:lpstr>Jingleberry</vt:lpstr>
      <vt:lpstr>Calibri</vt:lpstr>
      <vt:lpstr>Open Sans Light</vt:lpstr>
      <vt:lpstr>Bryndan Write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Teacher Elida</dc:title>
  <cp:lastModifiedBy>Elvira</cp:lastModifiedBy>
  <cp:revision>2</cp:revision>
  <dcterms:created xsi:type="dcterms:W3CDTF">2006-08-16T00:00:00Z</dcterms:created>
  <dcterms:modified xsi:type="dcterms:W3CDTF">2020-09-18T15:19:44Z</dcterms:modified>
  <dc:identifier>DAEIJuK26RI</dc:identifier>
</cp:coreProperties>
</file>