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275" r:id="rId4"/>
    <p:sldId id="276" r:id="rId5"/>
    <p:sldId id="277" r:id="rId6"/>
    <p:sldId id="278" r:id="rId7"/>
    <p:sldId id="279" r:id="rId8"/>
    <p:sldId id="269" r:id="rId9"/>
    <p:sldId id="270" r:id="rId10"/>
    <p:sldId id="272" r:id="rId11"/>
    <p:sldId id="273" r:id="rId12"/>
    <p:sldId id="285" r:id="rId13"/>
    <p:sldId id="286" r:id="rId14"/>
    <p:sldId id="283" r:id="rId15"/>
    <p:sldId id="299" r:id="rId16"/>
    <p:sldId id="307" r:id="rId17"/>
    <p:sldId id="300" r:id="rId18"/>
    <p:sldId id="308" r:id="rId19"/>
    <p:sldId id="301" r:id="rId20"/>
    <p:sldId id="309" r:id="rId21"/>
    <p:sldId id="302" r:id="rId22"/>
    <p:sldId id="310" r:id="rId23"/>
    <p:sldId id="303" r:id="rId24"/>
    <p:sldId id="311" r:id="rId25"/>
    <p:sldId id="304" r:id="rId26"/>
    <p:sldId id="312" r:id="rId27"/>
    <p:sldId id="305" r:id="rId28"/>
    <p:sldId id="313" r:id="rId29"/>
    <p:sldId id="306" r:id="rId30"/>
    <p:sldId id="314" r:id="rId31"/>
    <p:sldId id="315" r:id="rId32"/>
    <p:sldId id="316" r:id="rId33"/>
    <p:sldId id="292" r:id="rId3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A8"/>
    <a:srgbClr val="F0EEF0"/>
    <a:srgbClr val="FFC730"/>
    <a:srgbClr val="52CBBE"/>
    <a:srgbClr val="FF5969"/>
    <a:srgbClr val="92D050"/>
    <a:srgbClr val="5D7373"/>
    <a:srgbClr val="52CDC0"/>
    <a:srgbClr val="FEC631"/>
    <a:srgbClr val="FEC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 snapToGrid="0">
      <p:cViewPr varScale="1">
        <p:scale>
          <a:sx n="73" d="100"/>
          <a:sy n="73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949164" y="-2"/>
            <a:ext cx="11329294" cy="6858000"/>
            <a:chOff x="213096" y="0"/>
            <a:chExt cx="11447501" cy="6858000"/>
          </a:xfrm>
          <a:solidFill>
            <a:srgbClr val="0070C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267803" y="0"/>
            <a:ext cx="9860813" cy="6858000"/>
            <a:chOff x="491575" y="0"/>
            <a:chExt cx="9961092" cy="6858000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87554" y="5898502"/>
            <a:ext cx="38996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NASTAVNIK : </a:t>
            </a:r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 </a:t>
            </a:r>
          </a:p>
          <a:p>
            <a:pPr algn="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endParaRPr lang="en-US" sz="2500" dirty="0">
              <a:solidFill>
                <a:srgbClr val="002060"/>
              </a:solidFill>
            </a:endParaRPr>
          </a:p>
        </p:txBody>
      </p:sp>
      <p:pic>
        <p:nvPicPr>
          <p:cNvPr id="34" name="Picture 2" descr="Building a safer web, for everyone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93" y="196410"/>
            <a:ext cx="1988729" cy="149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rgbClr val="FF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F202974-31A3-4642-B671-F0DBBB7B4663}"/>
              </a:ext>
            </a:extLst>
          </p:cNvPr>
          <p:cNvSpPr txBox="1"/>
          <p:nvPr/>
        </p:nvSpPr>
        <p:spPr>
          <a:xfrm>
            <a:off x="3458709" y="4157164"/>
            <a:ext cx="78102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5500" dirty="0" smtClean="0">
                <a:solidFill>
                  <a:schemeClr val="accent4">
                    <a:lumMod val="75000"/>
                  </a:schemeClr>
                </a:solidFill>
                <a:latin typeface="Impact" panose="020B0806030902050204" pitchFamily="34" charset="0"/>
              </a:rPr>
              <a:t>BEZBJEDNOST NA INTERNETU</a:t>
            </a:r>
            <a:endParaRPr lang="en-US" sz="5500" dirty="0">
              <a:solidFill>
                <a:schemeClr val="accent4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19" name="Picture 6" descr="WHK hires top cyber security talent (With images) | Fun website ..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804" y="564632"/>
            <a:ext cx="6676495" cy="375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1771" y="196410"/>
            <a:ext cx="1224562" cy="128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965212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2" y="0"/>
            <a:ext cx="10578587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5" y="-1"/>
            <a:ext cx="13050039" cy="6858000"/>
            <a:chOff x="-2449883" y="-1"/>
            <a:chExt cx="11860720" cy="6858000"/>
          </a:xfrm>
          <a:solidFill>
            <a:schemeClr val="bg1"/>
          </a:solidFill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  <a:solidFill>
              <a:srgbClr val="FF0000"/>
            </a:solidFill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118673" y="499330"/>
            <a:ext cx="1275682" cy="1275682"/>
            <a:chOff x="3063120" y="1755914"/>
            <a:chExt cx="1275682" cy="1275682"/>
          </a:xfrm>
        </p:grpSpPr>
        <p:sp>
          <p:nvSpPr>
            <p:cNvPr id="66" name="Teardrop 6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017867" y="2598032"/>
            <a:ext cx="680681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Za</a:t>
            </a:r>
            <a:r>
              <a:rPr lang="en-US" sz="25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visnost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gubljenje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vremena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odvlačenje pažnje</a:t>
            </a:r>
          </a:p>
          <a:p>
            <a:pPr algn="just"/>
            <a:endParaRPr lang="en-US" sz="22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9799426" y="3252040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-756612" y="3205875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3474" y="3262380"/>
            <a:ext cx="74875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erano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korišćenje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kompjutera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povezuje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gubljenjem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ećaja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zavisnost</a:t>
            </a: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zanemarivanjem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spavanje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hrana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toalet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...)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Is A Medium Addiction Worse Than A Social Media Addiction ? | by Tina Viju  | The Ascent | Mediu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452" y="49306"/>
            <a:ext cx="4509728" cy="254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5635912" y="314065"/>
            <a:ext cx="4885977" cy="22467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FF0000"/>
                </a:solidFill>
                <a:latin typeface="Impact" panose="020B0806030902050204" pitchFamily="34" charset="0"/>
              </a:rPr>
              <a:t>      KAKO SE ZAŠTITITI !</a:t>
            </a:r>
          </a:p>
          <a:p>
            <a:endParaRPr lang="sr-Latn-ME" sz="2500" dirty="0" smtClean="0">
              <a:solidFill>
                <a:srgbClr val="FF0000"/>
              </a:solidFill>
              <a:latin typeface="Impact" panose="020B080603090205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000" dirty="0" smtClean="0">
                <a:solidFill>
                  <a:srgbClr val="002060"/>
                </a:solidFill>
              </a:rPr>
              <a:t>Pametno surfujte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000" dirty="0" smtClean="0">
                <a:solidFill>
                  <a:srgbClr val="002060"/>
                </a:solidFill>
              </a:rPr>
              <a:t>Sma</a:t>
            </a:r>
            <a:r>
              <a:rPr lang="en-US" sz="2000" dirty="0" smtClean="0">
                <a:solidFill>
                  <a:srgbClr val="002060"/>
                </a:solidFill>
              </a:rPr>
              <a:t>n</a:t>
            </a:r>
            <a:r>
              <a:rPr lang="sr-Latn-ME" sz="2000" dirty="0" smtClean="0">
                <a:solidFill>
                  <a:srgbClr val="002060"/>
                </a:solidFill>
              </a:rPr>
              <a:t>jite vrijeme provedeno na internetu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000" dirty="0" smtClean="0">
                <a:solidFill>
                  <a:srgbClr val="002060"/>
                </a:solidFill>
              </a:rPr>
              <a:t>Bavite se fizičkom aktivnošću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959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965212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476466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5" y="-1"/>
            <a:ext cx="12847601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786364" y="0"/>
            <a:ext cx="12261783" cy="6858000"/>
            <a:chOff x="-10744545" y="-1"/>
            <a:chExt cx="11335017" cy="6858000"/>
          </a:xfrm>
          <a:solidFill>
            <a:schemeClr val="bg1"/>
          </a:solidFill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  <a:solidFill>
              <a:srgbClr val="FF0000"/>
            </a:solidFill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616473" y="671118"/>
            <a:ext cx="1275682" cy="1275682"/>
            <a:chOff x="3063120" y="1755914"/>
            <a:chExt cx="1275682" cy="1275682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52CDC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341853" y="2662628"/>
            <a:ext cx="69172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Krađa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identiteta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, </a:t>
            </a:r>
            <a:r>
              <a:rPr lang="en-US" sz="25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hak</a:t>
            </a:r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ov</a:t>
            </a:r>
            <a:r>
              <a:rPr lang="en-US" sz="25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anje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virusi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varanje</a:t>
            </a:r>
            <a:endParaRPr lang="sr-Latn-ME" sz="2500" dirty="0" smtClean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653130" y="3355264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9118737" y="3275140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9603943" y="3301735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10317624" y="3153075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 NA INTERNETU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3074" name="Picture 2" descr="ZoomBombing: What Is It &amp; How to Prevent | Asurio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29" y="177798"/>
            <a:ext cx="3968047" cy="223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30657" y="3350157"/>
            <a:ext cx="74852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Krađa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identiteta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korišćenja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tuđih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ličnih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ciljem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ostvarivanja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dobijanja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finansijskih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pogodnosti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zloupotr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ebljenog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identiteta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200" b="1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b="1" dirty="0" err="1" smtClean="0">
                <a:solidFill>
                  <a:srgbClr val="002060"/>
                </a:solidFill>
              </a:rPr>
              <a:t>Virusi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crvi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opasni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programi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šire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putem</a:t>
            </a:r>
            <a:r>
              <a:rPr lang="en-US" sz="2200" dirty="0">
                <a:solidFill>
                  <a:srgbClr val="002060"/>
                </a:solidFill>
              </a:rPr>
              <a:t> e</a:t>
            </a:r>
            <a:r>
              <a:rPr lang="sr-Latn-ME" sz="2200" dirty="0">
                <a:solidFill>
                  <a:srgbClr val="002060"/>
                </a:solidFill>
              </a:rPr>
              <a:t>-</a:t>
            </a:r>
            <a:r>
              <a:rPr lang="en-US" sz="2200" dirty="0" err="1">
                <a:solidFill>
                  <a:srgbClr val="002060"/>
                </a:solidFill>
              </a:rPr>
              <a:t>pošte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Internet </a:t>
            </a:r>
            <a:r>
              <a:rPr lang="en-US" sz="2200" dirty="0" err="1">
                <a:solidFill>
                  <a:srgbClr val="002060"/>
                </a:solidFill>
              </a:rPr>
              <a:t>stranica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Virusi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oštete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datoteke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softver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nalaze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računaru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>
              <a:solidFill>
                <a:srgbClr val="002060"/>
              </a:solidFill>
            </a:endParaRPr>
          </a:p>
          <a:p>
            <a:pPr algn="just"/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n on train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418" y="177798"/>
            <a:ext cx="2919599" cy="218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2073821" y="207929"/>
            <a:ext cx="5502636" cy="64008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FF0000"/>
                </a:solidFill>
                <a:latin typeface="Impact" panose="020B0806030902050204" pitchFamily="34" charset="0"/>
              </a:rPr>
              <a:t>      KAKO SE ZAŠTITITI !</a:t>
            </a:r>
          </a:p>
          <a:p>
            <a:endParaRPr lang="sr-Latn-ME" b="1" dirty="0" smtClean="0"/>
          </a:p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NEMOJ</a:t>
            </a:r>
            <a:r>
              <a:rPr lang="sr-Latn-ME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NIKOME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DAVATI:</a:t>
            </a:r>
            <a:endParaRPr lang="sr-Latn-ME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svoju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adresu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telefona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korisnička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lozinke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stranica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lične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roditelja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Koristite 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tivirusne programe 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ME" sz="2500" dirty="0" smtClean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pic>
        <p:nvPicPr>
          <p:cNvPr id="37" name="Picture 2" descr="Kako odabrati najbolji antivirusni program? - ProComp Blo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921" y="4180568"/>
            <a:ext cx="3665757" cy="227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965212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3622" y="0"/>
            <a:ext cx="10488103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0"/>
            <a:ext cx="12907115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826342" y="-4"/>
            <a:ext cx="1133101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692012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9617393" y="3276344"/>
            <a:ext cx="23609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10384737" y="3212555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NASILJE, TROLOVI, LOVCI I ZLOČIN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5124" name="Picture 4" descr="Growth Hacking Sage Business Cloud Hacker Cartoon - Low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1" y="0"/>
            <a:ext cx="107109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918955" y="420633"/>
            <a:ext cx="6922062" cy="1763596"/>
          </a:xfrm>
          <a:prstGeom prst="rect">
            <a:avLst/>
          </a:prstGeom>
          <a:gradFill flip="none" rotWithShape="1">
            <a:gsLst>
              <a:gs pos="6000">
                <a:schemeClr val="accent1">
                  <a:tint val="66000"/>
                  <a:satMod val="160000"/>
                </a:schemeClr>
              </a:gs>
              <a:gs pos="43000">
                <a:schemeClr val="bg1"/>
              </a:gs>
              <a:gs pos="57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2200" b="1" dirty="0" err="1">
                <a:solidFill>
                  <a:srgbClr val="002060"/>
                </a:solidFill>
              </a:rPr>
              <a:t>Hakeri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provalnici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 termini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koriste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osobe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neovlašćeno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sistemima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podataka</a:t>
            </a:r>
            <a:r>
              <a:rPr lang="en-US" sz="2200" dirty="0">
                <a:solidFill>
                  <a:srgbClr val="002060"/>
                </a:solidFill>
              </a:rPr>
              <a:t>. Oni </a:t>
            </a:r>
            <a:r>
              <a:rPr lang="en-US" sz="2200" dirty="0" err="1">
                <a:solidFill>
                  <a:srgbClr val="002060"/>
                </a:solidFill>
              </a:rPr>
              <a:t>neovlašćeno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nezaštićenim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preko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kradu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kopiraju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datoteke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zatim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nezakonite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aktivnosti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12523" y="4074536"/>
            <a:ext cx="4509860" cy="236988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FF0000"/>
                </a:solidFill>
                <a:latin typeface="Impact" panose="020B0806030902050204" pitchFamily="34" charset="0"/>
              </a:rPr>
              <a:t>      KAKO SE ZAŠTITITI !</a:t>
            </a:r>
          </a:p>
          <a:p>
            <a:endParaRPr lang="sr-Latn-ME" b="1" dirty="0" smtClean="0"/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Najbolji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neovlašćenog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korišćenje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zaštitnog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ažuriranje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operativnog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sr-Latn-ME" sz="2500" dirty="0" smtClean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646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965212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47920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5" y="-1"/>
            <a:ext cx="12817747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787491" y="-4"/>
            <a:ext cx="12229583" cy="6858000"/>
            <a:chOff x="-10744545" y="-1"/>
            <a:chExt cx="11335017" cy="6858000"/>
          </a:xfrm>
          <a:solidFill>
            <a:schemeClr val="bg1"/>
          </a:solidFill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  <a:solidFill>
              <a:srgbClr val="FF0000"/>
            </a:solidFill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596521" y="46253"/>
            <a:ext cx="1275682" cy="1275682"/>
            <a:chOff x="3063120" y="1755914"/>
            <a:chExt cx="1275682" cy="1275682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C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678054" y="3328104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9095231" y="3275139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9554692" y="3271673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10318341" y="3262910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NASILJE, TROLOVI, LOVCI I ZLOČIN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97310" y="2134757"/>
            <a:ext cx="7328689" cy="44879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sr-Latn-ME" sz="2000" dirty="0">
              <a:solidFill>
                <a:srgbClr val="002060"/>
              </a:solidFill>
            </a:endParaRPr>
          </a:p>
          <a:p>
            <a:pPr algn="just"/>
            <a:endParaRPr lang="sr-Latn-ME" sz="2000" b="1" dirty="0" smtClean="0">
              <a:solidFill>
                <a:srgbClr val="002060"/>
              </a:solidFill>
            </a:endParaRPr>
          </a:p>
          <a:p>
            <a:pPr algn="just"/>
            <a:endParaRPr lang="sr-Latn-ME" sz="2000" b="1" dirty="0">
              <a:solidFill>
                <a:srgbClr val="002060"/>
              </a:solidFill>
            </a:endParaRPr>
          </a:p>
          <a:p>
            <a:pPr algn="just"/>
            <a:endParaRPr lang="sr-Latn-ME" sz="2000" b="1" dirty="0" smtClean="0">
              <a:solidFill>
                <a:srgbClr val="002060"/>
              </a:solidFill>
            </a:endParaRPr>
          </a:p>
          <a:p>
            <a:pPr algn="just"/>
            <a:endParaRPr lang="sr-Latn-ME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FF0000"/>
                </a:solidFill>
                <a:latin typeface="Impact" panose="020B0806030902050204" pitchFamily="34" charset="0"/>
              </a:rPr>
              <a:t>Pet </a:t>
            </a:r>
            <a:r>
              <a:rPr lang="en-US" sz="2200" dirty="0" err="1">
                <a:solidFill>
                  <a:srgbClr val="FF0000"/>
                </a:solidFill>
                <a:latin typeface="Impact" panose="020B0806030902050204" pitchFamily="34" charset="0"/>
              </a:rPr>
              <a:t>pravila</a:t>
            </a:r>
            <a:r>
              <a:rPr lang="en-US" sz="2200" dirty="0">
                <a:solidFill>
                  <a:srgbClr val="FF0000"/>
                </a:solidFill>
                <a:latin typeface="Impact" panose="020B0806030902050204" pitchFamily="34" charset="0"/>
              </a:rPr>
              <a:t> o </a:t>
            </a:r>
            <a:r>
              <a:rPr lang="en-US" sz="2200" dirty="0" err="1">
                <a:solidFill>
                  <a:srgbClr val="FF0000"/>
                </a:solidFill>
                <a:latin typeface="Impact" panose="020B0806030902050204" pitchFamily="34" charset="0"/>
              </a:rPr>
              <a:t>korišćenju</a:t>
            </a:r>
            <a:r>
              <a:rPr lang="en-US" sz="2200" dirty="0">
                <a:solidFill>
                  <a:srgbClr val="FF0000"/>
                </a:solidFill>
                <a:latin typeface="Impact" panose="020B0806030902050204" pitchFamily="34" charset="0"/>
              </a:rPr>
              <a:t> e-</a:t>
            </a:r>
            <a:r>
              <a:rPr lang="en-US" sz="2200" dirty="0" err="1">
                <a:solidFill>
                  <a:srgbClr val="FF0000"/>
                </a:solidFill>
                <a:latin typeface="Impact" panose="020B0806030902050204" pitchFamily="34" charset="0"/>
              </a:rPr>
              <a:t>pošte</a:t>
            </a:r>
            <a:r>
              <a:rPr lang="en-US" sz="2200" dirty="0">
                <a:solidFill>
                  <a:srgbClr val="FF0000"/>
                </a:solidFill>
                <a:latin typeface="Impact" panose="020B0806030902050204" pitchFamily="34" charset="0"/>
              </a:rPr>
              <a:t>: </a:t>
            </a:r>
            <a:endParaRPr lang="sr-Latn-ME" sz="2200" dirty="0">
              <a:solidFill>
                <a:srgbClr val="FF0000"/>
              </a:solidFill>
              <a:latin typeface="Impact" panose="020B080603090205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sr-Latn-ME" sz="2000" dirty="0" smtClean="0">
                <a:solidFill>
                  <a:srgbClr val="002060"/>
                </a:solidFill>
              </a:rPr>
              <a:t>Nemojte </a:t>
            </a:r>
            <a:r>
              <a:rPr lang="en-US" sz="2000" dirty="0" err="1" smtClean="0">
                <a:solidFill>
                  <a:srgbClr val="002060"/>
                </a:solidFill>
              </a:rPr>
              <a:t>otvarati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sumnjive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poruke</a:t>
            </a:r>
            <a:r>
              <a:rPr lang="sr-Latn-ME" sz="2000" dirty="0" smtClean="0">
                <a:solidFill>
                  <a:srgbClr val="002060"/>
                </a:solidFill>
              </a:rPr>
              <a:t>;</a:t>
            </a:r>
            <a:endParaRPr lang="sr-Latn-ME" sz="2000" dirty="0">
              <a:solidFill>
                <a:srgbClr val="002060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sr-Latn-ME" sz="2000" dirty="0" smtClean="0">
                <a:solidFill>
                  <a:srgbClr val="002060"/>
                </a:solidFill>
              </a:rPr>
              <a:t>Nemojte </a:t>
            </a:r>
            <a:r>
              <a:rPr lang="en-US" sz="2000" dirty="0" err="1" smtClean="0">
                <a:solidFill>
                  <a:srgbClr val="002060"/>
                </a:solidFill>
              </a:rPr>
              <a:t>odgovarati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neželjenu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poštu</a:t>
            </a:r>
            <a:r>
              <a:rPr lang="sr-Latn-ME" sz="2000" dirty="0">
                <a:solidFill>
                  <a:srgbClr val="002060"/>
                </a:solidFill>
              </a:rPr>
              <a:t>;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sr-Latn-ME" sz="2000" dirty="0">
              <a:solidFill>
                <a:srgbClr val="002060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</a:rPr>
              <a:t>Koristite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filter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bezvr</a:t>
            </a:r>
            <a:r>
              <a:rPr lang="sr-Latn-ME" sz="2000" dirty="0" smtClean="0">
                <a:solidFill>
                  <a:srgbClr val="002060"/>
                </a:solidFill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</a:rPr>
              <a:t>ednu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poštu</a:t>
            </a:r>
            <a:r>
              <a:rPr lang="sr-Latn-ME" sz="2000" dirty="0">
                <a:solidFill>
                  <a:srgbClr val="002060"/>
                </a:solidFill>
              </a:rPr>
              <a:t>;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</a:rPr>
              <a:t>Nikada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nemojte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prosl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eđivati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lančanu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poruku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Izbrišite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je</a:t>
            </a:r>
            <a:r>
              <a:rPr lang="sr-Latn-ME" sz="2000" dirty="0" smtClean="0">
                <a:solidFill>
                  <a:srgbClr val="002060"/>
                </a:solidFill>
              </a:rPr>
              <a:t>;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sr-Latn-ME" sz="2000" dirty="0" smtClean="0">
                <a:solidFill>
                  <a:srgbClr val="002060"/>
                </a:solidFill>
              </a:rPr>
              <a:t>Za forume koristite novu e-poštu.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Spam Email Guidelines, Esp Guidelines For Spam Email GIF | Gfyca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299" y="47311"/>
            <a:ext cx="3975908" cy="229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92994" y="1825389"/>
            <a:ext cx="399821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Neželjena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pošta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na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Internetu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endParaRPr lang="sr-Latn-ME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33792" y="2432954"/>
            <a:ext cx="7113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</a:rPr>
              <a:t>Velika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količina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pošte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koju</a:t>
            </a:r>
            <a:r>
              <a:rPr lang="en-US" sz="2000" dirty="0">
                <a:solidFill>
                  <a:srgbClr val="002060"/>
                </a:solidFill>
              </a:rPr>
              <a:t> ne </a:t>
            </a:r>
            <a:r>
              <a:rPr lang="en-US" sz="2000" dirty="0" err="1">
                <a:solidFill>
                  <a:srgbClr val="002060"/>
                </a:solidFill>
              </a:rPr>
              <a:t>želite</a:t>
            </a:r>
            <a:r>
              <a:rPr lang="en-US" sz="2000" dirty="0">
                <a:solidFill>
                  <a:srgbClr val="002060"/>
                </a:solidFill>
              </a:rPr>
              <a:t> da </a:t>
            </a:r>
            <a:r>
              <a:rPr lang="en-US" sz="2000" dirty="0" err="1">
                <a:solidFill>
                  <a:srgbClr val="002060"/>
                </a:solidFill>
              </a:rPr>
              <a:t>primite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naziva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neželjena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bezvr</a:t>
            </a:r>
            <a:r>
              <a:rPr lang="sr-Latn-ME" sz="2000" dirty="0">
                <a:solidFill>
                  <a:srgbClr val="002060"/>
                </a:solidFill>
              </a:rPr>
              <a:t>ij</a:t>
            </a:r>
            <a:r>
              <a:rPr lang="en-US" sz="2000" dirty="0" err="1">
                <a:solidFill>
                  <a:srgbClr val="002060"/>
                </a:solidFill>
              </a:rPr>
              <a:t>edna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pošta</a:t>
            </a:r>
            <a:r>
              <a:rPr lang="en-US" sz="2000" dirty="0">
                <a:solidFill>
                  <a:srgbClr val="002060"/>
                </a:solidFill>
              </a:rPr>
              <a:t>. Ona </a:t>
            </a:r>
            <a:r>
              <a:rPr lang="en-US" sz="2000" dirty="0" err="1">
                <a:solidFill>
                  <a:srgbClr val="002060"/>
                </a:solidFill>
              </a:rPr>
              <a:t>preopterećuje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sisteme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pošte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može</a:t>
            </a:r>
            <a:r>
              <a:rPr lang="en-US" sz="2000" dirty="0">
                <a:solidFill>
                  <a:srgbClr val="002060"/>
                </a:solidFill>
              </a:rPr>
              <a:t> da </a:t>
            </a:r>
            <a:r>
              <a:rPr lang="en-US" sz="2000" dirty="0" err="1">
                <a:solidFill>
                  <a:srgbClr val="002060"/>
                </a:solidFill>
              </a:rPr>
              <a:t>blokira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poštanske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sandučiće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Pošiljaoci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neželjene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pošte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ponekad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crve</a:t>
            </a:r>
            <a:r>
              <a:rPr lang="sr-Latn-ME" sz="2000" dirty="0">
                <a:solidFill>
                  <a:srgbClr val="002060"/>
                </a:solidFill>
              </a:rPr>
              <a:t> za slanje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291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0E8C29A9-4AAB-442C-A7A4-40DCCE0A9694}"/>
              </a:ext>
            </a:extLst>
          </p:cNvPr>
          <p:cNvSpPr/>
          <p:nvPr/>
        </p:nvSpPr>
        <p:spPr>
          <a:xfrm>
            <a:off x="0" y="41845"/>
            <a:ext cx="1248292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A0A8"/>
              </a:solidFill>
            </a:endParaRPr>
          </a:p>
        </p:txBody>
      </p:sp>
      <p:sp>
        <p:nvSpPr>
          <p:cNvPr id="16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1907629"/>
            <a:ext cx="1459324" cy="3186885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778212" y="3223284"/>
            <a:ext cx="22275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BEZBJEDNOST INTERNETA</a:t>
            </a:r>
            <a:endParaRPr lang="en-US" sz="2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828" y="500544"/>
            <a:ext cx="10136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Korišćenje</a:t>
            </a:r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Interneta</a:t>
            </a:r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 je </a:t>
            </a:r>
            <a:r>
              <a:rPr lang="en-US" sz="24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bezb</a:t>
            </a:r>
            <a:r>
              <a:rPr lang="sr-Latn-ME" sz="2400" dirty="0" smtClean="0">
                <a:solidFill>
                  <a:srgbClr val="002060"/>
                </a:solidFill>
                <a:latin typeface="Impact" panose="020B0806030902050204" pitchFamily="34" charset="0"/>
              </a:rPr>
              <a:t>j</a:t>
            </a:r>
            <a:r>
              <a:rPr lang="en-US" sz="24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edno</a:t>
            </a:r>
            <a:r>
              <a:rPr lang="en-US" sz="24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sve</a:t>
            </a:r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dok</a:t>
            </a:r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imate</a:t>
            </a:r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umu</a:t>
            </a:r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 tri </a:t>
            </a:r>
            <a:r>
              <a:rPr lang="en-US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osnovne</a:t>
            </a:r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stvari</a:t>
            </a:r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: </a:t>
            </a:r>
            <a:endParaRPr lang="sr-Latn-ME" sz="2400" dirty="0" smtClean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231034" y="1770363"/>
            <a:ext cx="873160" cy="907301"/>
            <a:chOff x="3063120" y="1755914"/>
            <a:chExt cx="1275682" cy="1275682"/>
          </a:xfrm>
        </p:grpSpPr>
        <p:sp>
          <p:nvSpPr>
            <p:cNvPr id="22" name="Teardrop 21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229815" y="3378227"/>
            <a:ext cx="873160" cy="907301"/>
            <a:chOff x="3063120" y="1755914"/>
            <a:chExt cx="1275682" cy="1275682"/>
          </a:xfrm>
        </p:grpSpPr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2278864" y="2054526"/>
            <a:ext cx="53245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Zaštitite svoj računar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78864" y="3711498"/>
            <a:ext cx="50731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Zaštitite se na mreži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05635" y="5455740"/>
            <a:ext cx="55319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Poštujte pravila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365232" y="950259"/>
            <a:ext cx="6095865" cy="2851950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bg1"/>
                </a:solidFill>
              </a:rPr>
              <a:t>Održavajte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operativni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sistem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ažurnim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sr-Latn-ME" b="1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bg1"/>
                </a:solidFill>
              </a:rPr>
              <a:t>Koristite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antivirusni</a:t>
            </a:r>
            <a:r>
              <a:rPr lang="en-US" b="1" dirty="0">
                <a:solidFill>
                  <a:schemeClr val="bg1"/>
                </a:solidFill>
              </a:rPr>
              <a:t> program </a:t>
            </a:r>
            <a:endParaRPr lang="sr-Latn-ME" b="1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bg1"/>
                </a:solidFill>
              </a:rPr>
              <a:t>Koristite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zaštitni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zid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sr-Latn-ME" b="1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bg1"/>
                </a:solidFill>
              </a:rPr>
              <a:t>Pravite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rezervne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kopije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važnih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datoteka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sr-Latn-ME" b="1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bg1"/>
                </a:solidFill>
              </a:rPr>
              <a:t>Budite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pažljivi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prilikom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preuzimanja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sadržaja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6" name="Right Arrow 35"/>
          <p:cNvSpPr/>
          <p:nvPr/>
        </p:nvSpPr>
        <p:spPr>
          <a:xfrm>
            <a:off x="5365232" y="2540399"/>
            <a:ext cx="6255917" cy="285195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>
                <a:solidFill>
                  <a:schemeClr val="bg1"/>
                </a:solidFill>
              </a:rPr>
              <a:t>Budite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obazrivi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prilikom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saopštavanja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ličnih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podataka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sr-Latn-ME" b="1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bg1"/>
                </a:solidFill>
              </a:rPr>
              <a:t>Imajte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umu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kim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razgovarate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sr-Latn-ME" b="1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bg1"/>
                </a:solidFill>
              </a:rPr>
              <a:t>Imajte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umu</a:t>
            </a:r>
            <a:r>
              <a:rPr lang="en-US" b="1" dirty="0">
                <a:solidFill>
                  <a:schemeClr val="bg1"/>
                </a:solidFill>
              </a:rPr>
              <a:t> da </a:t>
            </a:r>
            <a:r>
              <a:rPr lang="en-US" b="1" dirty="0" err="1">
                <a:solidFill>
                  <a:schemeClr val="bg1"/>
                </a:solidFill>
              </a:rPr>
              <a:t>na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mreži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nije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sve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pouzdano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 da </a:t>
            </a:r>
            <a:r>
              <a:rPr lang="en-US" b="1" dirty="0" err="1">
                <a:solidFill>
                  <a:schemeClr val="bg1"/>
                </a:solidFill>
              </a:rPr>
              <a:t>nisu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svi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iskreni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Right Arrow 36"/>
          <p:cNvSpPr/>
          <p:nvPr/>
        </p:nvSpPr>
        <p:spPr>
          <a:xfrm>
            <a:off x="5364406" y="4188552"/>
            <a:ext cx="6286407" cy="2851950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>
                <a:solidFill>
                  <a:schemeClr val="bg1"/>
                </a:solidFill>
              </a:rPr>
              <a:t>Morate</a:t>
            </a:r>
            <a:r>
              <a:rPr lang="en-US" b="1" dirty="0">
                <a:solidFill>
                  <a:schemeClr val="bg1"/>
                </a:solidFill>
              </a:rPr>
              <a:t> se </a:t>
            </a:r>
            <a:r>
              <a:rPr lang="en-US" b="1" dirty="0" err="1">
                <a:solidFill>
                  <a:schemeClr val="bg1"/>
                </a:solidFill>
              </a:rPr>
              <a:t>pridržavati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zakona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čak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Internetu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sr-Latn-ME" b="1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bg1"/>
                </a:solidFill>
              </a:rPr>
              <a:t>Vodite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računa</a:t>
            </a:r>
            <a:r>
              <a:rPr lang="en-US" b="1" dirty="0">
                <a:solidFill>
                  <a:schemeClr val="bg1"/>
                </a:solidFill>
              </a:rPr>
              <a:t> o </a:t>
            </a:r>
            <a:r>
              <a:rPr lang="en-US" b="1" dirty="0" err="1">
                <a:solidFill>
                  <a:schemeClr val="bg1"/>
                </a:solidFill>
              </a:rPr>
              <a:t>drugima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 o </a:t>
            </a:r>
            <a:r>
              <a:rPr lang="en-US" b="1" dirty="0" err="1">
                <a:solidFill>
                  <a:schemeClr val="bg1"/>
                </a:solidFill>
              </a:rPr>
              <a:t>sebi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kada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ste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mreži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230204" y="5064203"/>
            <a:ext cx="873160" cy="907301"/>
            <a:chOff x="3063120" y="1755914"/>
            <a:chExt cx="1275682" cy="1275682"/>
          </a:xfrm>
        </p:grpSpPr>
        <p:sp>
          <p:nvSpPr>
            <p:cNvPr id="39" name="Teardrop 38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2161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33" grpId="0"/>
      <p:bldP spid="34" grpId="0"/>
      <p:bldP spid="35" grpId="0"/>
      <p:bldP spid="5" grpId="0" animBg="1"/>
      <p:bldP spid="36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7576" y="1984610"/>
            <a:ext cx="9923418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“https://”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“http://”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početku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URL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“https://”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označava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sajt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super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sajt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oznakom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“https://”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zaštićeni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“https://”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je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pitanju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najnovija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verzija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sajta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“https://”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pristupiti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sajtu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kompjutera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navedenog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24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7576" y="1984610"/>
            <a:ext cx="9923418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“https://”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“http://”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početku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URL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“https://”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označava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sajt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super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buSzPct val="200000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sajt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oznakom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“https://”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zaštićeni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buSzPct val="200000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“https://”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je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pitanju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najnovija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verzija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sajta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buSzPct val="200000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“https://”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pristupiti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sajtu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kompjutera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navedenog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25188" y="3304903"/>
            <a:ext cx="274320" cy="2612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9645" y="1930413"/>
            <a:ext cx="903514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situaciju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pecanja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(vid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sajber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prevare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krađu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vašeg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korisničkog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lozinke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poznate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i-mejl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sobom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zloćudni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link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Lažni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vebsajt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veoma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sličan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pravom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vebsajtu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prevaru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dođe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korisnikovih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Latn-ME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lozinke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sl.)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SMS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poznatog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vas 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eštava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nagradu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nagradnoj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igri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učestvovali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53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9645" y="1930413"/>
            <a:ext cx="903514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situaciju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pecanja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(vid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sajber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prevare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krađu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vašeg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korisničkog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lozinke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poznate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i-mejl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sobom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zloćudni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link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Lažni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vebsajt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veoma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sličan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pravom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vebsajtu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prevaru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dođe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korisnikovih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i-mejl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lozinke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sl.)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SMS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poznatog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vas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obaveštava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nagradu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nagradnoj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igri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učestvovali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buSzPct val="200000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34194" y="5499463"/>
            <a:ext cx="274320" cy="2612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2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91639" y="1958484"/>
            <a:ext cx="86955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međusobno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umreženih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hakeri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krađu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se…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Botnet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Rootkit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Operativni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0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senior-front-end -developer-openings -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557" y="366343"/>
            <a:ext cx="3712220" cy="233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Puffin Browser - Blo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753" y="2037155"/>
            <a:ext cx="5322401" cy="532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3011249" y="2828834"/>
            <a:ext cx="81606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bezbjednost definiše se kao proces stvaranja pravila i radnji koje treba preduzeti da bi se zaštitili od napada putem Interneta.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84494" y="205507"/>
            <a:ext cx="66428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BEZBJEDNOST INTERNETA</a:t>
            </a:r>
          </a:p>
        </p:txBody>
      </p:sp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91639" y="1958484"/>
            <a:ext cx="86955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međusobno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umreženih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hakeri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krađu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se…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Botnet</a:t>
            </a:r>
          </a:p>
          <a:p>
            <a:pPr lvl="2" algn="just">
              <a:buSzPct val="200000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Rootkit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Operativni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7073" y="2963928"/>
            <a:ext cx="274320" cy="2612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8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8536" y="1780797"/>
            <a:ext cx="981020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Pojedini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vebsajtovi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onlajn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servisi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pojačane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verifikacija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koraka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potvrda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autentičnosti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faktora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podrazum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Prijavljujete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nečega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lozinka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nečega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dobijate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SMS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poruci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Prijavljujete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sigurnosnog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pitanja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odredili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prilikom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registracije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Prijavljujete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lične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karte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navedenog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30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8536" y="1754671"/>
            <a:ext cx="981020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Pojedini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vebsajtovi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onlajn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servisi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pojačane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verifikacija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koraka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potvrda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autentičnosti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faktora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podrazumeva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Prijavljujete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nečega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lozinka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nečega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dobijate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SMS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poruci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Prijavljujete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sigurnosnog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pitanja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odredili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prilikom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registracije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Prijavljujete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lične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karte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navedenog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77438" y="3074077"/>
            <a:ext cx="274320" cy="2612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07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39" y="2120597"/>
            <a:ext cx="6096000" cy="36471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sigurnosno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lozinka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123456</a:t>
            </a: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Ličnoimeiprezime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W0s9!s</a:t>
            </a: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Datum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rođenja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3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39" y="2120597"/>
            <a:ext cx="6096000" cy="36471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sigurnosno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lozinka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123456</a:t>
            </a: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Ličnoimeiprezime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W0s9!s</a:t>
            </a: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Datum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rođenja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30136" y="4101737"/>
            <a:ext cx="274320" cy="2612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66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0605" y="1728545"/>
            <a:ext cx="890886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Haker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kompjuteru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zaključa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korisnikove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lične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svojim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hakeru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otključa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“program”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otključava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Ova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situacija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poznata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Ransomware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iznuda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Botnet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Spam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Upload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navedenog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89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0605" y="1806922"/>
            <a:ext cx="890886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Haker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kompjuteru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zaključa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korisnikove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lične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svojim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hakeru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otključa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“program”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otključava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Ova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situacija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poznata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Ransomware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iznuda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Botnet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Spam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Upload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Ništa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navedenog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9508" y="3152454"/>
            <a:ext cx="274320" cy="2612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6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8023" y="2240842"/>
            <a:ext cx="8904514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mreža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aerodromu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kafiću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traži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šifru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pristupanje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 li je 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bezb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edno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takvu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mrežu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etljive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radnje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onlajn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bankarstvo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bezb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edno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Ne,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bezb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edno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71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8023" y="2240842"/>
            <a:ext cx="8904514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Wi-Fi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mreža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aerodromu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kafiću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traži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šifru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pristupanje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 li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bezbedno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takvu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mrežu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osetljive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radnje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onlajn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bankarstvo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bezbedno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Ne,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bezbjedno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9509" y="4193177"/>
            <a:ext cx="274320" cy="2612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1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0456" y="2353215"/>
            <a:ext cx="96099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Da li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tvrdnja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Isključivanje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GPS-a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vašem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telefonu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sprečava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mogućnost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lociranja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vašeg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telefona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Tačno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Netačno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39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5C85080E-7B66-43F0-AB4D-3A69B13C005A}"/>
              </a:ext>
            </a:extLst>
          </p:cNvPr>
          <p:cNvSpPr/>
          <p:nvPr/>
        </p:nvSpPr>
        <p:spPr>
          <a:xfrm>
            <a:off x="217164" y="-9626"/>
            <a:ext cx="1196520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9DA66B2-8A11-4397-B997-59A37787FEF8}"/>
              </a:ext>
            </a:extLst>
          </p:cNvPr>
          <p:cNvSpPr/>
          <p:nvPr/>
        </p:nvSpPr>
        <p:spPr>
          <a:xfrm>
            <a:off x="-7847639" y="0"/>
            <a:ext cx="9961092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B7B7434-49BE-47D6-BAE6-9B9134F0EC8C}"/>
              </a:ext>
            </a:extLst>
          </p:cNvPr>
          <p:cNvSpPr/>
          <p:nvPr/>
        </p:nvSpPr>
        <p:spPr>
          <a:xfrm>
            <a:off x="-7985197" y="0"/>
            <a:ext cx="9406674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C6BBB46-3AAE-49B1-8F56-3535CC357FEB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DF941D0C-24DA-4E77-BE08-34D6F94BD6FB}"/>
              </a:ext>
            </a:extLst>
          </p:cNvPr>
          <p:cNvSpPr/>
          <p:nvPr/>
        </p:nvSpPr>
        <p:spPr>
          <a:xfrm>
            <a:off x="-7638542" y="-1"/>
            <a:ext cx="8334970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331A99-A934-4099-9190-67078252B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483" y="1834397"/>
            <a:ext cx="897858" cy="8978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404" y="3247473"/>
            <a:ext cx="907482" cy="90748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404" y="4648227"/>
            <a:ext cx="907482" cy="9074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080" y="1707393"/>
            <a:ext cx="907482" cy="90748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79" y="3169702"/>
            <a:ext cx="907482" cy="90748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79" y="4593185"/>
            <a:ext cx="907482" cy="9074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95099" y="1902509"/>
            <a:ext cx="28423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INFORMACIJE, ZNANJE I UČENJE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623004" y="3347186"/>
            <a:ext cx="38694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POVEZIVANJE, KOMUNIKACIJA I DIJELJENJE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623004" y="4746854"/>
            <a:ext cx="31847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ADRESA, MAPIRANJE I KONTAKT INFORMACIJE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931146" y="3457717"/>
            <a:ext cx="29014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PRODAJA I ZARADA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996446" y="4746854"/>
            <a:ext cx="26235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SARADNJA I RAD OD KUĆE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1F5CFD-7EE1-475C-A36F-330184D5C6EC}"/>
              </a:ext>
            </a:extLst>
          </p:cNvPr>
          <p:cNvSpPr txBox="1"/>
          <p:nvPr/>
        </p:nvSpPr>
        <p:spPr>
          <a:xfrm>
            <a:off x="8931146" y="2038356"/>
            <a:ext cx="19920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ZABAVA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4494" y="205507"/>
            <a:ext cx="66428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PREDNOSTI INTERNETA</a:t>
            </a:r>
          </a:p>
        </p:txBody>
      </p:sp>
    </p:spTree>
    <p:extLst>
      <p:ext uri="{BB962C8B-B14F-4D97-AF65-F5344CB8AC3E}">
        <p14:creationId xmlns:p14="http://schemas.microsoft.com/office/powerpoint/2010/main" val="3702951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0456" y="2353215"/>
            <a:ext cx="96099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Da li je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navedena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tvrdnja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Isključivanje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GPS-a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vašem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telefonu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sprečava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mogućnost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lociranja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vašeg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telefona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Tačno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Netačno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81941" y="3997234"/>
            <a:ext cx="274320" cy="2612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0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0011" y="2010736"/>
            <a:ext cx="960990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Koji od 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sljede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ćh savjeta su dobri savjeti za digitalnu bezbijednost a koje treba slijediti? Navedite sve odgovarajuće odgovore. 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 se povezujete sa Internetom, nije dobro koristiti jedinstvene kombinacije lozinki</a:t>
            </a:r>
            <a:endParaRPr lang="sr-Latn-ME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Ojačajte lozinke i često ih mijenjajte koristeći jedinstvene kombinacije lozinki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 sumnjate u veze ili priloge u e-pošti, tvitove ili postove, jednostavno ih odbacite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sr-Latn-ME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Prije preuzimanja aplikacija, pregledajte njihovu politiku privatnosti o tome kakve lične podatke prikupljaju i prosleđuju drugim entitetima. </a:t>
            </a:r>
            <a:endParaRPr lang="sr-Latn-ME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20686" y="3944982"/>
            <a:ext cx="261257" cy="2743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20686" y="4920342"/>
            <a:ext cx="261257" cy="2743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20686" y="5895702"/>
            <a:ext cx="261257" cy="2743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15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0456" y="2353215"/>
            <a:ext cx="96099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stvari objavljene na mreži mogu uticati na vašu budućnost? Navedite sve odgvarajuće odgovore.</a:t>
            </a:r>
          </a:p>
          <a:p>
            <a:pPr algn="just"/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Objavljivanje video snimaka koji su neprimjereni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Objavljivanje neprikladnih fotografija</a:t>
            </a: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SzPct val="200000"/>
              <a:buFont typeface="Times New Roman" panose="02020603050405020304" pitchFamily="18" charset="0"/>
              <a:buChar char="□"/>
            </a:pPr>
            <a:r>
              <a:rPr lang="sr-Latn-ME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Stavljanje lažnih podataka na mrežu, posebno o drugima</a:t>
            </a:r>
          </a:p>
        </p:txBody>
      </p:sp>
      <p:sp>
        <p:nvSpPr>
          <p:cNvPr id="3" name="Right Arrow 2"/>
          <p:cNvSpPr/>
          <p:nvPr/>
        </p:nvSpPr>
        <p:spPr>
          <a:xfrm>
            <a:off x="-1" y="-52252"/>
            <a:ext cx="10371909" cy="201073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91639" y="586827"/>
            <a:ext cx="69886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KVIZ: KLIKNI BEZBJEDNO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1130" y="3345201"/>
            <a:ext cx="261257" cy="2743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21131" y="3987016"/>
            <a:ext cx="261257" cy="2743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21130" y="4656067"/>
            <a:ext cx="261257" cy="2743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21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2229" y="2377439"/>
            <a:ext cx="9300754" cy="141577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sr-Latn-ME" sz="8600" dirty="0" smtClean="0">
                <a:solidFill>
                  <a:srgbClr val="0070C0"/>
                </a:solidFill>
                <a:latin typeface="Impact" panose="020B0806030902050204" pitchFamily="34" charset="0"/>
              </a:rPr>
              <a:t>HVALA NA PAŽNJI !</a:t>
            </a:r>
            <a:endParaRPr lang="en-US" sz="86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5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872793" y="3348622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-290920" y="-2"/>
            <a:ext cx="11965209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341391" y="3152001"/>
              <a:ext cx="1992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INFORMACIJE, ZNANJE I UČENJE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310094" y="304856"/>
            <a:ext cx="1275682" cy="1376025"/>
            <a:chOff x="3063120" y="1755914"/>
            <a:chExt cx="1275682" cy="1275682"/>
          </a:xfrm>
        </p:grpSpPr>
        <p:sp>
          <p:nvSpPr>
            <p:cNvPr id="120" name="Teardrop 119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1115986" y="2524351"/>
            <a:ext cx="905178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200" b="1" dirty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Internet </a:t>
            </a:r>
            <a:r>
              <a:rPr lang="en-US" sz="2200" dirty="0" err="1">
                <a:solidFill>
                  <a:srgbClr val="002060"/>
                </a:solidFill>
              </a:rPr>
              <a:t>sadrži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beskonačan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niz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znanja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omogućavaju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saznate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skoro</a:t>
            </a:r>
            <a:r>
              <a:rPr lang="sr-Latn-ME" sz="2200" dirty="0" smtClean="0">
                <a:solidFill>
                  <a:srgbClr val="002060"/>
                </a:solidFill>
              </a:rPr>
              <a:t> sve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o </a:t>
            </a:r>
            <a:r>
              <a:rPr lang="en-US" sz="2200" dirty="0" err="1">
                <a:solidFill>
                  <a:srgbClr val="002060"/>
                </a:solidFill>
              </a:rPr>
              <a:t>bilo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kojoj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temi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pitanju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imate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</p:txBody>
      </p:sp>
      <p:pic>
        <p:nvPicPr>
          <p:cNvPr id="6146" name="Picture 2" descr="Every World Cup Google Doodle From 2014 | Google doodles, World ...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013" y="-4"/>
            <a:ext cx="5565311" cy="265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15986" y="2337439"/>
            <a:ext cx="381226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Informacije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znanje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učenje</a:t>
            </a:r>
            <a:endParaRPr lang="sr-Latn-ME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1952" y="3841117"/>
            <a:ext cx="4168588" cy="1563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</a:rPr>
              <a:t>Google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</a:rPr>
              <a:t>YouTube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</a:rPr>
              <a:t>...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6" name="Picture 2" descr="Youtube GIFs - Get the best GIF on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090" y="3944572"/>
            <a:ext cx="33909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89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3" y="3348622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-290923" y="0"/>
            <a:ext cx="10914079" cy="6858000"/>
            <a:chOff x="491575" y="0"/>
            <a:chExt cx="9574094" cy="6858000"/>
          </a:xfrm>
          <a:solidFill>
            <a:schemeClr val="bg1"/>
          </a:solidFill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  <a:solidFill>
              <a:srgbClr val="FF0000"/>
            </a:solidFill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510195" y="232537"/>
            <a:ext cx="1320326" cy="1275682"/>
            <a:chOff x="3063120" y="1755914"/>
            <a:chExt cx="1275682" cy="1275682"/>
          </a:xfrm>
        </p:grpSpPr>
        <p:sp>
          <p:nvSpPr>
            <p:cNvPr id="66" name="Teardrop 6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C73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079199" y="3355013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POVEZIVANJE, KOMUNIKACIJA, DIJELJENJE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885958" y="3151999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INFORMACIJE, ZNANJE I UČENJE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PREDNOSTI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7170" name="Picture 2" descr="Live Chat Lead Generation For Your Website! - Zenify MeZenify M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869" y="45518"/>
            <a:ext cx="6348506" cy="282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1158863" y="2950423"/>
            <a:ext cx="6840667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Povezivanje, komunikacija, dijeljenje</a:t>
            </a:r>
          </a:p>
          <a:p>
            <a:pPr algn="just">
              <a:lnSpc>
                <a:spcPct val="150000"/>
              </a:lnSpc>
            </a:pPr>
            <a:endParaRPr lang="sr-Latn-ME" sz="22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</a:rPr>
              <a:t>e-pošta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</a:rPr>
              <a:t>chat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</a:rPr>
              <a:t>forumi</a:t>
            </a:r>
          </a:p>
        </p:txBody>
      </p:sp>
      <p:pic>
        <p:nvPicPr>
          <p:cNvPr id="2" name="Picture 2" descr="Top Grow Business Stickers for Android &amp; iOS | Gfyca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201" y="3572833"/>
            <a:ext cx="1356778" cy="135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Live Chat | Motion design animation, Graphic design school, Motion design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928" y="3610502"/>
            <a:ext cx="3517626" cy="263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42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89335" y="3365164"/>
              <a:ext cx="19590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4"/>
            <a:ext cx="11860720" cy="6858000"/>
            <a:chOff x="-2449883" y="-1"/>
            <a:chExt cx="11860720" cy="6858000"/>
          </a:xfrm>
          <a:solidFill>
            <a:schemeClr val="bg1"/>
          </a:solidFill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  <a:solidFill>
              <a:srgbClr val="FF0000"/>
            </a:solidFill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478620" y="391828"/>
            <a:ext cx="1275682" cy="1275682"/>
            <a:chOff x="3063120" y="1755914"/>
            <a:chExt cx="1275682" cy="1275682"/>
          </a:xfrm>
        </p:grpSpPr>
        <p:sp>
          <p:nvSpPr>
            <p:cNvPr id="66" name="Teardrop 6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1115892" y="2644941"/>
            <a:ext cx="731686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Adresa</a:t>
            </a:r>
            <a:r>
              <a:rPr lang="en-US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mapiranje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kontakt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informacije</a:t>
            </a:r>
            <a:endParaRPr lang="sr-Latn-ME" sz="2500" dirty="0" smtClean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pPr algn="just"/>
            <a:endParaRPr lang="en-US" sz="2200" b="1" dirty="0">
              <a:solidFill>
                <a:srgbClr val="002060"/>
              </a:solidFill>
            </a:endParaRPr>
          </a:p>
          <a:p>
            <a:pPr algn="just"/>
            <a:r>
              <a:rPr lang="en-US" sz="2200" dirty="0" err="1">
                <a:solidFill>
                  <a:srgbClr val="002060"/>
                </a:solidFill>
              </a:rPr>
              <a:t>Uz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pomoć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smtClean="0">
                <a:solidFill>
                  <a:srgbClr val="002060"/>
                </a:solidFill>
              </a:rPr>
              <a:t>GP</a:t>
            </a:r>
            <a:r>
              <a:rPr lang="sr-Latn-ME" sz="2200" dirty="0" smtClean="0">
                <a:solidFill>
                  <a:srgbClr val="002060"/>
                </a:solidFill>
              </a:rPr>
              <a:t>S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tehnologije</a:t>
            </a:r>
            <a:r>
              <a:rPr lang="en-US" sz="2200" dirty="0">
                <a:solidFill>
                  <a:srgbClr val="002060"/>
                </a:solidFill>
              </a:rPr>
              <a:t>, Internet </a:t>
            </a:r>
            <a:r>
              <a:rPr lang="sr-Latn-ME" sz="2200" dirty="0" smtClean="0">
                <a:solidFill>
                  <a:srgbClr val="002060"/>
                </a:solidFill>
              </a:rPr>
              <a:t>vas može usmjeriti na </a:t>
            </a:r>
            <a:r>
              <a:rPr lang="en-US" sz="2200" dirty="0" err="1" smtClean="0">
                <a:solidFill>
                  <a:srgbClr val="002060"/>
                </a:solidFill>
              </a:rPr>
              <a:t>svako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mjesto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svijetu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endParaRPr lang="sr-Latn-ME" sz="2200" dirty="0">
              <a:solidFill>
                <a:srgbClr val="002060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96136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ADRESA, MAPIRANJE I KONTAKT INFORMACIJE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079199" y="3355013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POVEZIVANJE, KOMUNIKACIJA, DIJELJENJE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885958" y="3151999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INFORMACIJE, ZNANJE I UČENJE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PREDNOSTI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8194" name="Picture 2" descr="Garmin Maps is one the leading GPS or Global Positioning System in ...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053" y="-808788"/>
            <a:ext cx="5280992" cy="396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727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3" y="3348622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786364" y="0"/>
            <a:ext cx="11335017" cy="6858000"/>
            <a:chOff x="-10744545" y="-1"/>
            <a:chExt cx="11335017" cy="6858000"/>
          </a:xfrm>
          <a:solidFill>
            <a:schemeClr val="bg1"/>
          </a:solidFill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59" y="3343496"/>
              <a:ext cx="1992086" cy="338554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ZABAVA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  <a:solidFill>
              <a:srgbClr val="FF0000"/>
            </a:solidFill>
          </p:spPr>
        </p:pic>
      </p:grpSp>
      <p:sp>
        <p:nvSpPr>
          <p:cNvPr id="3" name="TextBox 2"/>
          <p:cNvSpPr txBox="1"/>
          <p:nvPr/>
        </p:nvSpPr>
        <p:spPr>
          <a:xfrm>
            <a:off x="1370274" y="2399359"/>
            <a:ext cx="6917281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Zabava</a:t>
            </a:r>
            <a:endParaRPr lang="sr-Latn-ME" sz="2500" dirty="0" smtClean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pPr algn="just"/>
            <a:endParaRPr lang="en-US" sz="2200" b="1" dirty="0">
              <a:solidFill>
                <a:srgbClr val="002060"/>
              </a:solidFill>
            </a:endParaRPr>
          </a:p>
          <a:p>
            <a:pPr algn="just"/>
            <a:r>
              <a:rPr lang="en-US" sz="2200" dirty="0">
                <a:solidFill>
                  <a:srgbClr val="002060"/>
                </a:solidFill>
              </a:rPr>
              <a:t>Internet </a:t>
            </a:r>
            <a:r>
              <a:rPr lang="en-US" sz="2200" dirty="0" err="1">
                <a:solidFill>
                  <a:srgbClr val="002060"/>
                </a:solidFill>
              </a:rPr>
              <a:t>omogućava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beskonačnoj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ponudi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zabave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smtClean="0">
                <a:solidFill>
                  <a:srgbClr val="002060"/>
                </a:solidFill>
              </a:rPr>
              <a:t>s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gledanj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videa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</a:rPr>
              <a:t>gledanj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filmova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</a:rPr>
              <a:t>slušanj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muzike</a:t>
            </a:r>
            <a:r>
              <a:rPr lang="en-US" sz="2200" dirty="0">
                <a:solidFill>
                  <a:srgbClr val="002060"/>
                </a:solidFill>
              </a:rPr>
              <a:t>, pa </a:t>
            </a:r>
            <a:r>
              <a:rPr lang="en-US" sz="2200" dirty="0" err="1">
                <a:solidFill>
                  <a:srgbClr val="002060"/>
                </a:solidFill>
              </a:rPr>
              <a:t>čak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igranj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igara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putem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interneta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96327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ADRESA, MAPIRANJE I KONTAKT INFORMACIJE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079199" y="3355013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POVEZIVANJE, KOMUNIKACIJA, DIJELJENJE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885958" y="3151999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INFORMACIJE, ZNANJE I UČENJE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PREDNOSTI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9220" name="Picture 4" descr="Twitter Logo animation by Hamza Ouaziz on Dribbbl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622" y="4230632"/>
            <a:ext cx="3332717" cy="249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acebook logo ani - Small Doses Rock Covers Band : Small Doses Rock Covers  Ban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271" y="439556"/>
            <a:ext cx="2570332" cy="257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010056" y="561839"/>
            <a:ext cx="1275682" cy="1275682"/>
            <a:chOff x="3063120" y="1755914"/>
            <a:chExt cx="1275682" cy="1275682"/>
          </a:xfrm>
        </p:grpSpPr>
        <p:sp>
          <p:nvSpPr>
            <p:cNvPr id="42" name="Teardrop 41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7463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BC3001EC-9F33-4C39-B780-199714C83EA2}"/>
              </a:ext>
            </a:extLst>
          </p:cNvPr>
          <p:cNvGrpSpPr/>
          <p:nvPr/>
        </p:nvGrpSpPr>
        <p:grpSpPr>
          <a:xfrm>
            <a:off x="-290920" y="0"/>
            <a:ext cx="12482921" cy="6858000"/>
            <a:chOff x="-290920" y="0"/>
            <a:chExt cx="12482921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29B5C97-F627-4A85-B003-5396A9D964D5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51F346-69C6-4F86-BC1F-C57BA2384CC6}"/>
                </a:ext>
              </a:extLst>
            </p:cNvPr>
            <p:cNvSpPr txBox="1"/>
            <p:nvPr/>
          </p:nvSpPr>
          <p:spPr>
            <a:xfrm rot="16200000">
              <a:off x="10872793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about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2B367FE-8530-4052-AD96-2D6FBE490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5C85080E-7B66-43F0-AB4D-3A69B13C005A}"/>
              </a:ext>
            </a:extLst>
          </p:cNvPr>
          <p:cNvSpPr/>
          <p:nvPr/>
        </p:nvSpPr>
        <p:spPr>
          <a:xfrm>
            <a:off x="227247" y="-2"/>
            <a:ext cx="1204110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atin typeface="Impact" panose="020B080603090205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2914A7-C65F-4EFB-8FF4-9BB283DC3935}"/>
              </a:ext>
            </a:extLst>
          </p:cNvPr>
          <p:cNvGrpSpPr/>
          <p:nvPr/>
        </p:nvGrpSpPr>
        <p:grpSpPr>
          <a:xfrm>
            <a:off x="-7847639" y="1"/>
            <a:ext cx="9961092" cy="6858000"/>
            <a:chOff x="491575" y="0"/>
            <a:chExt cx="9961092" cy="6858000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DA66B2-8A11-4397-B997-59A37787FEF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73F442-B2F9-477E-B4DE-956CBA09D9C3}"/>
                </a:ext>
              </a:extLst>
            </p:cNvPr>
            <p:cNvSpPr txBox="1"/>
            <p:nvPr/>
          </p:nvSpPr>
          <p:spPr>
            <a:xfrm rot="16200000">
              <a:off x="7161045" y="3181878"/>
              <a:ext cx="6037729" cy="40011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20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NASILJE</a:t>
              </a:r>
              <a:endParaRPr lang="en-US" sz="20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654DCD4-7920-4D83-8D7F-6D3A71A16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67CF96-B24C-4BAD-8466-B32ECC2753A1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  <a:solidFill>
            <a:srgbClr val="5D7373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B7B7434-49BE-47D6-BAE6-9B9134F0EC8C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FD4AAEC-83E5-4832-BEA2-517A195B2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3C6BBB46-3AAE-49B1-8F56-3535CC357FEB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A452EB0-3109-45BB-9389-19F84818FE30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  <a:solidFill>
            <a:srgbClr val="FF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F941D0C-24DA-4E77-BE08-34D6F94BD6FB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0B26FA9-EA76-44C1-BA33-E4EBB060AC7E}"/>
                </a:ext>
              </a:extLst>
            </p:cNvPr>
            <p:cNvSpPr txBox="1"/>
            <p:nvPr/>
          </p:nvSpPr>
          <p:spPr>
            <a:xfrm rot="16200000">
              <a:off x="6099340" y="2987659"/>
              <a:ext cx="5998912" cy="40011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20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ZAVISNOST I GUBLJENJE VREMENA</a:t>
              </a:r>
              <a:endParaRPr lang="en-US" sz="20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F138C1A-5B68-42BE-B6B8-0EE1F4738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C48F6F2-7791-4D91-ADEC-77FE8FA739E3}"/>
              </a:ext>
            </a:extLst>
          </p:cNvPr>
          <p:cNvGrpSpPr/>
          <p:nvPr/>
        </p:nvGrpSpPr>
        <p:grpSpPr>
          <a:xfrm>
            <a:off x="-9395082" y="-1"/>
            <a:ext cx="9923504" cy="6858000"/>
            <a:chOff x="-9337032" y="-1"/>
            <a:chExt cx="9923504" cy="6858000"/>
          </a:xfrm>
          <a:solidFill>
            <a:srgbClr val="00A0A8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8ED37E9-9873-442F-9B7C-7F4BC1A8F51E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CF05B7C-3B2D-4CAB-9132-7B756B442063}"/>
                </a:ext>
              </a:extLst>
            </p:cNvPr>
            <p:cNvSpPr txBox="1"/>
            <p:nvPr/>
          </p:nvSpPr>
          <p:spPr>
            <a:xfrm rot="16200000">
              <a:off x="-2835041" y="3255838"/>
              <a:ext cx="6185648" cy="40011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20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KRAĐA IDENTITETA, HAKOVANJE, VIRUSI</a:t>
              </a:r>
              <a:endParaRPr lang="en-US" sz="20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4331A99-A934-4099-9190-67078252B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204" y="1771242"/>
            <a:ext cx="897858" cy="89785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617" y="3345348"/>
            <a:ext cx="907482" cy="90748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459" y="4945664"/>
            <a:ext cx="907482" cy="9074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118" y="1787672"/>
            <a:ext cx="907482" cy="90748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278" y="3374477"/>
            <a:ext cx="907482" cy="90748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17" y="4945664"/>
            <a:ext cx="907482" cy="9074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42525" y="2044802"/>
            <a:ext cx="26652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NASILJE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660580" y="3455893"/>
            <a:ext cx="30817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ZAVISNOST I GUBLJENJE VREMENA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685623" y="4996719"/>
            <a:ext cx="26450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KRAĐA IDENTITETA, HAKOVANJE, VIRUSI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206170" y="1897109"/>
            <a:ext cx="32321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NEŽELJENA POŠTA I OGLAŠAVANJE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206170" y="3428998"/>
            <a:ext cx="34544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DEPRESIJA, USAMLJENOST I SOCIJALNA IZOLACIJA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262578" y="4971480"/>
            <a:ext cx="31757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URUŠAVANJE ZDRAVLJA I GOJAZNOST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3327" y="323518"/>
            <a:ext cx="50213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500" dirty="0" smtClean="0">
                <a:solidFill>
                  <a:srgbClr val="FFC730"/>
                </a:solidFill>
                <a:latin typeface="Impact" panose="020B0806030902050204" pitchFamily="34" charset="0"/>
              </a:rPr>
              <a:t>MANE INTERNETA</a:t>
            </a:r>
            <a:endParaRPr lang="en-US" sz="4500" dirty="0">
              <a:solidFill>
                <a:srgbClr val="FFC730"/>
              </a:solidFill>
              <a:latin typeface="Impact" panose="020B080603090205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D73F442-B2F9-477E-B4DE-956CBA09D9C3}"/>
              </a:ext>
            </a:extLst>
          </p:cNvPr>
          <p:cNvSpPr txBox="1"/>
          <p:nvPr/>
        </p:nvSpPr>
        <p:spPr>
          <a:xfrm rot="16200000">
            <a:off x="-1713267" y="3312719"/>
            <a:ext cx="6037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NEŽELJENA POŠTA I OGLAŠAVANJE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948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1"/>
            <a:ext cx="11965212" cy="6858000"/>
            <a:chOff x="213096" y="0"/>
            <a:chExt cx="11447501" cy="6858000"/>
          </a:xfrm>
          <a:solidFill>
            <a:schemeClr val="bg1"/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345367" y="3247762"/>
              <a:ext cx="1992086" cy="53002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NASILJE NA INTERNETU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solidFill>
              <a:srgbClr val="FF0000"/>
            </a:solidFill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31F8BD9-F71B-4D2D-8A60-61BABDC384BB}"/>
              </a:ext>
            </a:extLst>
          </p:cNvPr>
          <p:cNvGrpSpPr/>
          <p:nvPr/>
        </p:nvGrpSpPr>
        <p:grpSpPr>
          <a:xfrm>
            <a:off x="-7638543" y="-1"/>
            <a:ext cx="8939603" cy="6858000"/>
            <a:chOff x="718505" y="-1"/>
            <a:chExt cx="8692331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470067C-2D0B-4A65-B940-C052473E942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6B5D93C-8112-48DA-975B-9DDD27DEADD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D3577A8-E9FC-43B7-B3E2-76EDDA51C160}"/>
                </a:ext>
              </a:extLst>
            </p:cNvPr>
            <p:cNvSpPr txBox="1"/>
            <p:nvPr/>
          </p:nvSpPr>
          <p:spPr>
            <a:xfrm rot="16200000">
              <a:off x="7907213" y="3248559"/>
              <a:ext cx="2360919" cy="538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ZAVISNOST I GUBLJENJE VREMENA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10153765" cy="6858000"/>
            <a:chOff x="-9337032" y="-1"/>
            <a:chExt cx="9993425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646550" y="3234899"/>
              <a:ext cx="20211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KRAĐA IDENTITETA, HAKOVANJE, VIRUSI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870416" y="343973"/>
            <a:ext cx="1275682" cy="1275682"/>
            <a:chOff x="3063120" y="1755914"/>
            <a:chExt cx="1275682" cy="1275682"/>
          </a:xfrm>
        </p:grpSpPr>
        <p:sp>
          <p:nvSpPr>
            <p:cNvPr id="120" name="Teardrop 119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2329749" y="2012417"/>
            <a:ext cx="795778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Nasilje</a:t>
            </a:r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na internetu</a:t>
            </a:r>
          </a:p>
          <a:p>
            <a:pPr algn="just"/>
            <a:endParaRPr lang="en-US" sz="22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yber Bullying- by EJTindell on emaz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228" y="4821705"/>
            <a:ext cx="2728503" cy="198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Tip Of The Week: Securing Internet Explorer | Kaspersky official blo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480" y="0"/>
            <a:ext cx="2922495" cy="219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 wonderful world of friends? Safety risks children face online | Uae –  Gulf New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245" y="3349346"/>
            <a:ext cx="4878830" cy="325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2320590" y="2636373"/>
            <a:ext cx="85609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Nasilje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reći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"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nasilje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"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nasilje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uznemiravanje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maltretiranje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korišćenjem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savremenih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informacionih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komunikacionih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Praktično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nastavak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klasičnog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maltretiranja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u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virtuelnom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19264" y="227059"/>
            <a:ext cx="4885977" cy="409342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r-Latn-ME" sz="2500" dirty="0" smtClean="0">
                <a:solidFill>
                  <a:srgbClr val="FF0000"/>
                </a:solidFill>
                <a:latin typeface="Impact" panose="020B0806030902050204" pitchFamily="34" charset="0"/>
              </a:rPr>
              <a:t>      KAKO SE ZAŠTITITI !</a:t>
            </a:r>
          </a:p>
          <a:p>
            <a:endParaRPr lang="sr-Latn-ME" sz="2500" dirty="0" smtClean="0">
              <a:solidFill>
                <a:srgbClr val="FF0000"/>
              </a:solidFill>
              <a:latin typeface="Impact" panose="020B080603090205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2060"/>
                </a:solidFill>
              </a:rPr>
              <a:t>Ne </a:t>
            </a:r>
            <a:r>
              <a:rPr lang="en-US" sz="2000" dirty="0" err="1">
                <a:solidFill>
                  <a:srgbClr val="002060"/>
                </a:solidFill>
              </a:rPr>
              <a:t>odgovarajte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poruke</a:t>
            </a:r>
            <a:endParaRPr lang="en-US" sz="20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</a:rPr>
              <a:t>Čuvajte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sve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prepiske</a:t>
            </a:r>
            <a:endParaRPr lang="en-US" sz="20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</a:rPr>
              <a:t>Blokirajte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osobe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koje</a:t>
            </a:r>
            <a:r>
              <a:rPr lang="en-US" sz="2000" dirty="0">
                <a:solidFill>
                  <a:srgbClr val="002060"/>
                </a:solidFill>
              </a:rPr>
              <a:t> vas </a:t>
            </a:r>
            <a:r>
              <a:rPr lang="en-US" sz="2000" dirty="0" err="1">
                <a:solidFill>
                  <a:srgbClr val="002060"/>
                </a:solidFill>
              </a:rPr>
              <a:t>uznemiravaju</a:t>
            </a:r>
            <a:endParaRPr lang="en-US" sz="20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</a:rPr>
              <a:t>Prijavite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nas</a:t>
            </a:r>
            <a:r>
              <a:rPr lang="sr-Latn-ME" sz="2000" dirty="0">
                <a:solidFill>
                  <a:srgbClr val="002060"/>
                </a:solidFill>
              </a:rPr>
              <a:t>i</a:t>
            </a:r>
            <a:r>
              <a:rPr lang="en-US" sz="2000" dirty="0" err="1" smtClean="0">
                <a:solidFill>
                  <a:srgbClr val="002060"/>
                </a:solidFill>
              </a:rPr>
              <a:t>lnike</a:t>
            </a:r>
            <a:endParaRPr lang="en-US" sz="20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</a:rPr>
              <a:t>Povećajte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stepen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zaštite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mreži</a:t>
            </a:r>
            <a:endParaRPr lang="en-US" sz="20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</a:rPr>
              <a:t>Potražite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pomoć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podršku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ako</a:t>
            </a:r>
            <a:r>
              <a:rPr lang="en-US" sz="2000" dirty="0">
                <a:solidFill>
                  <a:srgbClr val="002060"/>
                </a:solidFill>
              </a:rPr>
              <a:t> vas </a:t>
            </a:r>
            <a:r>
              <a:rPr lang="en-US" sz="2000" dirty="0" err="1">
                <a:solidFill>
                  <a:srgbClr val="002060"/>
                </a:solidFill>
              </a:rPr>
              <a:t>neko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uznemirava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zastrašuje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499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3739</TotalTime>
  <Words>1831</Words>
  <Application>Microsoft Office PowerPoint</Application>
  <PresentationFormat>Widescreen</PresentationFormat>
  <Paragraphs>342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Impact</vt:lpstr>
      <vt:lpstr>Times New Roman</vt:lpstr>
      <vt:lpstr>Tw Cen MT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190</cp:revision>
  <dcterms:created xsi:type="dcterms:W3CDTF">2017-01-05T13:17:27Z</dcterms:created>
  <dcterms:modified xsi:type="dcterms:W3CDTF">2021-05-22T20:34:43Z</dcterms:modified>
</cp:coreProperties>
</file>