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1044" r:id="rId16"/>
    <p:sldId id="1046" r:id="rId17"/>
    <p:sldId id="1047" r:id="rId18"/>
    <p:sldId id="1048" r:id="rId19"/>
    <p:sldId id="1049" r:id="rId20"/>
    <p:sldId id="1050" r:id="rId21"/>
    <p:sldId id="1051" r:id="rId22"/>
    <p:sldId id="1052" r:id="rId23"/>
    <p:sldId id="1053" r:id="rId24"/>
    <p:sldId id="1054" r:id="rId25"/>
    <p:sldId id="1055" r:id="rId26"/>
    <p:sldId id="1056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744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6429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31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1481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25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80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4768468"/>
            <a:ext cx="1262058" cy="210725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/>
              <a:t>Sanda, 2015.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232288"/>
            <a:ext cx="8358246" cy="3053953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900124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2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576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7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6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8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2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67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46B35-D92A-49A6-ADE9-2C9BB47D8F23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A39DF5C6-1021-4BC1-9159-A13E66C6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2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  <p:sldLayoutId id="2147484002" r:id="rId13"/>
    <p:sldLayoutId id="2147484003" r:id="rId14"/>
    <p:sldLayoutId id="2147484004" r:id="rId15"/>
    <p:sldLayoutId id="2147484005" r:id="rId16"/>
    <p:sldLayoutId id="2147484006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476" y="3415284"/>
            <a:ext cx="6216024" cy="822237"/>
          </a:xfrm>
        </p:spPr>
        <p:txBody>
          <a:bodyPr>
            <a:normAutofit/>
          </a:bodyPr>
          <a:lstStyle/>
          <a:p>
            <a:pPr algn="ctr"/>
            <a:r>
              <a:rPr lang="en-US" sz="3600"/>
              <a:t>MS Office Excel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476" y="4237521"/>
            <a:ext cx="6216024" cy="351842"/>
          </a:xfrm>
        </p:spPr>
        <p:txBody>
          <a:bodyPr>
            <a:normAutofit/>
          </a:bodyPr>
          <a:lstStyle/>
          <a:p>
            <a:pPr algn="ctr"/>
            <a:r>
              <a:rPr lang="en-US"/>
              <a:t>Funkcije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2138F023-8F3C-4231-91E7-9A2900218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6" y="921946"/>
            <a:ext cx="6216024" cy="2253308"/>
          </a:xfrm>
          <a:prstGeom prst="rect">
            <a:avLst/>
          </a:prstGeom>
        </p:spPr>
      </p:pic>
      <p:sp>
        <p:nvSpPr>
          <p:cNvPr id="4" name="AutoShape 2" descr="Image result for ms exc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 descr="Image result for ms exc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ms excel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92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1620442"/>
            <a:ext cx="2286017" cy="2910580"/>
          </a:xfrm>
        </p:spPr>
        <p:txBody>
          <a:bodyPr/>
          <a:lstStyle/>
          <a:p>
            <a:r>
              <a:rPr lang="hr-HR" dirty="0"/>
              <a:t>Funkcija </a:t>
            </a:r>
            <a:r>
              <a:rPr lang="en-US" b="1" i="1" dirty="0" err="1"/>
              <a:t>sabira</a:t>
            </a:r>
            <a:r>
              <a:rPr lang="hr-HR" b="1" i="1" dirty="0"/>
              <a:t> brojeve iz odabranog opsega ćelija </a:t>
            </a:r>
            <a:br>
              <a:rPr lang="hr-HR" dirty="0"/>
            </a:br>
            <a:r>
              <a:rPr lang="hr-HR" dirty="0"/>
              <a:t>(moguć je odabir do 255 različitih nizova ćelija).</a:t>
            </a:r>
          </a:p>
          <a:p>
            <a:endParaRPr lang="en-US" dirty="0"/>
          </a:p>
        </p:txBody>
      </p:sp>
      <p:sp>
        <p:nvSpPr>
          <p:cNvPr id="4" name="Rezervirano mjesto broja slajda 4">
            <a:extLst>
              <a:ext uri="{FF2B5EF4-FFF2-40B4-BE49-F238E27FC236}">
                <a16:creationId xmlns:a16="http://schemas.microsoft.com/office/drawing/2014/main" id="{D99AAF9F-F8F0-4F40-9749-708055F6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72400" y="6410332"/>
            <a:ext cx="758825" cy="247650"/>
          </a:xfrm>
        </p:spPr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pic>
        <p:nvPicPr>
          <p:cNvPr id="5" name="Slika 6" descr="q1.png">
            <a:extLst>
              <a:ext uri="{FF2B5EF4-FFF2-40B4-BE49-F238E27FC236}">
                <a16:creationId xmlns:a16="http://schemas.microsoft.com/office/drawing/2014/main" id="{A0D3B6F8-F202-40BC-A08E-2AE35A8381D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1038194"/>
            <a:ext cx="3982863" cy="40481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AutoShape 5">
            <a:extLst>
              <a:ext uri="{FF2B5EF4-FFF2-40B4-BE49-F238E27FC236}">
                <a16:creationId xmlns:a16="http://schemas.microsoft.com/office/drawing/2014/main" id="{766082BB-1557-497F-A76F-6C34785A1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40" y="1038194"/>
            <a:ext cx="1849968" cy="326464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4BAA86EB-6CF2-40CF-982C-CCD80D174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942" y="4591047"/>
            <a:ext cx="1549356" cy="457049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68839FF4-AD81-421D-B94A-42EEE369C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3715" y="1395385"/>
            <a:ext cx="36998" cy="3199349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hr-HR"/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A771656C-8318-45FD-ADDD-0952B989B468}"/>
              </a:ext>
            </a:extLst>
          </p:cNvPr>
          <p:cNvSpPr>
            <a:spLocks/>
          </p:cNvSpPr>
          <p:nvPr/>
        </p:nvSpPr>
        <p:spPr bwMode="auto">
          <a:xfrm>
            <a:off x="4709779" y="1929932"/>
            <a:ext cx="591405" cy="2675647"/>
          </a:xfrm>
          <a:prstGeom prst="leftBrace">
            <a:avLst>
              <a:gd name="adj1" fmla="val 33871"/>
              <a:gd name="adj2" fmla="val 5174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Text Box 13">
            <a:extLst>
              <a:ext uri="{FF2B5EF4-FFF2-40B4-BE49-F238E27FC236}">
                <a16:creationId xmlns:a16="http://schemas.microsoft.com/office/drawing/2014/main" id="{4D7B9A1A-AAA9-4E4E-80C7-2523ABC1D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1110" y="3100898"/>
            <a:ext cx="17256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hr-HR" sz="2800" b="1" dirty="0">
                <a:solidFill>
                  <a:srgbClr val="FF0000"/>
                </a:solidFill>
              </a:rPr>
              <a:t>B11:B16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127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8A196-1369-4BBB-9AFC-55C51C6A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dirty="0"/>
              <a:t>AVERAGE(broj1;broj2;...)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9301B-0BB4-4054-8F1C-E5B7A2021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620442"/>
            <a:ext cx="2311399" cy="2910580"/>
          </a:xfrm>
        </p:spPr>
        <p:txBody>
          <a:bodyPr>
            <a:normAutofit/>
          </a:bodyPr>
          <a:lstStyle/>
          <a:p>
            <a:r>
              <a:rPr lang="hr-HR" spc="-90" dirty="0"/>
              <a:t>Računa </a:t>
            </a:r>
            <a:r>
              <a:rPr lang="hr-HR" b="1" i="1" spc="-90" dirty="0"/>
              <a:t>aritmetičku sredinu (prosjek) brojeva iz odabranog opsega ćelija </a:t>
            </a:r>
            <a:r>
              <a:rPr lang="en-US" b="1" i="1" spc="-90" dirty="0"/>
              <a:t> </a:t>
            </a:r>
            <a:r>
              <a:rPr lang="hr-HR" spc="-90" dirty="0"/>
              <a:t>(moguć je odabir do 255 različitih nizova ćelija).</a:t>
            </a:r>
          </a:p>
          <a:p>
            <a:endParaRPr lang="sr-Latn-ME" dirty="0"/>
          </a:p>
        </p:txBody>
      </p:sp>
      <p:pic>
        <p:nvPicPr>
          <p:cNvPr id="4" name="Slika 6" descr="q1.png">
            <a:extLst>
              <a:ext uri="{FF2B5EF4-FFF2-40B4-BE49-F238E27FC236}">
                <a16:creationId xmlns:a16="http://schemas.microsoft.com/office/drawing/2014/main" id="{222757D4-A56E-4737-A5BB-FC90589E7B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6711"/>
          <a:stretch/>
        </p:blipFill>
        <p:spPr>
          <a:xfrm>
            <a:off x="3454450" y="1447800"/>
            <a:ext cx="3671854" cy="364913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AutoShape 5">
            <a:extLst>
              <a:ext uri="{FF2B5EF4-FFF2-40B4-BE49-F238E27FC236}">
                <a16:creationId xmlns:a16="http://schemas.microsoft.com/office/drawing/2014/main" id="{A81344E8-9AF6-492E-9FC9-649C9F860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49" y="1447800"/>
            <a:ext cx="1308961" cy="302424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CE9E46C6-C1E2-4D9C-9C11-1A6C14604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5397" y="4652542"/>
            <a:ext cx="1939413" cy="444389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1B243C68-4D79-4E57-B86A-64798B5A7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5410" y="1873317"/>
            <a:ext cx="2084" cy="279803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hr-HR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2E853CA-862C-4389-82C3-1B2E1A60A264}"/>
              </a:ext>
            </a:extLst>
          </p:cNvPr>
          <p:cNvSpPr>
            <a:spLocks/>
          </p:cNvSpPr>
          <p:nvPr/>
        </p:nvSpPr>
        <p:spPr bwMode="auto">
          <a:xfrm>
            <a:off x="5006372" y="1962150"/>
            <a:ext cx="610250" cy="2601526"/>
          </a:xfrm>
          <a:prstGeom prst="leftBrace">
            <a:avLst>
              <a:gd name="adj1" fmla="val 33871"/>
              <a:gd name="adj2" fmla="val 52129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4D2DDBC1-6052-44A1-A3B5-00537E1DE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50" y="3272073"/>
            <a:ext cx="13674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hr-HR" sz="2800" b="1" dirty="0">
                <a:solidFill>
                  <a:srgbClr val="FF0000"/>
                </a:solidFill>
              </a:rPr>
              <a:t>B1:B6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540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6EF5-6226-4D55-A251-611AD574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457200"/>
            <a:ext cx="2796807" cy="990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/>
              <a:t>COUNT(vrijednost1; vrijednost2;...)</a:t>
            </a:r>
            <a:endParaRPr lang="sr-Latn-ME" sz="2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4BD12-1E38-4E41-9B5C-3150034E0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75" y="1620441"/>
            <a:ext cx="2790687" cy="26705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dirty="0"/>
              <a:t>Funkcija </a:t>
            </a:r>
            <a:r>
              <a:rPr lang="hr-HR" b="1" i="1" dirty="0"/>
              <a:t>broji ćelije u kojima se nalaze brojčani podaci</a:t>
            </a:r>
            <a:r>
              <a:rPr lang="hr-HR" dirty="0"/>
              <a:t>. </a:t>
            </a:r>
          </a:p>
          <a:p>
            <a:pPr>
              <a:defRPr/>
            </a:pPr>
            <a:r>
              <a:rPr lang="hr-HR" b="1" i="1" dirty="0"/>
              <a:t>Datum se broji </a:t>
            </a:r>
            <a:r>
              <a:rPr lang="hr-HR" dirty="0"/>
              <a:t>(</a:t>
            </a:r>
            <a:r>
              <a:rPr lang="sr-Latn-ME" dirty="0"/>
              <a:t>čuva se</a:t>
            </a:r>
            <a:r>
              <a:rPr lang="hr-HR" dirty="0"/>
              <a:t> kao broj!).</a:t>
            </a:r>
          </a:p>
          <a:p>
            <a:pPr>
              <a:defRPr/>
            </a:pPr>
            <a:r>
              <a:rPr lang="hr-HR" b="1" i="1" dirty="0"/>
              <a:t>Prazne</a:t>
            </a:r>
            <a:r>
              <a:rPr lang="hr-HR" dirty="0"/>
              <a:t> ćelije se </a:t>
            </a:r>
            <a:r>
              <a:rPr lang="hr-HR" b="1" i="1" dirty="0"/>
              <a:t>ne broje</a:t>
            </a:r>
            <a:r>
              <a:rPr lang="hr-HR" dirty="0"/>
              <a:t>!</a:t>
            </a:r>
          </a:p>
          <a:p>
            <a:endParaRPr lang="sr-Latn-ME" dirty="0"/>
          </a:p>
        </p:txBody>
      </p:sp>
      <p:pic>
        <p:nvPicPr>
          <p:cNvPr id="4" name="Rezervirano mjesto sadržaja 7" descr="q1.png">
            <a:extLst>
              <a:ext uri="{FF2B5EF4-FFF2-40B4-BE49-F238E27FC236}">
                <a16:creationId xmlns:a16="http://schemas.microsoft.com/office/drawing/2014/main" id="{340BAEBA-8B9C-4270-B9B8-0E8CD32938C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0526" y="1421493"/>
            <a:ext cx="3452060" cy="192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432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C8FBA-E280-4CBA-B2BF-D0721D2F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MAX(broj1;broj2;...)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AEBF5-1EB1-4DAD-9BB2-879BD8301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620442"/>
            <a:ext cx="2844799" cy="2910580"/>
          </a:xfrm>
        </p:spPr>
        <p:txBody>
          <a:bodyPr/>
          <a:lstStyle/>
          <a:p>
            <a:r>
              <a:rPr lang="hr-HR" dirty="0"/>
              <a:t>Rezultat funkcije je </a:t>
            </a:r>
            <a:r>
              <a:rPr lang="hr-HR" b="1" i="1" dirty="0"/>
              <a:t>najveći broj iz odabranog opsega ćelija </a:t>
            </a:r>
            <a:r>
              <a:rPr lang="hr-HR" dirty="0"/>
              <a:t>(moguć je odabir do 255 različitih nizova ćelija).</a:t>
            </a:r>
          </a:p>
          <a:p>
            <a:endParaRPr lang="sr-Latn-ME" dirty="0"/>
          </a:p>
        </p:txBody>
      </p:sp>
      <p:pic>
        <p:nvPicPr>
          <p:cNvPr id="4" name="Slika 6" descr="q1.png">
            <a:extLst>
              <a:ext uri="{FF2B5EF4-FFF2-40B4-BE49-F238E27FC236}">
                <a16:creationId xmlns:a16="http://schemas.microsoft.com/office/drawing/2014/main" id="{B631ADFB-8034-48C8-AC2E-C1864DF1CF3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23161" y="1051497"/>
            <a:ext cx="3420705" cy="3962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AutoShape 5">
            <a:extLst>
              <a:ext uri="{FF2B5EF4-FFF2-40B4-BE49-F238E27FC236}">
                <a16:creationId xmlns:a16="http://schemas.microsoft.com/office/drawing/2014/main" id="{8FE1DA14-8BC6-4C2F-9844-2BECC16FC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023416"/>
            <a:ext cx="1028339" cy="252934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D632C0AC-22E1-4884-81DA-1CB449E7A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623813"/>
            <a:ext cx="1549013" cy="386337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55FE8DE-5046-436D-A17F-3C84498F18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1884" y="1130830"/>
            <a:ext cx="20458" cy="288184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hr-HR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03CBDAFB-F5A7-4780-A19B-8E0FF827951C}"/>
              </a:ext>
            </a:extLst>
          </p:cNvPr>
          <p:cNvSpPr>
            <a:spLocks/>
          </p:cNvSpPr>
          <p:nvPr/>
        </p:nvSpPr>
        <p:spPr bwMode="auto">
          <a:xfrm>
            <a:off x="5029200" y="1567492"/>
            <a:ext cx="521546" cy="2223458"/>
          </a:xfrm>
          <a:prstGeom prst="leftBrace">
            <a:avLst>
              <a:gd name="adj1" fmla="val 33871"/>
              <a:gd name="adj2" fmla="val 52129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855D9BBE-9D27-4672-BFBF-B19334840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2505730"/>
            <a:ext cx="1274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hr-HR" sz="2800" b="1" dirty="0">
                <a:solidFill>
                  <a:srgbClr val="FF0000"/>
                </a:solidFill>
              </a:rPr>
              <a:t>B1:B6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23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C8FBA-E280-4CBA-B2BF-D0721D2F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MAX(broj1;broj2;...)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AEBF5-1EB1-4DAD-9BB2-879BD8301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620442"/>
            <a:ext cx="2844799" cy="2910580"/>
          </a:xfrm>
        </p:spPr>
        <p:txBody>
          <a:bodyPr/>
          <a:lstStyle/>
          <a:p>
            <a:r>
              <a:rPr lang="hr-HR" dirty="0"/>
              <a:t>Rezultat funkcije je </a:t>
            </a:r>
            <a:r>
              <a:rPr lang="hr-HR" b="1" i="1" dirty="0"/>
              <a:t>najmanji broj iz odabranog opsega ćelija </a:t>
            </a:r>
            <a:r>
              <a:rPr lang="hr-HR" dirty="0"/>
              <a:t>(moguć je odabir do 255 različitih nizova ćelija).</a:t>
            </a:r>
          </a:p>
          <a:p>
            <a:endParaRPr lang="sr-Latn-ME" dirty="0"/>
          </a:p>
        </p:txBody>
      </p:sp>
      <p:pic>
        <p:nvPicPr>
          <p:cNvPr id="4" name="Slika 6" descr="q1.png">
            <a:extLst>
              <a:ext uri="{FF2B5EF4-FFF2-40B4-BE49-F238E27FC236}">
                <a16:creationId xmlns:a16="http://schemas.microsoft.com/office/drawing/2014/main" id="{B631ADFB-8034-48C8-AC2E-C1864DF1CF3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23161" y="1047750"/>
            <a:ext cx="3420705" cy="3962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AutoShape 5">
            <a:extLst>
              <a:ext uri="{FF2B5EF4-FFF2-40B4-BE49-F238E27FC236}">
                <a16:creationId xmlns:a16="http://schemas.microsoft.com/office/drawing/2014/main" id="{8FE1DA14-8BC6-4C2F-9844-2BECC16FC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047750"/>
            <a:ext cx="1028339" cy="252934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D632C0AC-22E1-4884-81DA-1CB449E7A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171950"/>
            <a:ext cx="1549013" cy="386337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55FE8DE-5046-436D-A17F-3C84498F18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1884" y="1130830"/>
            <a:ext cx="20458" cy="288184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hr-HR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03CBDAFB-F5A7-4780-A19B-8E0FF827951C}"/>
              </a:ext>
            </a:extLst>
          </p:cNvPr>
          <p:cNvSpPr>
            <a:spLocks/>
          </p:cNvSpPr>
          <p:nvPr/>
        </p:nvSpPr>
        <p:spPr bwMode="auto">
          <a:xfrm>
            <a:off x="5029200" y="1567492"/>
            <a:ext cx="521546" cy="2223458"/>
          </a:xfrm>
          <a:prstGeom prst="leftBrace">
            <a:avLst>
              <a:gd name="adj1" fmla="val 33871"/>
              <a:gd name="adj2" fmla="val 52129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855D9BBE-9D27-4672-BFBF-B19334840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2505730"/>
            <a:ext cx="1274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hr-HR" sz="2800" b="1" dirty="0">
                <a:solidFill>
                  <a:srgbClr val="FF0000"/>
                </a:solidFill>
              </a:rPr>
              <a:t>B1:B6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65CAA3-7B6A-48F5-AA9E-59047C71D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485" y="1065482"/>
            <a:ext cx="805115" cy="23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10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13"/>
          </p:nvPr>
        </p:nvSpPr>
        <p:spPr>
          <a:xfrm>
            <a:off x="1464447" y="1232288"/>
            <a:ext cx="6322263" cy="3053953"/>
          </a:xfrm>
        </p:spPr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hr-HR" sz="2400" dirty="0"/>
              <a:t>Otvoriti </a:t>
            </a:r>
            <a:r>
              <a:rPr lang="hr-HR" sz="2400" dirty="0" err="1"/>
              <a:t>fajl</a:t>
            </a:r>
            <a:r>
              <a:rPr lang="hr-HR" sz="2400" dirty="0"/>
              <a:t> </a:t>
            </a:r>
            <a:r>
              <a:rPr lang="hr-HR" sz="2400" b="1" dirty="0">
                <a:solidFill>
                  <a:srgbClr val="DF980B"/>
                </a:solidFill>
                <a:effectLst/>
              </a:rPr>
              <a:t>Osnovne funkcije</a:t>
            </a:r>
            <a:r>
              <a:rPr lang="hr-HR" sz="2400" dirty="0"/>
              <a:t> i riješiti zadatke sa oba radna lista.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6350"/>
            <a:ext cx="9144001" cy="5149850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6225" y="0"/>
            <a:ext cx="914400" cy="51435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0381" y="2761059"/>
            <a:ext cx="3572668" cy="2382441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4073" y="-6350"/>
            <a:ext cx="2255511" cy="5149850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0547" y="-6350"/>
            <a:ext cx="1941419" cy="5149850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215" y="2286000"/>
            <a:ext cx="2444751" cy="28575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841" y="-6350"/>
            <a:ext cx="2140744" cy="514985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36715" y="2692400"/>
            <a:ext cx="1362869" cy="245110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2215" y="-6350"/>
            <a:ext cx="6881785" cy="5149850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4528A5-9B39-4D66-9C38-7CDF75CF9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4352" y="765653"/>
            <a:ext cx="5220569" cy="2137253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457200"/>
            <a:r>
              <a:rPr lang="en-US" sz="4500" dirty="0" err="1">
                <a:solidFill>
                  <a:srgbClr val="FFFFFF"/>
                </a:solidFill>
              </a:rPr>
              <a:t>Matematičke</a:t>
            </a:r>
            <a:r>
              <a:rPr lang="en-US" sz="4500" dirty="0">
                <a:solidFill>
                  <a:srgbClr val="FFFFFF"/>
                </a:solidFill>
              </a:rPr>
              <a:t> </a:t>
            </a:r>
            <a:r>
              <a:rPr lang="en-US" sz="4500" dirty="0" err="1">
                <a:solidFill>
                  <a:srgbClr val="FFFFFF"/>
                </a:solidFill>
              </a:rPr>
              <a:t>funkcije</a:t>
            </a:r>
            <a:endParaRPr lang="en-US" sz="4500" dirty="0">
              <a:solidFill>
                <a:srgbClr val="FFFFFF"/>
              </a:solidFill>
            </a:endParaRP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46922" y="2453615"/>
            <a:ext cx="165495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98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C71A1-3619-4DC0-99CB-5B32DA69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ABS (broj)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4E829-7A2F-4983-A193-DBA1D8F79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620442"/>
            <a:ext cx="3041823" cy="2910580"/>
          </a:xfrm>
        </p:spPr>
        <p:txBody>
          <a:bodyPr/>
          <a:lstStyle/>
          <a:p>
            <a:r>
              <a:rPr lang="hr-HR" dirty="0"/>
              <a:t>Funkcija računa </a:t>
            </a:r>
            <a:r>
              <a:rPr lang="hr-HR" b="1" i="1" dirty="0"/>
              <a:t>apsolutnu vrijednost broja</a:t>
            </a:r>
            <a:r>
              <a:rPr lang="hr-HR" dirty="0"/>
              <a:t> (vrijednost broja bez obzira na predznak).</a:t>
            </a:r>
          </a:p>
          <a:p>
            <a:endParaRPr lang="sr-Latn-ME" dirty="0"/>
          </a:p>
          <a:p>
            <a:endParaRPr lang="sr-Latn-ME" dirty="0"/>
          </a:p>
        </p:txBody>
      </p:sp>
      <p:pic>
        <p:nvPicPr>
          <p:cNvPr id="4" name="Picture 7" descr="exc362">
            <a:extLst>
              <a:ext uri="{FF2B5EF4-FFF2-40B4-BE49-F238E27FC236}">
                <a16:creationId xmlns:a16="http://schemas.microsoft.com/office/drawing/2014/main" id="{CA9E5AAF-B108-44AB-B075-CC8321DA3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865688"/>
            <a:ext cx="2466972" cy="23918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grpSp>
        <p:nvGrpSpPr>
          <p:cNvPr id="5" name="Group 11">
            <a:extLst>
              <a:ext uri="{FF2B5EF4-FFF2-40B4-BE49-F238E27FC236}">
                <a16:creationId xmlns:a16="http://schemas.microsoft.com/office/drawing/2014/main" id="{C0E339EE-302F-45C4-947C-EE11F9D2F989}"/>
              </a:ext>
            </a:extLst>
          </p:cNvPr>
          <p:cNvGrpSpPr>
            <a:grpSpLocks/>
          </p:cNvGrpSpPr>
          <p:nvPr/>
        </p:nvGrpSpPr>
        <p:grpSpPr bwMode="auto">
          <a:xfrm>
            <a:off x="3549824" y="3486150"/>
            <a:ext cx="3689176" cy="990600"/>
            <a:chOff x="1610" y="2840"/>
            <a:chExt cx="2858" cy="1024"/>
          </a:xfrm>
        </p:grpSpPr>
        <p:pic>
          <p:nvPicPr>
            <p:cNvPr id="6" name="Picture 5" descr="exc361">
              <a:extLst>
                <a:ext uri="{FF2B5EF4-FFF2-40B4-BE49-F238E27FC236}">
                  <a16:creationId xmlns:a16="http://schemas.microsoft.com/office/drawing/2014/main" id="{57C68409-6816-4C9F-A4DA-181A2A2DB0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10" y="2840"/>
              <a:ext cx="2858" cy="102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7" name="AutoShape 8">
              <a:extLst>
                <a:ext uri="{FF2B5EF4-FFF2-40B4-BE49-F238E27FC236}">
                  <a16:creationId xmlns:a16="http://schemas.microsoft.com/office/drawing/2014/main" id="{25515436-394A-4560-978E-BD51CE97C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3566"/>
              <a:ext cx="529" cy="212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id="{3465D2B0-0CA9-420E-B044-1F0312AA09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840"/>
              <a:ext cx="636" cy="182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9" name="Line 10">
              <a:extLst>
                <a:ext uri="{FF2B5EF4-FFF2-40B4-BE49-F238E27FC236}">
                  <a16:creationId xmlns:a16="http://schemas.microsoft.com/office/drawing/2014/main" id="{3A2B09C9-F3EA-4932-B772-D98C2D835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1" y="3022"/>
              <a:ext cx="363" cy="54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4240982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457200"/>
            <a:ext cx="2796807" cy="990600"/>
          </a:xfrm>
        </p:spPr>
        <p:txBody>
          <a:bodyPr anchor="ctr">
            <a:normAutofit/>
          </a:bodyPr>
          <a:lstStyle/>
          <a:p>
            <a:r>
              <a:rPr lang="hr-HR" dirty="0"/>
              <a:t>INT(broj)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75" y="1620441"/>
            <a:ext cx="2790687" cy="26705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dirty="0"/>
              <a:t>Funkcija </a:t>
            </a:r>
            <a:r>
              <a:rPr lang="hr-HR" b="1" i="1" dirty="0"/>
              <a:t>zaokružuje</a:t>
            </a:r>
            <a:r>
              <a:rPr lang="hr-HR" dirty="0"/>
              <a:t> broj na </a:t>
            </a:r>
            <a:r>
              <a:rPr lang="hr-HR" b="1" i="1" dirty="0"/>
              <a:t>najbliži </a:t>
            </a:r>
            <a:r>
              <a:rPr lang="hr-HR" b="1" i="1" u="sng" dirty="0"/>
              <a:t>manji</a:t>
            </a:r>
            <a:r>
              <a:rPr lang="hr-HR" b="1" i="1" dirty="0"/>
              <a:t> cijeli broj</a:t>
            </a:r>
            <a:r>
              <a:rPr lang="hr-HR" dirty="0"/>
              <a:t>.</a:t>
            </a:r>
          </a:p>
          <a:p>
            <a:pPr>
              <a:defRPr/>
            </a:pPr>
            <a:endParaRPr lang="hr-HR" dirty="0"/>
          </a:p>
          <a:p>
            <a:pPr>
              <a:buNone/>
              <a:defRPr/>
            </a:pPr>
            <a:r>
              <a:rPr lang="hr-HR" dirty="0"/>
              <a:t>	(Obratiti pažnju na </a:t>
            </a:r>
            <a:br>
              <a:rPr lang="hr-HR" dirty="0"/>
            </a:br>
            <a:r>
              <a:rPr lang="hr-HR" dirty="0"/>
              <a:t>negativne brojeve!)</a:t>
            </a:r>
          </a:p>
          <a:p>
            <a:endParaRPr lang="sr-Latn-ME" dirty="0"/>
          </a:p>
        </p:txBody>
      </p:sp>
      <p:pic>
        <p:nvPicPr>
          <p:cNvPr id="4" name="Picture 3" descr="A close up of a street&#10;&#10;Description automatically generated">
            <a:extLst>
              <a:ext uri="{FF2B5EF4-FFF2-40B4-BE49-F238E27FC236}">
                <a16:creationId xmlns:a16="http://schemas.microsoft.com/office/drawing/2014/main" id="{789EEA68-E40D-4C0C-981A-05CD320E2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526" y="576096"/>
            <a:ext cx="3452060" cy="361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20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5094" cy="51434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495095" y="-2"/>
            <a:ext cx="792559" cy="5143500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15" y="482600"/>
            <a:ext cx="3152284" cy="10317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chemeClr val="bg1"/>
                </a:solidFill>
              </a:rPr>
              <a:t>TRUNC(broj;broj_cifara)</a:t>
            </a:r>
            <a:endParaRPr lang="sr-Latn-ME" sz="2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15" y="1620442"/>
            <a:ext cx="2980457" cy="2580083"/>
          </a:xfrm>
        </p:spPr>
        <p:txBody>
          <a:bodyPr>
            <a:normAutofit/>
          </a:bodyPr>
          <a:lstStyle/>
          <a:p>
            <a:r>
              <a:rPr lang="sr-Latn-ME">
                <a:solidFill>
                  <a:schemeClr val="bg1"/>
                </a:solidFill>
              </a:rPr>
              <a:t>Funkcija odbacuje decimalni dio broja i time broj pretvara u cijeli broj.</a:t>
            </a:r>
          </a:p>
          <a:p>
            <a:endParaRPr lang="sr-Latn-ME">
              <a:solidFill>
                <a:schemeClr val="bg1"/>
              </a:solidFill>
            </a:endParaRPr>
          </a:p>
          <a:p>
            <a:r>
              <a:rPr lang="sr-Latn-ME">
                <a:solidFill>
                  <a:schemeClr val="bg1"/>
                </a:solidFill>
              </a:rPr>
              <a:t>	(Obratiti pažnju na </a:t>
            </a:r>
            <a:br>
              <a:rPr lang="sr-Latn-ME">
                <a:solidFill>
                  <a:schemeClr val="bg1"/>
                </a:solidFill>
              </a:rPr>
            </a:br>
            <a:r>
              <a:rPr lang="sr-Latn-ME">
                <a:solidFill>
                  <a:schemeClr val="bg1"/>
                </a:solidFill>
              </a:rPr>
              <a:t>negativne brojeve!)</a:t>
            </a:r>
          </a:p>
          <a:p>
            <a:endParaRPr lang="sr-Latn-ME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E3362E-F439-4AC7-8117-36FA0D9A3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754" y="729456"/>
            <a:ext cx="3700117" cy="3675201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16772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49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3484" y="0"/>
            <a:ext cx="914400" cy="51435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468234" y="2761059"/>
            <a:ext cx="3572668" cy="2382441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1926" y="-6350"/>
            <a:ext cx="2255511" cy="5149850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400" y="-6350"/>
            <a:ext cx="1941419" cy="5149850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068" y="2286000"/>
            <a:ext cx="2444751" cy="28575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6694" y="-6350"/>
            <a:ext cx="2140744" cy="514985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4568" y="2692400"/>
            <a:ext cx="1362869" cy="245110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223" y="-6350"/>
            <a:ext cx="4495777" cy="5149850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6292" y="457200"/>
            <a:ext cx="3384742" cy="1670797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Funkcije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6293" y="2127996"/>
            <a:ext cx="3384741" cy="2488454"/>
          </a:xfrm>
        </p:spPr>
        <p:txBody>
          <a:bodyPr anchor="t">
            <a:normAutofit/>
          </a:bodyPr>
          <a:lstStyle/>
          <a:p>
            <a:r>
              <a:rPr lang="en-US" sz="1600" dirty="0" err="1">
                <a:solidFill>
                  <a:srgbClr val="FFFFFF"/>
                </a:solidFill>
              </a:rPr>
              <a:t>Funkcije</a:t>
            </a:r>
            <a:r>
              <a:rPr lang="en-US" sz="1600" dirty="0">
                <a:solidFill>
                  <a:srgbClr val="FFFFFF"/>
                </a:solidFill>
              </a:rPr>
              <a:t> - </a:t>
            </a:r>
            <a:r>
              <a:rPr lang="en-US" sz="1600" dirty="0" err="1">
                <a:solidFill>
                  <a:srgbClr val="FFFFFF"/>
                </a:solidFill>
              </a:rPr>
              <a:t>gotove</a:t>
            </a:r>
            <a:r>
              <a:rPr lang="en-US" sz="1600" dirty="0">
                <a:solidFill>
                  <a:srgbClr val="FFFFFF"/>
                </a:solidFill>
              </a:rPr>
              <a:t>, </a:t>
            </a:r>
            <a:r>
              <a:rPr lang="en-US" sz="1600" dirty="0" err="1">
                <a:solidFill>
                  <a:srgbClr val="FFFFFF"/>
                </a:solidFill>
              </a:rPr>
              <a:t>složene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formule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koje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izvode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razne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operacije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nad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zadanim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podacima</a:t>
            </a:r>
            <a:r>
              <a:rPr lang="en-US" sz="1600" dirty="0">
                <a:solidFill>
                  <a:srgbClr val="FFFFFF"/>
                </a:solidFill>
              </a:rPr>
              <a:t> (</a:t>
            </a:r>
            <a:r>
              <a:rPr lang="en-US" sz="1600" dirty="0" err="1">
                <a:solidFill>
                  <a:srgbClr val="FFFFFF"/>
                </a:solidFill>
              </a:rPr>
              <a:t>argumentima</a:t>
            </a:r>
            <a:r>
              <a:rPr lang="en-US" sz="1600" dirty="0">
                <a:solidFill>
                  <a:srgbClr val="FFFFFF"/>
                </a:solidFill>
              </a:rPr>
              <a:t>).</a:t>
            </a:r>
          </a:p>
          <a:p>
            <a:r>
              <a:rPr lang="en-US" sz="1600" dirty="0">
                <a:solidFill>
                  <a:srgbClr val="FFFFFF"/>
                </a:solidFill>
              </a:rPr>
              <a:t>Program Excel </a:t>
            </a:r>
            <a:r>
              <a:rPr lang="en-US" sz="1600" dirty="0" err="1">
                <a:solidFill>
                  <a:srgbClr val="FFFFFF"/>
                </a:solidFill>
              </a:rPr>
              <a:t>sadrži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više</a:t>
            </a:r>
            <a:r>
              <a:rPr lang="en-US" sz="1600" dirty="0">
                <a:solidFill>
                  <a:srgbClr val="FFFFFF"/>
                </a:solidFill>
              </a:rPr>
              <a:t> od 300 </a:t>
            </a:r>
            <a:r>
              <a:rPr lang="en-US" sz="1600" dirty="0" err="1">
                <a:solidFill>
                  <a:srgbClr val="FFFFFF"/>
                </a:solidFill>
              </a:rPr>
              <a:t>funkcija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koje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su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svrstane</a:t>
            </a:r>
            <a:r>
              <a:rPr lang="en-US" sz="1600" dirty="0">
                <a:solidFill>
                  <a:srgbClr val="FFFFFF"/>
                </a:solidFill>
              </a:rPr>
              <a:t> u </a:t>
            </a:r>
            <a:r>
              <a:rPr lang="en-US" sz="1600" dirty="0" err="1">
                <a:solidFill>
                  <a:srgbClr val="FFFFFF"/>
                </a:solidFill>
              </a:rPr>
              <a:t>kategorije</a:t>
            </a:r>
            <a:r>
              <a:rPr lang="en-US" sz="1600" dirty="0">
                <a:solidFill>
                  <a:srgbClr val="FFFFFF"/>
                </a:solidFill>
              </a:rPr>
              <a:t>. </a:t>
            </a:r>
          </a:p>
          <a:p>
            <a:pPr marL="118872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DBDE6-E60F-42E6-A12F-2EAB1EC4F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63" y="1349375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732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457200"/>
            <a:ext cx="6447501" cy="990600"/>
          </a:xfrm>
        </p:spPr>
        <p:txBody>
          <a:bodyPr anchor="t">
            <a:normAutofit/>
          </a:bodyPr>
          <a:lstStyle/>
          <a:p>
            <a:r>
              <a:rPr lang="hr-HR" dirty="0"/>
              <a:t>ROUND(</a:t>
            </a:r>
            <a:r>
              <a:rPr lang="hr-HR" dirty="0" err="1"/>
              <a:t>broj;broj_cifara</a:t>
            </a:r>
            <a:r>
              <a:rPr lang="hr-HR" dirty="0"/>
              <a:t>)</a:t>
            </a:r>
            <a:endParaRPr lang="sr-Latn-M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620441"/>
            <a:ext cx="2968012" cy="2811993"/>
          </a:xfrm>
        </p:spPr>
        <p:txBody>
          <a:bodyPr>
            <a:normAutofit/>
          </a:bodyPr>
          <a:lstStyle/>
          <a:p>
            <a:r>
              <a:rPr lang="hr-HR" dirty="0"/>
              <a:t>Funkcija </a:t>
            </a:r>
            <a:r>
              <a:rPr lang="hr-HR" b="1" i="1" dirty="0"/>
              <a:t>zaokružuje broj na zadani broj cifara</a:t>
            </a:r>
            <a:r>
              <a:rPr lang="hr-HR" dirty="0"/>
              <a:t>.</a:t>
            </a:r>
          </a:p>
          <a:p>
            <a:endParaRPr lang="sr-Latn-M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C46BD4-B1A8-43E4-A03E-51B5165C3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7614" y="1619498"/>
            <a:ext cx="3019217" cy="281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878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5094" cy="51434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495095" y="-2"/>
            <a:ext cx="792559" cy="5143500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15" y="482600"/>
            <a:ext cx="3152284" cy="1031706"/>
          </a:xfrm>
        </p:spPr>
        <p:txBody>
          <a:bodyPr anchor="ctr">
            <a:normAutofit/>
          </a:bodyPr>
          <a:lstStyle/>
          <a:p>
            <a:r>
              <a:rPr lang="hr-HR">
                <a:solidFill>
                  <a:schemeClr val="bg1"/>
                </a:solidFill>
              </a:rPr>
              <a:t>SQRT(broj)</a:t>
            </a:r>
            <a:endParaRPr lang="sr-Latn-ME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15" y="1620442"/>
            <a:ext cx="2980457" cy="25800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hr-HR">
                <a:solidFill>
                  <a:schemeClr val="bg1"/>
                </a:solidFill>
              </a:rPr>
              <a:t>Funkcija </a:t>
            </a:r>
            <a:r>
              <a:rPr lang="hr-HR" b="1" i="1">
                <a:solidFill>
                  <a:schemeClr val="bg1"/>
                </a:solidFill>
              </a:rPr>
              <a:t>računa kvadratni korijen broja</a:t>
            </a:r>
            <a:r>
              <a:rPr lang="hr-HR">
                <a:solidFill>
                  <a:schemeClr val="bg1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0"/>
              </a:spcAft>
              <a:defRPr/>
            </a:pPr>
            <a:r>
              <a:rPr lang="hr-HR">
                <a:solidFill>
                  <a:schemeClr val="bg1"/>
                </a:solidFill>
              </a:rPr>
              <a:t>Kod računanja kvadratnog korijena negativnog broja javlja se poruka o grešci </a:t>
            </a:r>
            <a:r>
              <a:rPr lang="hr-HR" b="1" i="1">
                <a:solidFill>
                  <a:schemeClr val="bg1"/>
                </a:solidFill>
              </a:rPr>
              <a:t>#BROJ!.</a:t>
            </a:r>
          </a:p>
          <a:p>
            <a:pPr>
              <a:lnSpc>
                <a:spcPct val="90000"/>
              </a:lnSpc>
            </a:pPr>
            <a:endParaRPr lang="sr-Latn-ME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0D2EED-67B2-4746-A145-81602DAB3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506" y="729456"/>
            <a:ext cx="3440613" cy="3675201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16772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0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5094" cy="51434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495095" y="-2"/>
            <a:ext cx="792559" cy="5143500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15" y="482600"/>
            <a:ext cx="3152284" cy="10317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500">
                <a:solidFill>
                  <a:schemeClr val="bg1"/>
                </a:solidFill>
              </a:rPr>
              <a:t>POWER(broj;stepen)</a:t>
            </a:r>
            <a:endParaRPr lang="sr-Latn-ME" sz="25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15" y="1620442"/>
            <a:ext cx="2980457" cy="2580083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bg1"/>
                </a:solidFill>
              </a:rPr>
              <a:t>Funkcija računa </a:t>
            </a:r>
            <a:r>
              <a:rPr lang="hr-HR" b="1" i="1">
                <a:solidFill>
                  <a:schemeClr val="bg1"/>
                </a:solidFill>
              </a:rPr>
              <a:t>n-ti stepen </a:t>
            </a:r>
            <a:r>
              <a:rPr lang="hr-HR">
                <a:solidFill>
                  <a:schemeClr val="bg1"/>
                </a:solidFill>
              </a:rPr>
              <a:t>broja.</a:t>
            </a:r>
          </a:p>
          <a:p>
            <a:endParaRPr lang="sr-Latn-ME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42C457-6003-40BF-992F-06DB442B5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817914"/>
            <a:ext cx="3857625" cy="3498284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16772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8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D5F6B-5BAA-4213-B662-CAA1200B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457200"/>
            <a:ext cx="2796807" cy="990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3100" dirty="0"/>
              <a:t>ROMAN(broj)</a:t>
            </a:r>
            <a:endParaRPr lang="sr-Latn-ME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067E8-A0CC-4A4F-85D5-E597A557A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75" y="1620440"/>
            <a:ext cx="3296125" cy="3237309"/>
          </a:xfrm>
        </p:spPr>
        <p:txBody>
          <a:bodyPr>
            <a:normAutofit lnSpcReduction="10000"/>
          </a:bodyPr>
          <a:lstStyle/>
          <a:p>
            <a:r>
              <a:rPr lang="hr-HR" dirty="0"/>
              <a:t>Funkcija pretvara </a:t>
            </a:r>
            <a:r>
              <a:rPr lang="hr-HR" b="1" i="1" dirty="0"/>
              <a:t>arapski broj u rimski </a:t>
            </a:r>
            <a:br>
              <a:rPr lang="hr-HR" dirty="0"/>
            </a:br>
            <a:r>
              <a:rPr lang="hr-HR" dirty="0"/>
              <a:t>(i to kao tekst).</a:t>
            </a:r>
          </a:p>
          <a:p>
            <a:endParaRPr lang="sr-Latn-ME" dirty="0"/>
          </a:p>
          <a:p>
            <a:pPr marL="0" indent="0">
              <a:buNone/>
            </a:pPr>
            <a:r>
              <a:rPr lang="hr-HR" sz="31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ARABIC(broj)</a:t>
            </a:r>
          </a:p>
          <a:p>
            <a:pPr marL="0" indent="0">
              <a:buNone/>
            </a:pPr>
            <a:endParaRPr lang="hr-HR" sz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r>
              <a:rPr lang="hr-HR" dirty="0"/>
              <a:t>Funkcija pretvara </a:t>
            </a:r>
            <a:r>
              <a:rPr lang="hr-HR" b="1" i="1" dirty="0"/>
              <a:t>rimski broj u arapski </a:t>
            </a:r>
            <a:br>
              <a:rPr lang="hr-HR" dirty="0"/>
            </a:br>
            <a:r>
              <a:rPr lang="hr-HR" dirty="0"/>
              <a:t>(i to kao tekst).</a:t>
            </a:r>
          </a:p>
          <a:p>
            <a:endParaRPr lang="sr-Latn-M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CDDC50-2442-4F40-A360-5F4283A04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4623" y="474108"/>
            <a:ext cx="2143866" cy="381688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51E6017-7169-4AAA-A075-D7F12DFF5DE9}"/>
              </a:ext>
            </a:extLst>
          </p:cNvPr>
          <p:cNvCxnSpPr/>
          <p:nvPr/>
        </p:nvCxnSpPr>
        <p:spPr>
          <a:xfrm>
            <a:off x="685800" y="2800350"/>
            <a:ext cx="2971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180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B6D9B-FEF2-4D86-BFE2-7C19EF0B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457200"/>
            <a:ext cx="2796807" cy="990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r-Latn-ME" sz="1700"/>
              <a:t>PRODUCT(broj1;broj2;...)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7D320-52E8-4612-8D1D-141AB811A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75" y="1620441"/>
            <a:ext cx="2790687" cy="2670550"/>
          </a:xfrm>
        </p:spPr>
        <p:txBody>
          <a:bodyPr>
            <a:normAutofit/>
          </a:bodyPr>
          <a:lstStyle/>
          <a:p>
            <a:r>
              <a:rPr lang="hr-HR" dirty="0"/>
              <a:t>Funkcija </a:t>
            </a:r>
            <a:r>
              <a:rPr lang="hr-HR" b="1" i="1" dirty="0"/>
              <a:t>množi brojeve iz odabranog opsega ćelija </a:t>
            </a:r>
            <a:r>
              <a:rPr lang="hr-HR" dirty="0"/>
              <a:t>(moguć je odabir do 255 različitih nizova ćelija).</a:t>
            </a:r>
          </a:p>
          <a:p>
            <a:endParaRPr lang="sr-Latn-M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9CFCF6-F9D7-4F7F-8BF1-98FC7DF10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389" y="474108"/>
            <a:ext cx="3294334" cy="381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073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5094" cy="51434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495095" y="-2"/>
            <a:ext cx="792559" cy="5143500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FB6D9B-FEF2-4D86-BFE2-7C19EF0B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15" y="482600"/>
            <a:ext cx="3152284" cy="10317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>
                <a:solidFill>
                  <a:schemeClr val="bg1"/>
                </a:solidFill>
              </a:rPr>
              <a:t>PRODUCT(broj1;broj2;...)</a:t>
            </a:r>
            <a:endParaRPr lang="sr-Latn-ME" sz="20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7D320-52E8-4612-8D1D-141AB811A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15" y="1620442"/>
            <a:ext cx="2980457" cy="2580083"/>
          </a:xfrm>
        </p:spPr>
        <p:txBody>
          <a:bodyPr>
            <a:normAutofit/>
          </a:bodyPr>
          <a:lstStyle/>
          <a:p>
            <a:r>
              <a:rPr lang="hr-HR">
                <a:solidFill>
                  <a:schemeClr val="bg1"/>
                </a:solidFill>
              </a:rPr>
              <a:t>Funkcija </a:t>
            </a:r>
            <a:r>
              <a:rPr lang="hr-HR" b="1" i="1">
                <a:solidFill>
                  <a:schemeClr val="bg1"/>
                </a:solidFill>
              </a:rPr>
              <a:t>množi brojeve iz odabranih nizova ćelija </a:t>
            </a:r>
            <a:r>
              <a:rPr lang="hr-HR">
                <a:solidFill>
                  <a:schemeClr val="bg1"/>
                </a:solidFill>
              </a:rPr>
              <a:t>(moguć je odabir do 255 različitih nizova ćelija).</a:t>
            </a:r>
          </a:p>
          <a:p>
            <a:endParaRPr lang="sr-Latn-ME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42A142-92FC-4083-9F38-6FB234059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957" y="729456"/>
            <a:ext cx="3143710" cy="3675201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16772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97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6350"/>
            <a:ext cx="9144001" cy="5149850"/>
            <a:chOff x="0" y="-8467"/>
            <a:chExt cx="12192000" cy="686646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BFB6D9B-FEF2-4D86-BFE2-7C19EF0B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0752" y="948985"/>
            <a:ext cx="3224750" cy="24368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lnSpc>
                <a:spcPct val="90000"/>
              </a:lnSpc>
            </a:pPr>
            <a:r>
              <a:rPr 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HVALA NA PAŽNJI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9525"/>
            <a:ext cx="631947" cy="4249615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Graphic 4" descr="Smiling Face with No Fill">
            <a:extLst>
              <a:ext uri="{FF2B5EF4-FFF2-40B4-BE49-F238E27FC236}">
                <a16:creationId xmlns:a16="http://schemas.microsoft.com/office/drawing/2014/main" id="{6F29A81F-DFD4-4646-8741-6995B2C006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453" y="1162604"/>
            <a:ext cx="2824269" cy="282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92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884363"/>
            <a:ext cx="2475485" cy="3347917"/>
          </a:xfrm>
        </p:spPr>
        <p:txBody>
          <a:bodyPr anchor="ctr">
            <a:normAutofit/>
          </a:bodyPr>
          <a:lstStyle/>
          <a:p>
            <a:r>
              <a:rPr lang="en-US" dirty="0" err="1"/>
              <a:t>Funkcija</a:t>
            </a:r>
            <a:endParaRPr lang="en-US" dirty="0"/>
          </a:p>
        </p:txBody>
      </p:sp>
      <p:sp>
        <p:nvSpPr>
          <p:cNvPr id="29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30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081946"/>
            <a:ext cx="0" cy="2952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831858"/>
            <a:ext cx="4755762" cy="3452925"/>
          </a:xfrm>
        </p:spPr>
        <p:txBody>
          <a:bodyPr anchor="ctr">
            <a:normAutofit/>
          </a:bodyPr>
          <a:lstStyle/>
          <a:p>
            <a:r>
              <a:rPr lang="en-US" sz="1600" dirty="0" err="1"/>
              <a:t>Započinje</a:t>
            </a:r>
            <a:r>
              <a:rPr lang="en-US" sz="1600" dirty="0"/>
              <a:t> </a:t>
            </a:r>
            <a:r>
              <a:rPr lang="en-US" sz="1600" dirty="0" err="1"/>
              <a:t>znakom</a:t>
            </a:r>
            <a:r>
              <a:rPr lang="en-US" sz="1600" dirty="0"/>
              <a:t> </a:t>
            </a:r>
            <a:r>
              <a:rPr lang="en-US" sz="1600" dirty="0" err="1"/>
              <a:t>jednakosti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Nakon</a:t>
            </a:r>
            <a:r>
              <a:rPr lang="en-US" sz="1600" dirty="0"/>
              <a:t> </a:t>
            </a:r>
            <a:r>
              <a:rPr lang="en-US" sz="1600" dirty="0" err="1"/>
              <a:t>znaka</a:t>
            </a:r>
            <a:r>
              <a:rPr lang="en-US" sz="1600" dirty="0"/>
              <a:t> </a:t>
            </a:r>
            <a:r>
              <a:rPr lang="en-US" sz="1600" dirty="0" err="1"/>
              <a:t>jednakosti</a:t>
            </a:r>
            <a:r>
              <a:rPr lang="en-US" sz="1600" dirty="0"/>
              <a:t> </a:t>
            </a:r>
            <a:r>
              <a:rPr lang="en-US" sz="1600" dirty="0" err="1"/>
              <a:t>dolazi</a:t>
            </a:r>
            <a:r>
              <a:rPr lang="en-US" sz="1600" dirty="0"/>
              <a:t> </a:t>
            </a:r>
            <a:r>
              <a:rPr lang="en-US" sz="1600" dirty="0" err="1"/>
              <a:t>ime</a:t>
            </a:r>
            <a:r>
              <a:rPr lang="en-US" sz="1600" dirty="0"/>
              <a:t> </a:t>
            </a:r>
            <a:r>
              <a:rPr lang="en-US" sz="1600" dirty="0" err="1"/>
              <a:t>funkcije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Iza</a:t>
            </a:r>
            <a:r>
              <a:rPr lang="en-US" sz="1600" dirty="0"/>
              <a:t> </a:t>
            </a:r>
            <a:r>
              <a:rPr lang="en-US" sz="1600" dirty="0" err="1"/>
              <a:t>imena</a:t>
            </a:r>
            <a:r>
              <a:rPr lang="en-US" sz="1600" dirty="0"/>
              <a:t>, </a:t>
            </a:r>
            <a:r>
              <a:rPr lang="en-US" sz="1600" dirty="0" err="1"/>
              <a:t>unutar</a:t>
            </a:r>
            <a:r>
              <a:rPr lang="en-US" sz="1600" dirty="0"/>
              <a:t> para </a:t>
            </a:r>
            <a:r>
              <a:rPr lang="en-US" sz="1600" dirty="0" err="1"/>
              <a:t>okruglih</a:t>
            </a:r>
            <a:r>
              <a:rPr lang="en-US" sz="1600" dirty="0"/>
              <a:t> </a:t>
            </a:r>
            <a:r>
              <a:rPr lang="en-US" sz="1600" dirty="0" err="1"/>
              <a:t>zagrada</a:t>
            </a:r>
            <a:r>
              <a:rPr lang="en-US" sz="1600" dirty="0"/>
              <a:t>, </a:t>
            </a:r>
            <a:r>
              <a:rPr lang="en-US" sz="1600" dirty="0" err="1"/>
              <a:t>upisuju</a:t>
            </a:r>
            <a:r>
              <a:rPr lang="en-US" sz="1600" dirty="0"/>
              <a:t> se </a:t>
            </a:r>
            <a:r>
              <a:rPr lang="en-US" sz="1600" dirty="0" err="1"/>
              <a:t>argumenti</a:t>
            </a:r>
            <a:r>
              <a:rPr lang="en-US" sz="1600" dirty="0"/>
              <a:t>. 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31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346221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FE8969B6-3C5F-4E28-BCF3-EE62A0961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33023"/>
            <a:ext cx="19145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412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884363"/>
            <a:ext cx="2475485" cy="3347917"/>
          </a:xfrm>
        </p:spPr>
        <p:txBody>
          <a:bodyPr anchor="ctr">
            <a:normAutofit/>
          </a:bodyPr>
          <a:lstStyle/>
          <a:p>
            <a:r>
              <a:rPr lang="en-US" dirty="0" err="1"/>
              <a:t>Funkcija</a:t>
            </a:r>
            <a:r>
              <a:rPr lang="en-US" dirty="0"/>
              <a:t> - </a:t>
            </a:r>
            <a:r>
              <a:rPr lang="en-US" dirty="0" err="1"/>
              <a:t>Argumenti</a:t>
            </a:r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081946"/>
            <a:ext cx="0" cy="2952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831858"/>
            <a:ext cx="4755762" cy="3452925"/>
          </a:xfrm>
        </p:spPr>
        <p:txBody>
          <a:bodyPr anchor="ctr">
            <a:normAutofit/>
          </a:bodyPr>
          <a:lstStyle/>
          <a:p>
            <a:r>
              <a:rPr lang="hr-HR">
                <a:sym typeface="Symbol" pitchFamily="18" charset="2"/>
              </a:rPr>
              <a:t>To su </a:t>
            </a:r>
            <a:r>
              <a:rPr lang="hr-HR" b="1" i="1">
                <a:sym typeface="Symbol" pitchFamily="18" charset="2"/>
              </a:rPr>
              <a:t>vrijednosti nad kojima se funkcija izvršava</a:t>
            </a:r>
            <a:r>
              <a:rPr lang="hr-HR">
                <a:sym typeface="Symbol" pitchFamily="18" charset="2"/>
              </a:rPr>
              <a:t>.</a:t>
            </a:r>
          </a:p>
          <a:p>
            <a:r>
              <a:rPr lang="hr-HR">
                <a:sym typeface="Symbol" pitchFamily="18" charset="2"/>
              </a:rPr>
              <a:t>Funkcija može imati </a:t>
            </a:r>
            <a:r>
              <a:rPr lang="hr-HR" b="1" i="1">
                <a:sym typeface="Symbol" pitchFamily="18" charset="2"/>
              </a:rPr>
              <a:t>jedan ili više </a:t>
            </a:r>
            <a:r>
              <a:rPr lang="hr-HR" b="1" i="1"/>
              <a:t>argumenata </a:t>
            </a:r>
            <a:r>
              <a:rPr lang="hr-HR"/>
              <a:t>(ako ih ima više, odvajaju se </a:t>
            </a:r>
            <a:r>
              <a:rPr lang="hr-HR" b="1" i="1">
                <a:sym typeface="Symbol" pitchFamily="18" charset="2"/>
              </a:rPr>
              <a:t>znakom t</a:t>
            </a:r>
            <a:r>
              <a:rPr lang="en-US" b="1" i="1">
                <a:sym typeface="Symbol" pitchFamily="18" charset="2"/>
              </a:rPr>
              <a:t>a</a:t>
            </a:r>
            <a:r>
              <a:rPr lang="hr-HR" b="1" i="1">
                <a:sym typeface="Symbol" pitchFamily="18" charset="2"/>
              </a:rPr>
              <a:t>čka-zarez</a:t>
            </a:r>
            <a:r>
              <a:rPr lang="hr-HR"/>
              <a:t>).</a:t>
            </a:r>
          </a:p>
          <a:p>
            <a:r>
              <a:rPr lang="hr-HR"/>
              <a:t>Argument funkcije može biti: </a:t>
            </a:r>
            <a:r>
              <a:rPr lang="hr-HR" b="1" i="1"/>
              <a:t>brojčana vrijednost </a:t>
            </a:r>
            <a:r>
              <a:rPr lang="hr-HR"/>
              <a:t>(konstanta), </a:t>
            </a:r>
            <a:r>
              <a:rPr lang="hr-HR" b="1" i="1"/>
              <a:t>adresa ćelije </a:t>
            </a:r>
            <a:r>
              <a:rPr lang="hr-HR"/>
              <a:t>ili </a:t>
            </a:r>
            <a:r>
              <a:rPr lang="hr-HR" b="1" i="1"/>
              <a:t>adresa skup</a:t>
            </a:r>
            <a:r>
              <a:rPr lang="en-US" b="1" i="1"/>
              <a:t>a</a:t>
            </a:r>
            <a:r>
              <a:rPr lang="hr-HR" b="1" i="1"/>
              <a:t> ćelija</a:t>
            </a:r>
            <a:r>
              <a:rPr lang="hr-HR"/>
              <a:t>, </a:t>
            </a:r>
            <a:r>
              <a:rPr lang="hr-HR" b="1" i="1"/>
              <a:t>druga funkcija</a:t>
            </a:r>
            <a:r>
              <a:rPr lang="hr-HR"/>
              <a:t>.</a:t>
            </a:r>
          </a:p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346221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18648B3-4E13-4184-893E-7DD4F3DE0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48150"/>
            <a:ext cx="3530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1C278837-5D67-49C3-8480-DF624AD424F9}"/>
              </a:ext>
            </a:extLst>
          </p:cNvPr>
          <p:cNvGrpSpPr>
            <a:grpSpLocks/>
          </p:cNvGrpSpPr>
          <p:nvPr/>
        </p:nvGrpSpPr>
        <p:grpSpPr bwMode="auto">
          <a:xfrm>
            <a:off x="4831244" y="4214808"/>
            <a:ext cx="3492000" cy="642942"/>
            <a:chOff x="1837" y="1117"/>
            <a:chExt cx="2087" cy="285"/>
          </a:xfrm>
        </p:grpSpPr>
        <p:pic>
          <p:nvPicPr>
            <p:cNvPr id="16" name="Picture 15" descr="ey59">
              <a:extLst>
                <a:ext uri="{FF2B5EF4-FFF2-40B4-BE49-F238E27FC236}">
                  <a16:creationId xmlns:a16="http://schemas.microsoft.com/office/drawing/2014/main" id="{8C753E98-8908-46B1-8A12-6C0443F9C2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37" y="1117"/>
              <a:ext cx="2087" cy="285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7" name="Line 6">
              <a:extLst>
                <a:ext uri="{FF2B5EF4-FFF2-40B4-BE49-F238E27FC236}">
                  <a16:creationId xmlns:a16="http://schemas.microsoft.com/office/drawing/2014/main" id="{F9AE047D-77F0-47A5-BB18-B4B93EA6E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3" y="1344"/>
              <a:ext cx="18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Line 7">
              <a:extLst>
                <a:ext uri="{FF2B5EF4-FFF2-40B4-BE49-F238E27FC236}">
                  <a16:creationId xmlns:a16="http://schemas.microsoft.com/office/drawing/2014/main" id="{F0737AB4-2E20-4535-8C5D-DF297F4AA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5" y="1344"/>
              <a:ext cx="22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Line 8">
              <a:extLst>
                <a:ext uri="{FF2B5EF4-FFF2-40B4-BE49-F238E27FC236}">
                  <a16:creationId xmlns:a16="http://schemas.microsoft.com/office/drawing/2014/main" id="{F2660D1B-C68A-477C-B24A-486553A09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7" y="1344"/>
              <a:ext cx="63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47035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298" y="457200"/>
            <a:ext cx="2197889" cy="990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err="1"/>
              <a:t>Funkcija</a:t>
            </a:r>
            <a:r>
              <a:rPr lang="en-US" sz="3100"/>
              <a:t> - </a:t>
            </a:r>
            <a:r>
              <a:rPr lang="en-US" sz="3100" err="1"/>
              <a:t>unos</a:t>
            </a:r>
            <a:endParaRPr lang="en-US" sz="31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20" y="1620441"/>
            <a:ext cx="2197888" cy="29105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dirty="0"/>
              <a:t>Po odabiru </a:t>
            </a:r>
            <a:r>
              <a:rPr lang="hr-HR" b="1" i="1" dirty="0"/>
              <a:t>kategorije funkcija</a:t>
            </a:r>
            <a:r>
              <a:rPr lang="hr-HR" dirty="0"/>
              <a:t>, bira se  </a:t>
            </a:r>
            <a:r>
              <a:rPr lang="hr-HR" b="1" i="1" dirty="0"/>
              <a:t>funkcija</a:t>
            </a:r>
            <a:r>
              <a:rPr lang="hr-HR" dirty="0"/>
              <a:t>.</a:t>
            </a:r>
          </a:p>
          <a:p>
            <a:pPr>
              <a:lnSpc>
                <a:spcPct val="90000"/>
              </a:lnSpc>
            </a:pPr>
            <a:r>
              <a:rPr lang="hr-HR" dirty="0"/>
              <a:t>Uz odabranu funkciju prikazuje se objašnjenje i pomoć.</a:t>
            </a:r>
          </a:p>
          <a:p>
            <a:pPr marL="118872" indent="0">
              <a:lnSpc>
                <a:spcPct val="90000"/>
              </a:lnSpc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752" y="912388"/>
            <a:ext cx="4065872" cy="1040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883" y="2579265"/>
            <a:ext cx="2325612" cy="195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32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3495094" cy="514349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495095" y="-2"/>
            <a:ext cx="792559" cy="5143500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315" y="482600"/>
            <a:ext cx="3152284" cy="10317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chemeClr val="bg1"/>
                </a:solidFill>
              </a:rPr>
              <a:t>Zadavanje argumenata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15" y="1620442"/>
            <a:ext cx="2980457" cy="258008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700" dirty="0">
                <a:solidFill>
                  <a:schemeClr val="bg1"/>
                </a:solidFill>
              </a:rPr>
              <a:t>A</a:t>
            </a:r>
            <a:r>
              <a:rPr lang="hr-HR" sz="1700" dirty="0">
                <a:solidFill>
                  <a:schemeClr val="bg1"/>
                </a:solidFill>
                <a:sym typeface="Symbol" pitchFamily="18" charset="2"/>
              </a:rPr>
              <a:t>rgumenti se unose u za to predviđene okvire (broj okvira </a:t>
            </a:r>
            <a:r>
              <a:rPr lang="en-US" sz="1700" dirty="0">
                <a:solidFill>
                  <a:schemeClr val="bg1"/>
                </a:solidFill>
                <a:sym typeface="Symbol" pitchFamily="18" charset="2"/>
              </a:rPr>
              <a:t>za</a:t>
            </a:r>
            <a:r>
              <a:rPr lang="hr-HR" sz="1700" dirty="0">
                <a:solidFill>
                  <a:schemeClr val="bg1"/>
                </a:solidFill>
                <a:sym typeface="Symbol" pitchFamily="18" charset="2"/>
              </a:rPr>
              <a:t>visi o odabranoj funkciji).</a:t>
            </a:r>
          </a:p>
          <a:p>
            <a:pPr>
              <a:lnSpc>
                <a:spcPct val="90000"/>
              </a:lnSpc>
            </a:pPr>
            <a:r>
              <a:rPr lang="hr-HR" sz="1700" dirty="0">
                <a:solidFill>
                  <a:schemeClr val="bg1"/>
                </a:solidFill>
              </a:rPr>
              <a:t>Mogu se </a:t>
            </a:r>
            <a:r>
              <a:rPr lang="hr-HR" sz="1700" b="1" i="1" dirty="0">
                <a:solidFill>
                  <a:schemeClr val="bg1"/>
                </a:solidFill>
              </a:rPr>
              <a:t>upisati</a:t>
            </a:r>
            <a:r>
              <a:rPr lang="hr-HR" sz="1700" dirty="0">
                <a:solidFill>
                  <a:schemeClr val="bg1"/>
                </a:solidFill>
              </a:rPr>
              <a:t>, 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hr-HR" sz="1700" dirty="0">
                <a:solidFill>
                  <a:schemeClr val="bg1"/>
                </a:solidFill>
              </a:rPr>
              <a:t>a </a:t>
            </a:r>
            <a:r>
              <a:rPr lang="hr-HR" sz="1700" dirty="0" err="1">
                <a:solidFill>
                  <a:schemeClr val="bg1"/>
                </a:solidFill>
              </a:rPr>
              <a:t>mo</a:t>
            </a:r>
            <a:r>
              <a:rPr lang="en-US" sz="1700" dirty="0" err="1">
                <a:solidFill>
                  <a:schemeClr val="bg1"/>
                </a:solidFill>
              </a:rPr>
              <a:t>gu</a:t>
            </a:r>
            <a:r>
              <a:rPr lang="hr-HR" sz="1700" dirty="0">
                <a:solidFill>
                  <a:schemeClr val="bg1"/>
                </a:solidFill>
              </a:rPr>
              <a:t> se i </a:t>
            </a:r>
            <a:r>
              <a:rPr lang="hr-HR" sz="1700" b="1" i="1" dirty="0">
                <a:solidFill>
                  <a:schemeClr val="bg1"/>
                </a:solidFill>
              </a:rPr>
              <a:t>unijeti </a:t>
            </a:r>
            <a:r>
              <a:rPr lang="en-US" sz="1700" b="1" i="1" dirty="0">
                <a:solidFill>
                  <a:schemeClr val="bg1"/>
                </a:solidFill>
              </a:rPr>
              <a:t> </a:t>
            </a:r>
            <a:r>
              <a:rPr lang="hr-HR" sz="1700" b="1" i="1" dirty="0">
                <a:solidFill>
                  <a:schemeClr val="bg1"/>
                </a:solidFill>
              </a:rPr>
              <a:t>označavanjem željenog </a:t>
            </a:r>
            <a:r>
              <a:rPr lang="en-US" sz="1700" b="1" i="1" dirty="0">
                <a:solidFill>
                  <a:schemeClr val="bg1"/>
                </a:solidFill>
              </a:rPr>
              <a:t> </a:t>
            </a:r>
            <a:r>
              <a:rPr lang="en-US" sz="1700" b="1" i="1" dirty="0" err="1">
                <a:solidFill>
                  <a:schemeClr val="bg1"/>
                </a:solidFill>
              </a:rPr>
              <a:t>opsega</a:t>
            </a:r>
            <a:r>
              <a:rPr lang="en-US" sz="1700" b="1" i="1" dirty="0">
                <a:solidFill>
                  <a:schemeClr val="bg1"/>
                </a:solidFill>
              </a:rPr>
              <a:t> </a:t>
            </a:r>
            <a:r>
              <a:rPr lang="sr-Latn-ME" sz="1700" b="1" i="1" dirty="0">
                <a:solidFill>
                  <a:schemeClr val="bg1"/>
                </a:solidFill>
              </a:rPr>
              <a:t>ćelija </a:t>
            </a:r>
            <a:r>
              <a:rPr lang="hr-HR" sz="1700" b="1" i="1" dirty="0">
                <a:solidFill>
                  <a:schemeClr val="bg1"/>
                </a:solidFill>
              </a:rPr>
              <a:t>na radnom listu</a:t>
            </a:r>
            <a:endParaRPr lang="en-US" sz="17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00961"/>
            <a:ext cx="3857625" cy="213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16772" y="3009900"/>
            <a:ext cx="336549" cy="21336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Zadavanje</a:t>
            </a:r>
            <a:r>
              <a:rPr lang="en-US" dirty="0"/>
              <a:t> </a:t>
            </a:r>
            <a:r>
              <a:rPr lang="en-US" dirty="0" err="1"/>
              <a:t>argumenata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857" y="1226432"/>
            <a:ext cx="559117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avokutni oblačić 19"/>
          <p:cNvSpPr/>
          <p:nvPr/>
        </p:nvSpPr>
        <p:spPr>
          <a:xfrm>
            <a:off x="633555" y="4018533"/>
            <a:ext cx="1928826" cy="990600"/>
          </a:xfrm>
          <a:prstGeom prst="wedgeRectCallout">
            <a:avLst>
              <a:gd name="adj1" fmla="val 64666"/>
              <a:gd name="adj2" fmla="val -5285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solidFill>
                  <a:schemeClr val="tx2"/>
                </a:solidFill>
              </a:rPr>
              <a:t>Izračun funkcije</a:t>
            </a:r>
            <a:endParaRPr lang="en-US" sz="2800" dirty="0">
              <a:solidFill>
                <a:schemeClr val="tx2"/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6" name="Pravokutni oblačić 20"/>
          <p:cNvSpPr/>
          <p:nvPr/>
        </p:nvSpPr>
        <p:spPr>
          <a:xfrm>
            <a:off x="3657600" y="4115827"/>
            <a:ext cx="3888432" cy="990600"/>
          </a:xfrm>
          <a:prstGeom prst="wedgeRectCallout">
            <a:avLst>
              <a:gd name="adj1" fmla="val -477"/>
              <a:gd name="adj2" fmla="val -10662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hr-HR" sz="2800" dirty="0">
                <a:solidFill>
                  <a:schemeClr val="tx2"/>
                </a:solidFill>
              </a:rPr>
              <a:t>Objašnjenje argumenata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7" name="Pravokutni oblačić 21"/>
          <p:cNvSpPr/>
          <p:nvPr/>
        </p:nvSpPr>
        <p:spPr>
          <a:xfrm>
            <a:off x="215833" y="1581150"/>
            <a:ext cx="1928826" cy="1071570"/>
          </a:xfrm>
          <a:prstGeom prst="wedgeRectCallout">
            <a:avLst>
              <a:gd name="adj1" fmla="val 111089"/>
              <a:gd name="adj2" fmla="val -744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hr-HR" sz="2800" dirty="0">
                <a:solidFill>
                  <a:schemeClr val="tx2"/>
                </a:solidFill>
              </a:rPr>
              <a:t>Vrijednosti</a:t>
            </a:r>
            <a:r>
              <a:rPr lang="hr-HR" sz="2800" dirty="0"/>
              <a:t> </a:t>
            </a:r>
            <a:r>
              <a:rPr lang="hr-HR" sz="2800" dirty="0">
                <a:solidFill>
                  <a:schemeClr val="tx2"/>
                </a:solidFill>
              </a:rPr>
              <a:t>argumenta</a:t>
            </a:r>
            <a:endParaRPr lang="en-US" sz="2800" dirty="0">
              <a:solidFill>
                <a:schemeClr val="tx2"/>
              </a:solidFill>
            </a:endParaRP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181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6350"/>
            <a:ext cx="9144001" cy="5149850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0752" y="948985"/>
            <a:ext cx="3224750" cy="24368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lnSpc>
                <a:spcPct val="90000"/>
              </a:lnSpc>
            </a:pPr>
            <a:r>
              <a:rPr lang="en-US" sz="3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Matematika i trigonometrija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380" y="9525"/>
            <a:ext cx="631947" cy="4249615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6" descr="exc35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98443" y="948986"/>
            <a:ext cx="2692278" cy="32515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2390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6350"/>
            <a:ext cx="9144001" cy="5149850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00422" y="-6351"/>
            <a:ext cx="3572669" cy="5149850"/>
            <a:chOff x="67175" y="-8467"/>
            <a:chExt cx="4763558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AC1DA996-C50C-4749-9BA1-4ABA08DB4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1" y="962025"/>
            <a:ext cx="3822045" cy="32303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457200"/>
            <a:r>
              <a:rPr lang="en-US" sz="5400"/>
              <a:t>Funkcije – grupa AutoSum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2372" y="-6351"/>
            <a:ext cx="3806198" cy="5149851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376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Custom 3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490</Words>
  <Application>Microsoft Office PowerPoint</Application>
  <PresentationFormat>On-screen Show (16:9)</PresentationFormat>
  <Paragraphs>74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Book Antiqua</vt:lpstr>
      <vt:lpstr>Wingdings 3</vt:lpstr>
      <vt:lpstr>Facet</vt:lpstr>
      <vt:lpstr>MS Office Excel</vt:lpstr>
      <vt:lpstr>Funkcije</vt:lpstr>
      <vt:lpstr>Funkcija</vt:lpstr>
      <vt:lpstr>Funkcija - Argumenti</vt:lpstr>
      <vt:lpstr>Funkcija - unos</vt:lpstr>
      <vt:lpstr>Zadavanje argumenata</vt:lpstr>
      <vt:lpstr>Zadavanje argumenata</vt:lpstr>
      <vt:lpstr>Matematika i trigonometrija</vt:lpstr>
      <vt:lpstr>Funkcije – grupa AutoSum</vt:lpstr>
      <vt:lpstr>SUM</vt:lpstr>
      <vt:lpstr>AVERAGE(broj1;broj2;...)</vt:lpstr>
      <vt:lpstr>COUNT(vrijednost1; vrijednost2;...)</vt:lpstr>
      <vt:lpstr>MAX(broj1;broj2;...)</vt:lpstr>
      <vt:lpstr>MAX(broj1;broj2;...)</vt:lpstr>
      <vt:lpstr>Zadatak</vt:lpstr>
      <vt:lpstr>Matematičke funkcije</vt:lpstr>
      <vt:lpstr>ABS (broj)</vt:lpstr>
      <vt:lpstr>INT(broj)</vt:lpstr>
      <vt:lpstr>TRUNC(broj;broj_cifara)</vt:lpstr>
      <vt:lpstr>ROUND(broj;broj_cifara)</vt:lpstr>
      <vt:lpstr>SQRT(broj)</vt:lpstr>
      <vt:lpstr>POWER(broj;stepen)</vt:lpstr>
      <vt:lpstr>ROMAN(broj)</vt:lpstr>
      <vt:lpstr>PRODUCT(broj1;broj2;...)</vt:lpstr>
      <vt:lpstr>PRODUCT(broj1;broj2;...)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Excel</dc:title>
  <dc:creator>marija z</dc:creator>
  <cp:lastModifiedBy>marija z</cp:lastModifiedBy>
  <cp:revision>5</cp:revision>
  <dcterms:created xsi:type="dcterms:W3CDTF">2019-02-11T12:30:35Z</dcterms:created>
  <dcterms:modified xsi:type="dcterms:W3CDTF">2019-02-11T14:11:28Z</dcterms:modified>
</cp:coreProperties>
</file>