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8" r:id="rId3"/>
    <p:sldId id="309" r:id="rId4"/>
    <p:sldId id="310" r:id="rId5"/>
    <p:sldId id="268" r:id="rId6"/>
    <p:sldId id="292" r:id="rId7"/>
    <p:sldId id="293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94" r:id="rId17"/>
    <p:sldId id="307" r:id="rId18"/>
    <p:sldId id="299" r:id="rId19"/>
    <p:sldId id="297" r:id="rId20"/>
    <p:sldId id="312" r:id="rId21"/>
    <p:sldId id="27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BBE"/>
    <a:srgbClr val="00A0A8"/>
    <a:srgbClr val="0078D5"/>
    <a:srgbClr val="44CCAA"/>
    <a:srgbClr val="FEC630"/>
    <a:srgbClr val="495FAA"/>
    <a:srgbClr val="F0EEF0"/>
    <a:srgbClr val="C1EDE6"/>
    <a:srgbClr val="5D7373"/>
    <a:srgbClr val="52C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cpress.rs/cudesna-popularnost-windows-7-operativnog-sistema/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cpress.rs/windows-8-slabije-startovao/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cpress.rs/cortana-follow-me-bi-mogla-da-vodi-korisnike-kroz-podesavanja-za-windows/" TargetMode="External"/><Relationship Id="rId5" Type="http://schemas.openxmlformats.org/officeDocument/2006/relationships/hyperlink" Target="https://pcpress.rs/windows-10-na-vise-racunara-nego-windows-7/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6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pasojepapic@gmail.co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cpress.rs/najbolja-it-uskrsnja-jaja/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cpress.rs/file-manager-iz-90-tih-se-vraca-na-windows-10/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91CEE-E392-4A9D-BD11-6954B994FB42}"/>
              </a:ext>
            </a:extLst>
          </p:cNvPr>
          <p:cNvSpPr/>
          <p:nvPr/>
        </p:nvSpPr>
        <p:spPr>
          <a:xfrm>
            <a:off x="-9302800" y="0"/>
            <a:ext cx="1202074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8375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47639" y="0"/>
            <a:ext cx="9192345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7" y="0"/>
            <a:ext cx="861720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488875" y="1732010"/>
            <a:ext cx="7468374" cy="22196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OPERATIVNI SISTEMI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With Windows 10, Microsoft Blatantly Disregards User Choice and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5" y="3120213"/>
            <a:ext cx="6924482" cy="34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5461313" y="3203087"/>
            <a:ext cx="4140553" cy="451824"/>
            <a:chOff x="4679586" y="878988"/>
            <a:chExt cx="1745757" cy="1905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52C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76" y="318391"/>
            <a:ext cx="6041310" cy="9712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958555" y="5782235"/>
            <a:ext cx="25683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4669" y="1471919"/>
            <a:ext cx="18469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 dirty="0">
                <a:solidFill>
                  <a:srgbClr val="333333"/>
                </a:solidFill>
                <a:latin typeface="Impact" panose="020B0806030902050204" pitchFamily="34" charset="0"/>
              </a:rPr>
              <a:t>Windows Me</a:t>
            </a:r>
            <a:endParaRPr lang="en-US" sz="2500" b="0" i="0" dirty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3074" name="Picture 2" descr="https://i0.wp.com/pcpress.rs/wp-content/uploads/2018/05/winMe.jpg?resize=800%2C4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/>
          <a:stretch/>
        </p:blipFill>
        <p:spPr bwMode="auto">
          <a:xfrm>
            <a:off x="2434669" y="2216208"/>
            <a:ext cx="4719918" cy="31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63871" y="2451266"/>
            <a:ext cx="47700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Open Sans"/>
              </a:rPr>
              <a:t>Milenijumsko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izdanje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trebalo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bude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trijumfalna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ilustracija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svega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Microsoft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predstavlja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iz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njihovog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ugla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):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stabilnost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lakoća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korišćenja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bezb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ednost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inovativnost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Autori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ovog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operativnog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sistema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nekako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usp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eli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da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pogr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eše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u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svim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kategorijama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kojima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žel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eli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da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briljiraju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Javnost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WinMe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dočekala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nož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nazivajući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ga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i="1" dirty="0">
                <a:solidFill>
                  <a:srgbClr val="002060"/>
                </a:solidFill>
                <a:latin typeface="Open Sans"/>
              </a:rPr>
              <a:t>Mistake Edition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i="1" dirty="0" err="1">
                <a:solidFill>
                  <a:srgbClr val="002060"/>
                </a:solidFill>
                <a:latin typeface="Open Sans"/>
              </a:rPr>
              <a:t>najgori</a:t>
            </a:r>
            <a:r>
              <a:rPr lang="en-US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Open Sans"/>
              </a:rPr>
              <a:t>tehnološki</a:t>
            </a:r>
            <a:r>
              <a:rPr lang="en-US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Open Sans"/>
              </a:rPr>
              <a:t>proizvod</a:t>
            </a:r>
            <a:r>
              <a:rPr lang="en-US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Open Sans"/>
              </a:rPr>
              <a:t>svih</a:t>
            </a:r>
            <a:r>
              <a:rPr lang="en-US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Open Sans"/>
              </a:rPr>
              <a:t>vremena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Bagovi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najčešće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pojavljivali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pri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startovanju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gašenju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kada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bi se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često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pojavljivao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legendarni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Open Sans"/>
              </a:rPr>
              <a:t>plavi</a:t>
            </a:r>
            <a:r>
              <a:rPr lang="en-US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/>
              </a:rPr>
              <a:t>ekran</a:t>
            </a:r>
            <a:r>
              <a:rPr lang="en-US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 Sans"/>
              </a:rPr>
              <a:t>smrti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Bagovi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nestabilnost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bili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toliko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iritantni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neke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dobre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osobine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jednostavno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bile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ugušene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moru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grešaka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7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1081" y="1574154"/>
            <a:ext cx="17684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 dirty="0">
                <a:solidFill>
                  <a:srgbClr val="333333"/>
                </a:solidFill>
                <a:latin typeface="Impact" panose="020B0806030902050204" pitchFamily="34" charset="0"/>
              </a:rPr>
              <a:t>Windows XP</a:t>
            </a:r>
            <a:endParaRPr lang="en-US" sz="2500" b="0" i="0" dirty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4098" name="Picture 2" descr="https://i2.wp.com/pcpress.rs/wp-content/uploads/2018/05/WinXP.jpg?resize=800%2C4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05" y="2216208"/>
            <a:ext cx="4846730" cy="30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03459" y="2005037"/>
            <a:ext cx="43607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solidFill>
                  <a:srgbClr val="002060"/>
                </a:solidFill>
                <a:latin typeface="Open Sans"/>
              </a:rPr>
              <a:t>Windows XP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dalje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mnoge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omiljena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verzija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Microsoft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operativnog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sistema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Mnoge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boljke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prethodnih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verzija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sređene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korisničko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iskustvo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bilo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najbolje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do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sada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a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najvažnije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bio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izuzetno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stabilan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Naravno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bezb</a:t>
            </a:r>
            <a:r>
              <a:rPr lang="sr-Latn-ME" sz="17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ednosnih</a:t>
            </a:r>
            <a:r>
              <a:rPr lang="en-US" sz="17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rupa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bilo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pretek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ali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to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ispravljano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hodu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(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kao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uv</a:t>
            </a:r>
            <a:r>
              <a:rPr lang="sr-Latn-ME" sz="17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ek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).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Iako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se XP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pojavio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pr</a:t>
            </a:r>
            <a:r>
              <a:rPr lang="sr-Latn-ME" sz="17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700" dirty="0" smtClean="0">
                <a:solidFill>
                  <a:srgbClr val="002060"/>
                </a:solidFill>
                <a:latin typeface="Open Sans"/>
              </a:rPr>
              <a:t>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čak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17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godina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 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ovaj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operativni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dalje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može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pronaći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mnogim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računarima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(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naročito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državnim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firmama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).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Malo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koji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Windows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operativni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ima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takvu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popularnost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kao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XP, pa se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dosta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korisnika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odlučilo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nadogradnju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tek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pojavom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Windows 7.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Razlog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preskakanja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narednih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verzija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?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Jedna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reč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– Vista.</a:t>
            </a:r>
            <a:endParaRPr lang="en-US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0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rgbClr val="52CB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521" y="1334278"/>
            <a:ext cx="21210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 dirty="0">
                <a:solidFill>
                  <a:srgbClr val="333333"/>
                </a:solidFill>
                <a:latin typeface="Impact" panose="020B0806030902050204" pitchFamily="34" charset="0"/>
              </a:rPr>
              <a:t>Windows Vista</a:t>
            </a:r>
            <a:endParaRPr lang="en-US" sz="2500" b="0" i="0" dirty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5122" name="Picture 2" descr="https://i1.wp.com/pcpress.rs/wp-content/uploads/2018/05/Vista.jpg?resize=800%2C4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22" y="1811332"/>
            <a:ext cx="5106352" cy="3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32058" y="2072792"/>
            <a:ext cx="42492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Open Sans"/>
              </a:rPr>
              <a:t>Mnogo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očekivalo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od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Viste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a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uradila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sve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mogla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razočara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korisnike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Čini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se da je Microsoft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najveći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krivac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Vista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pr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kazana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pr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svega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zbog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dugog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razvojnog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puta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dizanja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očekivanja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korisnika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Kad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se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operativni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pojavio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prodaji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posle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jedno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godina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razvoja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korisnici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bili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razočarani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Vista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bila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hardverski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izuzetno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zaht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evna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skupa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puna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inovacija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niko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nije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tražio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(DRM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zaštita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User Account Control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beskonačnim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pop-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ap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-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ovima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).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46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0849" y="1471919"/>
            <a:ext cx="15792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 dirty="0">
                <a:solidFill>
                  <a:srgbClr val="333333"/>
                </a:solidFill>
                <a:latin typeface="Impact" panose="020B0806030902050204" pitchFamily="34" charset="0"/>
              </a:rPr>
              <a:t>Windows 7</a:t>
            </a:r>
            <a:endParaRPr lang="en-US" sz="2500" b="0" i="0" dirty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6146" name="Picture 2" descr="https://i0.wp.com/pcpress.rs/wp-content/uploads/2018/05/windows7.jpg?resize=800%2C4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10" y="2216208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68050" y="2072792"/>
            <a:ext cx="4208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Open Sans"/>
              </a:rPr>
              <a:t>Mnogi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pozitivno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iznenadili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kada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izašao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Window 7,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jer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bio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prilično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sređen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stabilan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intuitivan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Mnogi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dalje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koriste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ovaj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operativni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jer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ne vide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razlog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zašto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bi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ga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unapređivali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pored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više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Microsoft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ponuda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besplatnim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unapređivanjem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desetku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”. 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mnoge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korisnike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Windows 7 ono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XP bio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početkom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21.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veka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– </a:t>
            </a:r>
            <a:r>
              <a:rPr lang="en-US" dirty="0" err="1">
                <a:solidFill>
                  <a:srgbClr val="002060"/>
                </a:solidFill>
                <a:latin typeface="Open Sans"/>
                <a:hlinkClick r:id="rId5"/>
              </a:rPr>
              <a:t>omiljeni</a:t>
            </a:r>
            <a:r>
              <a:rPr lang="en-US" dirty="0">
                <a:solidFill>
                  <a:srgbClr val="002060"/>
                </a:solidFill>
                <a:latin typeface="Open Sans"/>
                <a:hlinkClick r:id="rId5"/>
              </a:rPr>
              <a:t> Windows </a:t>
            </a:r>
            <a:r>
              <a:rPr lang="en-US" dirty="0" err="1">
                <a:solidFill>
                  <a:srgbClr val="002060"/>
                </a:solidFill>
                <a:latin typeface="Open Sans"/>
                <a:hlinkClick r:id="rId5"/>
              </a:rPr>
              <a:t>operativni</a:t>
            </a:r>
            <a:r>
              <a:rPr lang="en-US" dirty="0">
                <a:solidFill>
                  <a:srgbClr val="002060"/>
                </a:solidFill>
                <a:latin typeface="Open Sans"/>
                <a:hlinkClick r:id="rId5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  <a:hlinkClick r:id="rId5"/>
              </a:rPr>
              <a:t>sistem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koji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neće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m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enjati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sve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dok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ne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budu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apsolutno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morali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3403" y="1471919"/>
            <a:ext cx="16257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444444"/>
                </a:solidFill>
                <a:latin typeface="Impact" panose="020B0806030902050204" pitchFamily="34" charset="0"/>
              </a:rPr>
              <a:t>Windows 8</a:t>
            </a:r>
            <a:endParaRPr lang="en-US" sz="2500" dirty="0">
              <a:latin typeface="Impact" panose="020B0806030902050204" pitchFamily="34" charset="0"/>
            </a:endParaRPr>
          </a:p>
        </p:txBody>
      </p:sp>
      <p:pic>
        <p:nvPicPr>
          <p:cNvPr id="7170" name="Picture 2" descr="https://i1.wp.com/pcpress.rs/wp-content/uploads/2018/05/win8.jpg?resize=800%2C4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67" y="2072792"/>
            <a:ext cx="4858935" cy="30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07042" y="1985772"/>
            <a:ext cx="44472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2060"/>
                </a:solidFill>
                <a:latin typeface="Open Sans"/>
              </a:rPr>
              <a:t>Osmica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jedan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od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onih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Windows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verzija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bismo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mogli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opišemo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kao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eksperimentalne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međuverzije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”.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Iako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“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sedmica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dalje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bila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još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uvek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je)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izuzetno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popularna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, Microsoft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predstavio</a:t>
            </a:r>
            <a:r>
              <a:rPr lang="en-US" sz="1600" dirty="0">
                <a:solidFill>
                  <a:srgbClr val="002060"/>
                </a:solidFill>
                <a:latin typeface="Open Sans"/>
                <a:hlinkClick r:id="rId5"/>
              </a:rPr>
              <a:t> Windows 8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 u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nadi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će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korisnici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oduševiti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novim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desktopom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pločicama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nazvanim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Metro. </a:t>
            </a:r>
            <a:endParaRPr lang="sr-Latn-ME" sz="1600" dirty="0" smtClean="0">
              <a:solidFill>
                <a:srgbClr val="002060"/>
              </a:solidFill>
              <a:latin typeface="Open Sans"/>
            </a:endParaRPr>
          </a:p>
          <a:p>
            <a:pPr algn="just"/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Ovakva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reakcija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izostala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ali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ono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nije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izostalo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dizanje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prave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pobune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zbog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izostanka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600" b="1" i="1" dirty="0">
                <a:solidFill>
                  <a:srgbClr val="002060"/>
                </a:solidFill>
                <a:latin typeface="inherit"/>
              </a:rPr>
              <a:t>Start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dugmeta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Nakon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poplave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kritika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korisnika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Microsoft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popustio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vratio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neki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način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) 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legendarno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dugme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sz="1600" b="1" dirty="0" err="1">
                <a:solidFill>
                  <a:srgbClr val="002060"/>
                </a:solidFill>
                <a:latin typeface="Open Sans"/>
              </a:rPr>
              <a:t>verziji</a:t>
            </a:r>
            <a:r>
              <a:rPr lang="en-US" sz="1600" b="1" dirty="0">
                <a:solidFill>
                  <a:srgbClr val="002060"/>
                </a:solidFill>
                <a:latin typeface="Open Sans"/>
              </a:rPr>
              <a:t> 8.1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Tada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već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bilo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kasno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osmicu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koja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realno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nije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bila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toliko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loša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koliko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silu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pokušavala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nat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era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korisnike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prom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ene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navike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Sve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se to 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prom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enilo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(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vratilo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staro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dolaskom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desetke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”.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10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6729" y="1471919"/>
            <a:ext cx="17475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 dirty="0">
                <a:solidFill>
                  <a:srgbClr val="333333"/>
                </a:solidFill>
                <a:latin typeface="Impact" panose="020B0806030902050204" pitchFamily="34" charset="0"/>
              </a:rPr>
              <a:t>Windows 10</a:t>
            </a:r>
            <a:endParaRPr lang="en-US" sz="2500" b="0" i="0" dirty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8194" name="Picture 2" descr="https://i0.wp.com/pcpress.rs/wp-content/uploads/2018/01/windows-10-1.jpg?resize=800%2C4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29" y="2072792"/>
            <a:ext cx="4740895" cy="29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70127" y="1995135"/>
            <a:ext cx="42901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err="1">
                <a:solidFill>
                  <a:srgbClr val="002060"/>
                </a:solidFill>
                <a:latin typeface="Open Sans"/>
              </a:rPr>
              <a:t>Aktuelni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700" dirty="0" err="1">
                <a:solidFill>
                  <a:srgbClr val="002060"/>
                </a:solidFill>
                <a:latin typeface="Open Sans"/>
                <a:hlinkClick r:id="rId5"/>
              </a:rPr>
              <a:t>operativni</a:t>
            </a:r>
            <a:r>
              <a:rPr lang="en-US" sz="1700" dirty="0">
                <a:solidFill>
                  <a:srgbClr val="002060"/>
                </a:solidFill>
                <a:latin typeface="Open Sans"/>
                <a:hlinkClick r:id="rId5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  <a:hlinkClick r:id="rId5"/>
              </a:rPr>
              <a:t>sistem</a:t>
            </a:r>
            <a:r>
              <a:rPr lang="en-US" sz="1700" dirty="0">
                <a:solidFill>
                  <a:srgbClr val="002060"/>
                </a:solidFill>
                <a:latin typeface="Open Sans"/>
                <a:hlinkClick r:id="rId5"/>
              </a:rPr>
              <a:t> Windows 10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 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duhovni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nasl</a:t>
            </a:r>
            <a:r>
              <a:rPr lang="sr-Latn-ME" sz="17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ednik</a:t>
            </a:r>
            <a:r>
              <a:rPr lang="en-US" sz="17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“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sedmice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”,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ignorišući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mnoge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revolucionarne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novine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”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kojima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insistirala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osmica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”. Start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dugme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opet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tu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stabilan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lak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korišćenje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Iako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verzija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izuzetno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dobro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prihvaćena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ono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nije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oduševilo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nikog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voli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svoju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privatnost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svojevrsno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špijuniranje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Microsofta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svrhu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praćenja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stabilnosti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”.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Ipak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kad</a:t>
            </a:r>
            <a:r>
              <a:rPr lang="sr-Latn-ME" sz="1700" dirty="0" smtClean="0">
                <a:solidFill>
                  <a:srgbClr val="002060"/>
                </a:solidFill>
                <a:latin typeface="Open Sans"/>
              </a:rPr>
              <a:t>a</a:t>
            </a:r>
            <a:r>
              <a:rPr lang="en-US" sz="17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se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uzmu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u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obzir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sve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dobre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strane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nove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verzije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: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odličan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interni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pretrage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 </a:t>
            </a:r>
            <a:r>
              <a:rPr lang="en-US" sz="1700" dirty="0">
                <a:solidFill>
                  <a:srgbClr val="002060"/>
                </a:solidFill>
                <a:latin typeface="Open Sans"/>
                <a:hlinkClick r:id="rId6"/>
              </a:rPr>
              <a:t>Cortana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laka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instalacija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hardvera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 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uklanjanje</a:t>
            </a:r>
            <a:r>
              <a:rPr lang="en-US" sz="1700" b="1" dirty="0">
                <a:solidFill>
                  <a:srgbClr val="002060"/>
                </a:solidFill>
                <a:latin typeface="Open Sans"/>
              </a:rPr>
              <a:t> Metro </a:t>
            </a:r>
            <a:r>
              <a:rPr lang="en-US" sz="1700" b="1" dirty="0" err="1">
                <a:solidFill>
                  <a:srgbClr val="002060"/>
                </a:solidFill>
                <a:latin typeface="Open Sans"/>
              </a:rPr>
              <a:t>sistema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jasno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je da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nekada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poboljšanja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dolaze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kad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ne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pokušavate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unosite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revoluciju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 bez </a:t>
            </a:r>
            <a:r>
              <a:rPr lang="en-US" sz="1700" dirty="0" err="1" smtClean="0">
                <a:solidFill>
                  <a:srgbClr val="002060"/>
                </a:solidFill>
                <a:latin typeface="Open Sans"/>
              </a:rPr>
              <a:t>pr</a:t>
            </a:r>
            <a:r>
              <a:rPr lang="sr-Latn-ME" sz="17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700" dirty="0" smtClean="0">
                <a:solidFill>
                  <a:srgbClr val="002060"/>
                </a:solidFill>
                <a:latin typeface="Open Sans"/>
              </a:rPr>
              <a:t>eke </a:t>
            </a:r>
            <a:r>
              <a:rPr lang="en-US" sz="1700" dirty="0" err="1">
                <a:solidFill>
                  <a:srgbClr val="002060"/>
                </a:solidFill>
                <a:latin typeface="Open Sans"/>
              </a:rPr>
              <a:t>potrebe</a:t>
            </a:r>
            <a:r>
              <a:rPr lang="en-US" sz="1700" dirty="0">
                <a:solidFill>
                  <a:srgbClr val="002060"/>
                </a:solidFill>
                <a:latin typeface="Open Sans"/>
              </a:rPr>
              <a:t>.</a:t>
            </a:r>
            <a:endParaRPr lang="en-US" sz="17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056" y="1538461"/>
            <a:ext cx="677108" cy="4953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eaLnBrk="0" hangingPunct="0"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Impact" panose="020B0806030902050204" pitchFamily="34" charset="0"/>
              </a:rPr>
              <a:t>UNIX</a:t>
            </a:r>
            <a:endParaRPr lang="en-US" sz="32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1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52CB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1776500" y="277906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sr-Latn-CS" sz="4000" kern="0" dirty="0" smtClean="0">
                <a:solidFill>
                  <a:srgbClr val="FEC630"/>
                </a:solidFill>
                <a:latin typeface="Impact" panose="020B0806030902050204" pitchFamily="34" charset="0"/>
              </a:rPr>
              <a:t>UNIX</a:t>
            </a:r>
            <a:endParaRPr lang="en-US" sz="4000" kern="0" dirty="0">
              <a:solidFill>
                <a:srgbClr val="FEC63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0870" y="2164037"/>
            <a:ext cx="1021037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Podržava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korisnika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Dijeljenje </a:t>
            </a: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Interfejs kroz komandnu liniju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 na raznim procesorima i vrstama </a:t>
            </a: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kompjutera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Primarni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server</a:t>
            </a: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26" y="1215433"/>
            <a:ext cx="4419983" cy="2456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907" y="5107609"/>
            <a:ext cx="2962275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009" y="4828952"/>
            <a:ext cx="2838450" cy="1609725"/>
          </a:xfrm>
          <a:prstGeom prst="rect">
            <a:avLst/>
          </a:prstGeom>
        </p:spPr>
      </p:pic>
      <p:pic>
        <p:nvPicPr>
          <p:cNvPr id="13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etting Advanced Up in Here. Not Really. – 2 Swag 4 Electronics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4" y="108042"/>
            <a:ext cx="2971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4056" y="1538461"/>
            <a:ext cx="677108" cy="4953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eaLnBrk="0" hangingPunct="0">
              <a:defRPr/>
            </a:pPr>
            <a:r>
              <a:rPr lang="sr-Latn-CS" sz="3200" kern="0" dirty="0" smtClean="0">
                <a:solidFill>
                  <a:schemeClr val="bg1"/>
                </a:solidFill>
                <a:latin typeface="Impact" panose="020B0806030902050204" pitchFamily="34" charset="0"/>
              </a:rPr>
              <a:t>LINUX</a:t>
            </a:r>
            <a:endParaRPr lang="en-US" sz="32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1771234" y="614082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sr-Latn-CS" sz="4000" kern="0" dirty="0" smtClean="0">
                <a:solidFill>
                  <a:srgbClr val="FEC630"/>
                </a:solidFill>
                <a:latin typeface="Impact" panose="020B0806030902050204" pitchFamily="34" charset="0"/>
              </a:rPr>
              <a:t>LINUX</a:t>
            </a:r>
            <a:endParaRPr lang="en-US" sz="4000" kern="0" dirty="0">
              <a:solidFill>
                <a:srgbClr val="FEC63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84" y="2434118"/>
            <a:ext cx="4765784" cy="4043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3157" y="1988710"/>
            <a:ext cx="3300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soft</a:t>
            </a:r>
            <a:r>
              <a:rPr lang="sr-Latn-CS" alt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endParaRPr lang="en-US" altLang="en-US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959" t="40257" r="13035" b="19669"/>
          <a:stretch/>
        </p:blipFill>
        <p:spPr>
          <a:xfrm>
            <a:off x="7015979" y="2716306"/>
            <a:ext cx="5176021" cy="3761242"/>
          </a:xfrm>
          <a:prstGeom prst="rect">
            <a:avLst/>
          </a:prstGeom>
        </p:spPr>
      </p:pic>
      <p:pic>
        <p:nvPicPr>
          <p:cNvPr id="14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nimations GIF - Find on GIF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29" y="143416"/>
            <a:ext cx="1816287" cy="18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95898" y="1615625"/>
            <a:ext cx="677108" cy="4953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eaLnBrk="0" hangingPunct="0">
              <a:defRPr/>
            </a:pPr>
            <a:r>
              <a:rPr lang="sr-Latn-CS" sz="3200" kern="0" dirty="0" smtClean="0">
                <a:solidFill>
                  <a:schemeClr val="bg1"/>
                </a:solidFill>
                <a:latin typeface="Impact" panose="020B0806030902050204" pitchFamily="34" charset="0"/>
              </a:rPr>
              <a:t>MREŽNI OS</a:t>
            </a:r>
            <a:endParaRPr lang="en-US" sz="32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1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2010098" y="463151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sr-Latn-CS" sz="4000" kern="0" dirty="0" smtClean="0">
                <a:solidFill>
                  <a:srgbClr val="FEC630"/>
                </a:solidFill>
                <a:latin typeface="Impact" panose="020B0806030902050204" pitchFamily="34" charset="0"/>
              </a:rPr>
              <a:t>MREŽNI OS</a:t>
            </a:r>
            <a:endParaRPr lang="en-US" sz="4000" kern="0" dirty="0">
              <a:solidFill>
                <a:srgbClr val="FEC63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4874" y="1899129"/>
            <a:ext cx="9980682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Dizajniran da omogući </a:t>
            </a: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dijeljenje 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resursa na mreži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Primjeri: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-347663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200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Server</a:t>
            </a:r>
          </a:p>
          <a:p>
            <a:pPr marL="692150" lvl="1" indent="-347663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Novell Net Ware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Obezbjeđuje: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-347663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Sigurnost podataka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-347663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ativnu kontrolu mreže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84" y="2932171"/>
            <a:ext cx="4894496" cy="3670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893" y="754909"/>
            <a:ext cx="2705100" cy="1685925"/>
          </a:xfrm>
          <a:prstGeom prst="rect">
            <a:avLst/>
          </a:prstGeom>
        </p:spPr>
      </p:pic>
      <p:pic>
        <p:nvPicPr>
          <p:cNvPr id="17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3417" y="1597871"/>
            <a:ext cx="677108" cy="4953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eaLnBrk="0" hangingPunct="0">
              <a:defRPr/>
            </a:pPr>
            <a:r>
              <a:rPr lang="sr-Latn-CS" sz="3200" kern="0" dirty="0" smtClean="0">
                <a:solidFill>
                  <a:schemeClr val="bg1"/>
                </a:solidFill>
                <a:latin typeface="Impact" panose="020B0806030902050204" pitchFamily="34" charset="0"/>
              </a:rPr>
              <a:t>FUNKCIJE MREŽNOG OS</a:t>
            </a:r>
            <a:endParaRPr lang="en-US" sz="32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7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2211318" y="831180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sr-Latn-CS" sz="4000" kern="0" dirty="0" smtClean="0">
                <a:solidFill>
                  <a:srgbClr val="FEC630"/>
                </a:solidFill>
                <a:latin typeface="Impact" panose="020B0806030902050204" pitchFamily="34" charset="0"/>
              </a:rPr>
              <a:t>FUNKCIJE MREŽNOG OS</a:t>
            </a:r>
            <a:endParaRPr lang="en-US" sz="4000" kern="0" dirty="0">
              <a:solidFill>
                <a:srgbClr val="FEC63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6987" y="2225681"/>
            <a:ext cx="9529482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Podjela 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zadataka između klijenta i servera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  <a:p>
            <a:pPr marL="692150" lvl="1" indent="-3476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sistemom datoteka (fajlova)</a:t>
            </a:r>
          </a:p>
          <a:p>
            <a:pPr marL="692150" lvl="1" indent="-3476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zajedničkim (</a:t>
            </a: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dijeljenim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resursima (štampač, faks)</a:t>
            </a:r>
          </a:p>
          <a:p>
            <a:pPr marL="692150" lvl="1" indent="-3476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Zaštita, prava pristupa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Klijent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-3476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Zahtjevi 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upiti prema serveru</a:t>
            </a:r>
          </a:p>
          <a:p>
            <a:pPr marL="692150" lvl="1" indent="-3476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obrada podataka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150" lvl="1" indent="-3476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ü"/>
            </a:pP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Posjeduje 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sopstveni lokalni OS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anose="05000000000000000000" pitchFamily="2" charset="2"/>
              <a:buChar char="§"/>
            </a:pP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 da se </a:t>
            </a:r>
            <a:r>
              <a:rPr lang="sr-Latn-CS" alt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dijeljeni </a:t>
            </a:r>
            <a:r>
              <a:rPr lang="sr-Latn-CS" alt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resursi vide i koriste kao da su lokalni za svakog klijenta</a:t>
            </a:r>
            <a:endParaRPr lang="en-US" altLang="en-US" sz="2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1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15498"/>
              <a:ext cx="244736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4450" y="1664628"/>
            <a:ext cx="8258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CS" alt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Kompleksan programski sistem sastavljen od skupa programa koji treba da </a:t>
            </a:r>
            <a:r>
              <a:rPr lang="sr-Latn-CS" alt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obezbijede </a:t>
            </a:r>
            <a:r>
              <a:rPr lang="sr-Latn-CS" alt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lako i efikasno korišćenje </a:t>
            </a:r>
            <a:r>
              <a:rPr lang="sr-Latn-CS" alt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računara.</a:t>
            </a:r>
            <a:endParaRPr lang="sr-Latn-C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CS" alt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Veza između hardvera i korisnika (Interface</a:t>
            </a:r>
            <a:r>
              <a:rPr lang="sr-Latn-CS" alt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C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CS" alt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 se na hard disku (u RAM-u se nalaze najvažniji </a:t>
            </a:r>
            <a:r>
              <a:rPr lang="sr-Latn-CS" alt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djelovi </a:t>
            </a:r>
            <a:r>
              <a:rPr lang="sr-Latn-CS" alt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OS-rezidentni </a:t>
            </a:r>
            <a:r>
              <a:rPr lang="sr-Latn-CS" alt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dio).</a:t>
            </a:r>
            <a:endParaRPr lang="sr-Latn-C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altLang="en-US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38" y="382393"/>
            <a:ext cx="2171700" cy="2105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50" y="3987321"/>
            <a:ext cx="28575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3700" y="3794842"/>
            <a:ext cx="49351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</a:t>
            </a:r>
            <a:r>
              <a:rPr lang="sr-Latn-C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mikroprocesorom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operativnom memorijom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ulazno-izlaznim uređajima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podacima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1612594" y="337944"/>
            <a:ext cx="9472988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000" dirty="0" smtClean="0">
                <a:solidFill>
                  <a:schemeClr val="accent4"/>
                </a:solidFill>
                <a:latin typeface="Impact" panose="020B0806030902050204" pitchFamily="34" charset="0"/>
              </a:rPr>
              <a:t>OPERATIVNI SISTEMI</a:t>
            </a:r>
            <a:endParaRPr lang="en-US" sz="4000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File:Operating system.gif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83" y="3428999"/>
            <a:ext cx="2673025" cy="31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40" y="1712469"/>
            <a:ext cx="800219" cy="4817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OPERATIVNI SISTEMI</a:t>
            </a:r>
            <a:r>
              <a:rPr lang="sr-Latn-ME" sz="4000" dirty="0" smtClean="0">
                <a:solidFill>
                  <a:schemeClr val="accent4"/>
                </a:solidFill>
                <a:latin typeface="Impact" panose="020B0806030902050204" pitchFamily="34" charset="0"/>
              </a:rPr>
              <a:t>.</a:t>
            </a:r>
            <a:endParaRPr lang="en-US" sz="4000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7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765070" y="3133312"/>
            <a:ext cx="199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DOMAĆI ZADATAK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0EEF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174" y="721919"/>
            <a:ext cx="94445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DOMAĆI ZADATAK ZA UČENIKE ODJELJENJA: R1A, R1B, S1B, S1C, S1D, S1E, S1F i E1A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I – I grupa učenika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063106" y="268268"/>
            <a:ext cx="873160" cy="907301"/>
            <a:chOff x="3063120" y="1755914"/>
            <a:chExt cx="1275682" cy="12756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026952" y="2120849"/>
            <a:ext cx="101534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Odgovorite na sljedeća pitanja:</a:t>
            </a: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ME" dirty="0" smtClean="0">
                <a:solidFill>
                  <a:srgbClr val="002060"/>
                </a:solidFill>
                <a:latin typeface="Calibri" panose="020F0502020204030204"/>
              </a:rPr>
              <a:t>Opišite operativne sisteme Windows i Linux. (koristiti literaturu sa interneta i n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lang="sr-Latn-ME" dirty="0" smtClean="0">
                <a:solidFill>
                  <a:srgbClr val="002060"/>
                </a:solidFill>
                <a:latin typeface="Calibri" panose="020F0502020204030204"/>
              </a:rPr>
              <a:t>vesti izvore)?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ME" dirty="0" smtClean="0">
                <a:solidFill>
                  <a:srgbClr val="002060"/>
                </a:solidFill>
                <a:latin typeface="Calibri" panose="020F0502020204030204"/>
              </a:rPr>
              <a:t>Koje su funkcije operativnog sistema i koji je njegov zadatak?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sr-Latn-ME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sr-Latn-ME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NAPOMENA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Domaći zadatak možete slati kao word dokument, powerpoint prezentacija ili ispisati olovkom u svojim sveskama odgovore, slikati ih i poslati na e-mail predmetnoh nastavnika.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slanje radova: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sr-Latn-ME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(PET) RADNIH DANA.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Radove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treba poslati na e-mail 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predmetnog nastavnika, i to: </a:t>
            </a:r>
            <a:r>
              <a:rPr kumimoji="0" lang="sr-Latn-ME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spasojepapic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@gmail.com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339717" y="1567127"/>
            <a:ext cx="319160" cy="300446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  <a:solidFill>
            <a:srgbClr val="00A0A8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rgbClr val="5D737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rgbClr val="C1ED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GIF thank you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698" y="197879"/>
            <a:ext cx="10607040" cy="66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2948" y="2640802"/>
            <a:ext cx="4376057" cy="1685109"/>
          </a:xfrm>
          <a:prstGeom prst="rect">
            <a:avLst/>
          </a:prstGeom>
          <a:solidFill>
            <a:srgbClr val="F0E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4400" dirty="0" smtClean="0">
                <a:solidFill>
                  <a:srgbClr val="495FAA"/>
                </a:solidFill>
                <a:latin typeface="Impact" panose="020B0806030902050204" pitchFamily="34" charset="0"/>
              </a:rPr>
              <a:t>HVALA NA PAŽNJI</a:t>
            </a:r>
            <a:endParaRPr lang="en-US" sz="4400" dirty="0">
              <a:solidFill>
                <a:srgbClr val="495FAA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15498"/>
              <a:ext cx="244736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2184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1507974" y="170329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000" dirty="0" smtClean="0">
                <a:solidFill>
                  <a:srgbClr val="FEC630"/>
                </a:solidFill>
                <a:latin typeface="Impact" panose="020B0806030902050204" pitchFamily="34" charset="0"/>
              </a:rPr>
              <a:t>OPERATIVNI SISTEMI</a:t>
            </a:r>
            <a:r>
              <a:rPr lang="sr-Latn-ME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8548" y="2053558"/>
            <a:ext cx="660917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stanovišta broja programa koji mogu istovremeno da budu u RAM memoriji </a:t>
            </a: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dijele </a:t>
            </a: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</a:t>
            </a: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Monoprogramske (MS </a:t>
            </a: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DOS)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Multiprogramske   (MS Windows)</a:t>
            </a:r>
          </a:p>
          <a:p>
            <a:endParaRPr lang="sr-Latn-C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28" y="4000499"/>
            <a:ext cx="1714500" cy="2857500"/>
          </a:xfrm>
          <a:prstGeom prst="rect">
            <a:avLst/>
          </a:prstGeom>
        </p:spPr>
      </p:pic>
      <p:pic>
        <p:nvPicPr>
          <p:cNvPr id="3074" name="Picture 2" descr="Webdesign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60157" y="4161827"/>
            <a:ext cx="687631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stanovišta načina zadavanja </a:t>
            </a:r>
            <a:r>
              <a:rPr lang="sr-Latn-C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komandi:</a:t>
            </a:r>
            <a:endParaRPr lang="sr-Latn-C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komandnog tipa (MS DOS)</a:t>
            </a:r>
          </a:p>
          <a:p>
            <a:pPr lvl="1">
              <a:lnSpc>
                <a:spcPct val="150000"/>
              </a:lnSpc>
            </a:pP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Grafički operativni sistemi (MS Windows)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(GUI – graphic user interface)</a:t>
            </a:r>
          </a:p>
        </p:txBody>
      </p:sp>
      <p:pic>
        <p:nvPicPr>
          <p:cNvPr id="16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7298" y="1545857"/>
            <a:ext cx="800219" cy="4817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OPERATIVNI SISTEMI</a:t>
            </a:r>
            <a:r>
              <a:rPr lang="sr-Latn-ME" sz="4000" dirty="0" smtClean="0">
                <a:solidFill>
                  <a:schemeClr val="accent4"/>
                </a:solidFill>
                <a:latin typeface="Impact" panose="020B0806030902050204" pitchFamily="34" charset="0"/>
              </a:rPr>
              <a:t>,,</a:t>
            </a:r>
            <a:endParaRPr lang="en-US" sz="4000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13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0" y="0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15498"/>
              <a:ext cx="244736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2184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1639732" y="390712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000" dirty="0" smtClean="0">
                <a:solidFill>
                  <a:srgbClr val="FEC630"/>
                </a:solidFill>
                <a:latin typeface="Impact" panose="020B0806030902050204" pitchFamily="34" charset="0"/>
              </a:rPr>
              <a:t>OPERATIVNI SISTEMI</a:t>
            </a:r>
            <a:r>
              <a:rPr lang="sr-Latn-ME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,,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159" y="3088009"/>
            <a:ext cx="4858430" cy="3233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33" y="2459245"/>
            <a:ext cx="9839797" cy="3042168"/>
          </a:xfrm>
          <a:prstGeom prst="rect">
            <a:avLst/>
          </a:prstGeom>
        </p:spPr>
      </p:pic>
      <p:pic>
        <p:nvPicPr>
          <p:cNvPr id="16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ac os 8 gifs | Wiffle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14" y="187832"/>
            <a:ext cx="3094786" cy="23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3631" y="1571561"/>
            <a:ext cx="800219" cy="4817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MS DOS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56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321698" y="0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15498"/>
              <a:ext cx="244736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521841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1936241" y="345141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000" dirty="0" smtClean="0">
                <a:solidFill>
                  <a:srgbClr val="FEC630"/>
                </a:solidFill>
                <a:latin typeface="Impact" panose="020B0806030902050204" pitchFamily="34" charset="0"/>
              </a:rPr>
              <a:t>MS DOS</a:t>
            </a:r>
            <a:endParaRPr lang="en-US" sz="4000" dirty="0">
              <a:solidFill>
                <a:srgbClr val="FEC63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72" y="3513905"/>
            <a:ext cx="4733420" cy="2714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8247" y="1277416"/>
            <a:ext cx="7667897" cy="187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0000"/>
            </a:pPr>
            <a:r>
              <a:rPr lang="en-US" altLang="en-US" sz="2400" kern="0" dirty="0">
                <a:solidFill>
                  <a:srgbClr val="002060"/>
                </a:solidFill>
                <a:latin typeface="Arial"/>
              </a:rPr>
              <a:t>MS-DOS </a:t>
            </a:r>
            <a:r>
              <a:rPr lang="sr-Latn-CS" altLang="en-US" sz="2400" kern="0" dirty="0">
                <a:solidFill>
                  <a:srgbClr val="002060"/>
                </a:solidFill>
                <a:latin typeface="Arial"/>
              </a:rPr>
              <a:t>- interakcija korisnika obavlja se karakternim znacima:</a:t>
            </a:r>
            <a:endParaRPr lang="en-US" altLang="en-US" sz="2400" kern="0" dirty="0">
              <a:solidFill>
                <a:srgbClr val="002060"/>
              </a:solidFill>
              <a:latin typeface="Arial"/>
            </a:endParaRPr>
          </a:p>
          <a:p>
            <a:pPr marL="804862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Interfejs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kroz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komandnu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liniju</a:t>
            </a:r>
            <a:endParaRPr lang="en-US" altLang="en-US" sz="2200" kern="0" dirty="0">
              <a:solidFill>
                <a:srgbClr val="002060"/>
              </a:solidFill>
              <a:latin typeface="Arial"/>
            </a:endParaRPr>
          </a:p>
          <a:p>
            <a:pPr marL="804862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Prompt –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sistem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čeka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da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korisnik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započne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aktivnost</a:t>
            </a:r>
            <a:endParaRPr lang="en-US" altLang="en-US" sz="2200" kern="0" dirty="0">
              <a:solidFill>
                <a:srgbClr val="002060"/>
              </a:solidFill>
              <a:latin typeface="Arial"/>
            </a:endParaRPr>
          </a:p>
          <a:p>
            <a:pPr marL="804862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Unos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komande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sa</a:t>
            </a:r>
            <a:r>
              <a:rPr lang="en-US" altLang="en-US" sz="2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200" kern="0" dirty="0" err="1">
                <a:solidFill>
                  <a:srgbClr val="002060"/>
                </a:solidFill>
                <a:latin typeface="Arial"/>
              </a:rPr>
              <a:t>tastature</a:t>
            </a:r>
            <a:endParaRPr lang="en-US" altLang="en-US" sz="2200" kern="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7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ow to correctly exit Powershell terminal via HID script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134471"/>
            <a:ext cx="2302557" cy="16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S-DOS Shareware: GIFPRT32 : Edward B. Hamrick : Free Download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03" y="3041906"/>
            <a:ext cx="5111451" cy="31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11643" y="1678678"/>
            <a:ext cx="800219" cy="4817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Microsoft WINDOWS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232686" cy="6858000"/>
          </a:xfrm>
          <a:prstGeom prst="rect">
            <a:avLst/>
          </a:prstGeom>
          <a:solidFill>
            <a:srgbClr val="0078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2"/>
          <p:cNvSpPr txBox="1">
            <a:spLocks/>
          </p:cNvSpPr>
          <p:nvPr/>
        </p:nvSpPr>
        <p:spPr>
          <a:xfrm>
            <a:off x="1736911" y="681318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solidFill>
                  <a:srgbClr val="FEC630"/>
                </a:solidFill>
                <a:latin typeface="Impact" panose="020B0806030902050204" pitchFamily="34" charset="0"/>
              </a:rPr>
              <a:t>Microsoft WINDOWS</a:t>
            </a:r>
            <a:endParaRPr lang="en-US" sz="4000" dirty="0">
              <a:solidFill>
                <a:srgbClr val="FEC630"/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7485" y="2564547"/>
            <a:ext cx="97401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100" dirty="0">
                <a:solidFill>
                  <a:srgbClr val="002060"/>
                </a:solidFill>
              </a:rPr>
              <a:t>KARAKTERISTIKE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400" dirty="0">
                <a:solidFill>
                  <a:srgbClr val="002060"/>
                </a:solidFill>
              </a:rPr>
              <a:t>Uniformnost svih Windows aplikacija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400" dirty="0">
                <a:solidFill>
                  <a:srgbClr val="002060"/>
                </a:solidFill>
              </a:rPr>
              <a:t>Aplikacije ne zavise od konfiguracije (hardvera)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400" dirty="0">
                <a:solidFill>
                  <a:srgbClr val="002060"/>
                </a:solidFill>
              </a:rPr>
              <a:t>Multitasking (višeprogramski rad)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400" dirty="0">
                <a:solidFill>
                  <a:srgbClr val="002060"/>
                </a:solidFill>
              </a:rPr>
              <a:t>Podrška DOS aplikacijama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CS" altLang="en-US" sz="2400" dirty="0">
                <a:solidFill>
                  <a:srgbClr val="002060"/>
                </a:solidFill>
              </a:rPr>
              <a:t>Prenos podataka između različitih aplikacija, upotrebom Clipboarda (poseban </a:t>
            </a:r>
            <a:r>
              <a:rPr lang="sr-Latn-CS" altLang="en-US" sz="2400" dirty="0" smtClean="0">
                <a:solidFill>
                  <a:srgbClr val="002060"/>
                </a:solidFill>
              </a:rPr>
              <a:t>dio </a:t>
            </a:r>
            <a:r>
              <a:rPr lang="sr-Latn-CS" altLang="en-US" sz="2400" dirty="0">
                <a:solidFill>
                  <a:srgbClr val="002060"/>
                </a:solidFill>
              </a:rPr>
              <a:t>operativne memorije)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929" y="1215381"/>
            <a:ext cx="2936664" cy="29497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7" y="5182204"/>
            <a:ext cx="2857500" cy="1600200"/>
          </a:xfrm>
          <a:prstGeom prst="rect">
            <a:avLst/>
          </a:prstGeom>
        </p:spPr>
      </p:pic>
      <p:pic>
        <p:nvPicPr>
          <p:cNvPr id="3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4828" y="1662360"/>
            <a:ext cx="677108" cy="4953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eaLnBrk="0" hangingPunct="0">
              <a:defRPr/>
            </a:pPr>
            <a:r>
              <a:rPr lang="sr-Latn-CS" sz="3200" kern="0" dirty="0">
                <a:solidFill>
                  <a:schemeClr val="bg1"/>
                </a:solidFill>
                <a:latin typeface="Impact" panose="020B0806030902050204" pitchFamily="34" charset="0"/>
              </a:rPr>
              <a:t>Windows operativni sistem</a:t>
            </a:r>
            <a:endParaRPr lang="en-US" sz="32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6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4600" y="1945981"/>
            <a:ext cx="912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2" lvl="1">
              <a:buClr>
                <a:srgbClr val="993300"/>
              </a:buClr>
            </a:pPr>
            <a:r>
              <a:rPr lang="sr-Latn-CS" altLang="en-US" sz="2000" dirty="0">
                <a:solidFill>
                  <a:srgbClr val="002060"/>
                </a:solidFill>
              </a:rPr>
              <a:t>U original</a:t>
            </a:r>
            <a:r>
              <a:rPr lang="en-US" altLang="en-US" sz="2000" dirty="0">
                <a:solidFill>
                  <a:srgbClr val="002060"/>
                </a:solidFill>
              </a:rPr>
              <a:t>u </a:t>
            </a:r>
            <a:r>
              <a:rPr lang="en-US" altLang="en-US" sz="2000" b="1" dirty="0">
                <a:solidFill>
                  <a:srgbClr val="002060"/>
                </a:solidFill>
              </a:rPr>
              <a:t>Microsoft Windows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sr-Latn-CS" altLang="en-US" sz="2000" dirty="0">
                <a:solidFill>
                  <a:srgbClr val="002060"/>
                </a:solidFill>
              </a:rPr>
              <a:t>je vrsta programa koji daje grafičko </a:t>
            </a:r>
            <a:r>
              <a:rPr lang="sr-Latn-CS" altLang="en-US" sz="2000" dirty="0" smtClean="0">
                <a:solidFill>
                  <a:srgbClr val="002060"/>
                </a:solidFill>
              </a:rPr>
              <a:t>lice</a:t>
            </a:r>
            <a:r>
              <a:rPr lang="en-US" altLang="en-US" sz="2000" dirty="0" smtClean="0">
                <a:solidFill>
                  <a:srgbClr val="002060"/>
                </a:solidFill>
              </a:rPr>
              <a:t> </a:t>
            </a:r>
            <a:r>
              <a:rPr lang="en-US" altLang="en-US" sz="2000" dirty="0">
                <a:solidFill>
                  <a:srgbClr val="002060"/>
                </a:solidFill>
              </a:rPr>
              <a:t>MS-DOS</a:t>
            </a:r>
            <a:r>
              <a:rPr lang="sr-Latn-CS" altLang="en-US" sz="2000" dirty="0" smtClean="0">
                <a:solidFill>
                  <a:srgbClr val="002060"/>
                </a:solidFill>
              </a:rPr>
              <a:t>-u.</a:t>
            </a:r>
            <a:r>
              <a:rPr lang="en-US" altLang="en-US" sz="2000" dirty="0" smtClean="0">
                <a:solidFill>
                  <a:srgbClr val="002060"/>
                </a:solidFill>
              </a:rPr>
              <a:t> 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404812" lvl="1">
              <a:buClr>
                <a:srgbClr val="993300"/>
              </a:buClr>
            </a:pPr>
            <a:r>
              <a:rPr lang="sr-Latn-CS" altLang="en-US" sz="2000" dirty="0">
                <a:solidFill>
                  <a:srgbClr val="002060"/>
                </a:solidFill>
              </a:rPr>
              <a:t>Uvođenjem </a:t>
            </a:r>
            <a:r>
              <a:rPr lang="en-US" altLang="en-US" sz="2000" dirty="0">
                <a:solidFill>
                  <a:srgbClr val="002060"/>
                </a:solidFill>
              </a:rPr>
              <a:t> Windows 95 </a:t>
            </a:r>
            <a:r>
              <a:rPr lang="sr-Latn-ME" altLang="en-US" sz="2000" dirty="0" smtClean="0">
                <a:solidFill>
                  <a:srgbClr val="002060"/>
                </a:solidFill>
              </a:rPr>
              <a:t>-</a:t>
            </a:r>
            <a:r>
              <a:rPr lang="en-US" altLang="en-US" sz="2000" dirty="0" smtClean="0">
                <a:solidFill>
                  <a:srgbClr val="002060"/>
                </a:solidFill>
              </a:rPr>
              <a:t> </a:t>
            </a:r>
            <a:r>
              <a:rPr lang="en-US" altLang="en-US" sz="2000" dirty="0">
                <a:solidFill>
                  <a:srgbClr val="002060"/>
                </a:solidFill>
              </a:rPr>
              <a:t>1995</a:t>
            </a:r>
            <a:r>
              <a:rPr lang="sr-Latn-CS" altLang="en-US" sz="2000" dirty="0">
                <a:solidFill>
                  <a:srgbClr val="002060"/>
                </a:solidFill>
              </a:rPr>
              <a:t>.god.</a:t>
            </a:r>
            <a:r>
              <a:rPr lang="en-US" altLang="en-US" sz="2000" dirty="0">
                <a:solidFill>
                  <a:srgbClr val="002060"/>
                </a:solidFill>
              </a:rPr>
              <a:t>, Microsoft </a:t>
            </a:r>
            <a:r>
              <a:rPr lang="sr-Latn-CS" altLang="en-US" sz="2000" dirty="0">
                <a:solidFill>
                  <a:srgbClr val="002060"/>
                </a:solidFill>
              </a:rPr>
              <a:t>počinje </a:t>
            </a:r>
            <a:r>
              <a:rPr lang="en-US" altLang="en-US" sz="2000" dirty="0" err="1">
                <a:solidFill>
                  <a:srgbClr val="002060"/>
                </a:solidFill>
              </a:rPr>
              <a:t>sa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sr-Latn-CS" altLang="en-US" sz="2000" dirty="0" smtClean="0">
                <a:solidFill>
                  <a:srgbClr val="002060"/>
                </a:solidFill>
              </a:rPr>
              <a:t>operativni</a:t>
            </a:r>
            <a:r>
              <a:rPr lang="en-US" altLang="en-US" sz="2000" dirty="0">
                <a:solidFill>
                  <a:srgbClr val="002060"/>
                </a:solidFill>
              </a:rPr>
              <a:t>m</a:t>
            </a:r>
            <a:r>
              <a:rPr lang="sr-Latn-CS" altLang="en-US" sz="2000" dirty="0">
                <a:solidFill>
                  <a:srgbClr val="002060"/>
                </a:solidFill>
              </a:rPr>
              <a:t> sistem</a:t>
            </a:r>
            <a:r>
              <a:rPr lang="en-US" altLang="en-US" sz="2000" dirty="0">
                <a:solidFill>
                  <a:srgbClr val="002060"/>
                </a:solidFill>
              </a:rPr>
              <a:t>om</a:t>
            </a:r>
            <a:r>
              <a:rPr lang="sr-Latn-CS" altLang="en-US" sz="2000" dirty="0">
                <a:solidFill>
                  <a:srgbClr val="002060"/>
                </a:solidFill>
              </a:rPr>
              <a:t> koji </a:t>
            </a:r>
            <a:r>
              <a:rPr lang="sr-Latn-CS" altLang="en-US" sz="2000" dirty="0" smtClean="0">
                <a:solidFill>
                  <a:srgbClr val="002060"/>
                </a:solidFill>
              </a:rPr>
              <a:t>rijetko </a:t>
            </a:r>
            <a:r>
              <a:rPr lang="sr-Latn-CS" altLang="en-US" sz="2000" dirty="0">
                <a:solidFill>
                  <a:srgbClr val="002060"/>
                </a:solidFill>
              </a:rPr>
              <a:t>pokazuje svoje</a:t>
            </a:r>
            <a:r>
              <a:rPr lang="en-US" altLang="en-US" sz="2000" dirty="0">
                <a:solidFill>
                  <a:srgbClr val="002060"/>
                </a:solidFill>
              </a:rPr>
              <a:t> MS-DOS </a:t>
            </a:r>
            <a:r>
              <a:rPr lang="sr-Latn-CS" altLang="en-US" sz="2000" dirty="0" smtClean="0">
                <a:solidFill>
                  <a:srgbClr val="002060"/>
                </a:solidFill>
              </a:rPr>
              <a:t>porijeklo.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11" y="3084362"/>
            <a:ext cx="4203847" cy="315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455292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sr-Latn-CS" sz="4000" kern="0" dirty="0" smtClean="0">
                <a:solidFill>
                  <a:srgbClr val="FEC630"/>
                </a:solidFill>
                <a:latin typeface="Impact" panose="020B0806030902050204" pitchFamily="34" charset="0"/>
              </a:rPr>
              <a:t>Windows operativni sistem</a:t>
            </a:r>
            <a:endParaRPr lang="en-US" sz="4000" kern="0" dirty="0">
              <a:solidFill>
                <a:srgbClr val="FEC630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icrosoft Loading Ic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29" y="3239168"/>
            <a:ext cx="4798494" cy="35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98023" y="1642855"/>
            <a:ext cx="738664" cy="4953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eaLnBrk="0" hangingPunct="0">
              <a:defRPr/>
            </a:pPr>
            <a:r>
              <a:rPr lang="sr-Latn-CS" sz="3600" kern="0" dirty="0" smtClean="0">
                <a:solidFill>
                  <a:schemeClr val="bg1"/>
                </a:solidFill>
                <a:latin typeface="Impact" panose="020B0806030902050204" pitchFamily="34" charset="0"/>
              </a:rPr>
              <a:t>UNIX</a:t>
            </a:r>
            <a:endParaRPr lang="en-US" sz="36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8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smtClean="0">
                <a:solidFill>
                  <a:srgbClr val="00A0A8"/>
                </a:solidFill>
                <a:latin typeface="Impact" panose="020B0806030902050204" pitchFamily="34" charset="0"/>
              </a:rPr>
              <a:t>Evolucija Windows operativnog 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1022" y="1615370"/>
            <a:ext cx="19271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 dirty="0">
                <a:solidFill>
                  <a:srgbClr val="333333"/>
                </a:solidFill>
                <a:latin typeface="Impact" panose="020B0806030902050204" pitchFamily="34" charset="0"/>
              </a:rPr>
              <a:t>Windows 3.11</a:t>
            </a:r>
            <a:endParaRPr lang="en-US" sz="2500" b="0" i="0" dirty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1026" name="Picture 2" descr="https://i2.wp.com/pcpress.rs/wp-content/uploads/2018/05/windows-31_948853_full.jpg?resize=800%2C599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99" y="2092424"/>
            <a:ext cx="5299709" cy="39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45506" y="2359693"/>
            <a:ext cx="39977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2060"/>
                </a:solidFill>
                <a:latin typeface="Open Sans"/>
              </a:rPr>
              <a:t>Mnogi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korisnici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svoje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Windows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iskustvo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PC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mogu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hronološki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opišu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kao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600" i="1" dirty="0">
                <a:solidFill>
                  <a:srgbClr val="002060"/>
                </a:solidFill>
                <a:latin typeface="Open Sans"/>
              </a:rPr>
              <a:t>DOS-Win3.11-Win95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Nakon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godina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korišćenja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DOS-a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Norton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Commandera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stigao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Windows 3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koji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donio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desktop standard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ikonicama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I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dok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za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prom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enu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odgovorna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verzija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3.1,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dodatne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mogućnosti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koje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došle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3.11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verzijom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(TCP/IP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podrška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) 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don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ele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ovoj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posl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ednjoj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verziji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najveću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popularnost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Ovaj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operativni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sistem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mnogi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koristili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čak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kad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stigao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Windows 95, pod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izgovorom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im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sve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l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ij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epo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radi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. I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sada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mnogi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sa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s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etom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s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ećaju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prvog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isku</a:t>
            </a:r>
            <a:r>
              <a:rPr lang="sr-Latn-ME" sz="1600" dirty="0" smtClean="0">
                <a:solidFill>
                  <a:srgbClr val="002060"/>
                </a:solidFill>
                <a:latin typeface="Open Sans"/>
              </a:rPr>
              <a:t>s</a:t>
            </a:r>
            <a:r>
              <a:rPr lang="en-US" sz="1600" dirty="0" err="1" smtClean="0">
                <a:solidFill>
                  <a:srgbClr val="002060"/>
                </a:solidFill>
                <a:latin typeface="Open Sans"/>
              </a:rPr>
              <a:t>tva</a:t>
            </a:r>
            <a:r>
              <a:rPr lang="en-US" sz="1600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igranja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igara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600" dirty="0">
                <a:solidFill>
                  <a:srgbClr val="002060"/>
                </a:solidFill>
                <a:latin typeface="Open Sans"/>
                <a:hlinkClick r:id="rId5"/>
              </a:rPr>
              <a:t>Minesweeper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sz="1600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Open Sans"/>
              </a:rPr>
              <a:t> Solitaire.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3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8019446" y="0"/>
            <a:ext cx="94174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85" y="272722"/>
            <a:ext cx="1663338" cy="1670764"/>
          </a:xfrm>
          <a:prstGeom prst="rect">
            <a:avLst/>
          </a:prstGeom>
        </p:spPr>
      </p:pic>
      <p:sp>
        <p:nvSpPr>
          <p:cNvPr id="19" name="Title 12"/>
          <p:cNvSpPr txBox="1">
            <a:spLocks/>
          </p:cNvSpPr>
          <p:nvPr/>
        </p:nvSpPr>
        <p:spPr>
          <a:xfrm>
            <a:off x="1117945" y="559623"/>
            <a:ext cx="9980682" cy="1096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Evolucija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Windows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operativnog</a:t>
            </a:r>
            <a:r>
              <a:rPr lang="en-US" sz="3500" dirty="0">
                <a:solidFill>
                  <a:srgbClr val="00A0A8"/>
                </a:solidFill>
                <a:latin typeface="Impact" panose="020B0806030902050204" pitchFamily="34" charset="0"/>
              </a:rPr>
              <a:t> </a:t>
            </a:r>
            <a:r>
              <a:rPr lang="en-US" sz="3500" dirty="0" err="1">
                <a:solidFill>
                  <a:srgbClr val="00A0A8"/>
                </a:solidFill>
                <a:latin typeface="Impact" panose="020B0806030902050204" pitchFamily="34" charset="0"/>
              </a:rPr>
              <a:t>sistema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20" name="Picture 4" descr="How Businesses Use Animation for Marketing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4" y="143416"/>
            <a:ext cx="1834038" cy="1375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6729" y="1518944"/>
            <a:ext cx="17988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500">
                <a:solidFill>
                  <a:srgbClr val="333333"/>
                </a:solidFill>
                <a:latin typeface="Impact" panose="020B0806030902050204" pitchFamily="34" charset="0"/>
              </a:rPr>
              <a:t>Windows 95</a:t>
            </a:r>
            <a:endParaRPr lang="en-US" sz="2500" b="0" i="0">
              <a:solidFill>
                <a:srgbClr val="333333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2050" name="Picture 2" descr="https://i2.wp.com/pcpress.rs/wp-content/uploads/2018/05/win95.jpg?resize=800%2C4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66" y="1995998"/>
            <a:ext cx="4806122" cy="32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70694" y="1995135"/>
            <a:ext cx="4289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Open Sans"/>
              </a:rPr>
              <a:t>Kad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stigao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dirty="0">
                <a:solidFill>
                  <a:srgbClr val="002060"/>
                </a:solidFill>
                <a:latin typeface="Open Sans"/>
                <a:hlinkClick r:id="rId5"/>
              </a:rPr>
              <a:t>Windows 95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mnogi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bili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skeptični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nev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erujući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novoj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verziji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što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će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pokazati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kao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tradicija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pri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pojavi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svake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nove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verzije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).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Sada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već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legendarni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Win95 je 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don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o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nezavisnost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od DOS-a (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neki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način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),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ali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uvođenje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novina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ipak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bilo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propraćeno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„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d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eč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jim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bolestima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“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Malo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koji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korisnik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nije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potrošio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sate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sate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podešavajući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hardver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kroz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intuitivni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” </a:t>
            </a:r>
            <a:r>
              <a:rPr lang="en-US" b="1" dirty="0">
                <a:solidFill>
                  <a:srgbClr val="002060"/>
                </a:solidFill>
                <a:latin typeface="Open Sans"/>
              </a:rPr>
              <a:t>Plug and </a:t>
            </a:r>
            <a:r>
              <a:rPr lang="en-US" b="1" dirty="0" smtClean="0">
                <a:solidFill>
                  <a:srgbClr val="002060"/>
                </a:solidFill>
                <a:latin typeface="Open Sans"/>
              </a:rPr>
              <a:t>P</a:t>
            </a:r>
            <a:r>
              <a:rPr lang="sr-Latn-ME" b="1" dirty="0" smtClean="0">
                <a:solidFill>
                  <a:srgbClr val="002060"/>
                </a:solidFill>
                <a:latin typeface="Open Sans"/>
              </a:rPr>
              <a:t>l</a:t>
            </a:r>
            <a:r>
              <a:rPr lang="en-US" b="1" dirty="0" smtClean="0">
                <a:solidFill>
                  <a:srgbClr val="002060"/>
                </a:solidFill>
                <a:latin typeface="Open Sans"/>
              </a:rPr>
              <a:t>ay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Sl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j</a:t>
            </a:r>
            <a:r>
              <a:rPr lang="en-US" dirty="0" err="1" smtClean="0">
                <a:solidFill>
                  <a:srgbClr val="002060"/>
                </a:solidFill>
                <a:latin typeface="Open Sans"/>
              </a:rPr>
              <a:t>edeće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verzije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su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ispeglale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ove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boljke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dok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pojava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32-bitnih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aplikacija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omogućila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bolje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korisničko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iskustvo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Ipak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ništa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nije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bilo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toliko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zabavno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kao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višednevno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instaliranje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hardvera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poput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/>
              </a:rPr>
              <a:t>zvučne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Open Sans"/>
              </a:rPr>
              <a:t>kart</a:t>
            </a:r>
            <a:r>
              <a:rPr lang="sr-Latn-ME" dirty="0" smtClean="0">
                <a:solidFill>
                  <a:srgbClr val="002060"/>
                </a:solidFill>
                <a:latin typeface="Open Sans"/>
              </a:rPr>
              <a:t>ice.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5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1434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inherit</vt:lpstr>
      <vt:lpstr>Open Sans</vt:lpstr>
      <vt:lpstr>Times New Roman</vt:lpstr>
      <vt:lpstr>Tw Cen MT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183</cp:revision>
  <dcterms:created xsi:type="dcterms:W3CDTF">2017-01-05T13:17:27Z</dcterms:created>
  <dcterms:modified xsi:type="dcterms:W3CDTF">2020-09-17T09:50:31Z</dcterms:modified>
</cp:coreProperties>
</file>