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9" d="100"/>
          <a:sy n="89" d="100"/>
        </p:scale>
        <p:origin x="-624" y="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7" Type="http://schemas.openxmlformats.org/officeDocument/2006/relationships/image" Target="../media/image8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image" Target="../media/image6.wmf"/><Relationship Id="rId7" Type="http://schemas.openxmlformats.org/officeDocument/2006/relationships/image" Target="../media/image3.wmf"/><Relationship Id="rId12" Type="http://schemas.openxmlformats.org/officeDocument/2006/relationships/image" Target="../media/image8.wmf"/><Relationship Id="rId2" Type="http://schemas.openxmlformats.org/officeDocument/2006/relationships/image" Target="../media/image5.wmf"/><Relationship Id="rId1" Type="http://schemas.openxmlformats.org/officeDocument/2006/relationships/image" Target="../media/image9.wmf"/><Relationship Id="rId6" Type="http://schemas.openxmlformats.org/officeDocument/2006/relationships/image" Target="../media/image11.wmf"/><Relationship Id="rId11" Type="http://schemas.openxmlformats.org/officeDocument/2006/relationships/image" Target="../media/image14.wmf"/><Relationship Id="rId5" Type="http://schemas.openxmlformats.org/officeDocument/2006/relationships/image" Target="../media/image2.wmf"/><Relationship Id="rId10" Type="http://schemas.openxmlformats.org/officeDocument/2006/relationships/image" Target="../media/image13.wmf"/><Relationship Id="rId4" Type="http://schemas.openxmlformats.org/officeDocument/2006/relationships/image" Target="../media/image10.wmf"/><Relationship Id="rId9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6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016B-7EAB-481F-B076-819E4FA8871D}" type="datetimeFigureOut">
              <a:rPr lang="en-US" smtClean="0"/>
              <a:pPr/>
              <a:t>11/23/2014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FD3FF-8DF2-42CC-ACEE-2912552B2A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016B-7EAB-481F-B076-819E4FA8871D}" type="datetimeFigureOut">
              <a:rPr lang="en-US" smtClean="0"/>
              <a:pPr/>
              <a:t>11/23/2014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FD3FF-8DF2-42CC-ACEE-2912552B2A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016B-7EAB-481F-B076-819E4FA8871D}" type="datetimeFigureOut">
              <a:rPr lang="en-US" smtClean="0"/>
              <a:pPr/>
              <a:t>11/23/2014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FD3FF-8DF2-42CC-ACEE-2912552B2A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016B-7EAB-481F-B076-819E4FA8871D}" type="datetimeFigureOut">
              <a:rPr lang="en-US" smtClean="0"/>
              <a:pPr/>
              <a:t>11/23/2014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FD3FF-8DF2-42CC-ACEE-2912552B2A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016B-7EAB-481F-B076-819E4FA8871D}" type="datetimeFigureOut">
              <a:rPr lang="en-US" smtClean="0"/>
              <a:pPr/>
              <a:t>11/23/2014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FD3FF-8DF2-42CC-ACEE-2912552B2A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016B-7EAB-481F-B076-819E4FA8871D}" type="datetimeFigureOut">
              <a:rPr lang="en-US" smtClean="0"/>
              <a:pPr/>
              <a:t>11/23/2014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FD3FF-8DF2-42CC-ACEE-2912552B2A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016B-7EAB-481F-B076-819E4FA8871D}" type="datetimeFigureOut">
              <a:rPr lang="en-US" smtClean="0"/>
              <a:pPr/>
              <a:t>11/23/2014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FD3FF-8DF2-42CC-ACEE-2912552B2A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016B-7EAB-481F-B076-819E4FA8871D}" type="datetimeFigureOut">
              <a:rPr lang="en-US" smtClean="0"/>
              <a:pPr/>
              <a:t>11/23/2014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FD3FF-8DF2-42CC-ACEE-2912552B2A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016B-7EAB-481F-B076-819E4FA8871D}" type="datetimeFigureOut">
              <a:rPr lang="en-US" smtClean="0"/>
              <a:pPr/>
              <a:t>11/23/2014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FD3FF-8DF2-42CC-ACEE-2912552B2A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016B-7EAB-481F-B076-819E4FA8871D}" type="datetimeFigureOut">
              <a:rPr lang="en-US" smtClean="0"/>
              <a:pPr/>
              <a:t>11/23/2014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FD3FF-8DF2-42CC-ACEE-2912552B2A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016B-7EAB-481F-B076-819E4FA8871D}" type="datetimeFigureOut">
              <a:rPr lang="en-US" smtClean="0"/>
              <a:pPr/>
              <a:t>11/23/2014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E8FD3FF-8DF2-42CC-ACEE-2912552B2A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4E9016B-7EAB-481F-B076-819E4FA8871D}" type="datetimeFigureOut">
              <a:rPr lang="en-US" smtClean="0"/>
              <a:pPr/>
              <a:t>11/23/2014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E8FD3FF-8DF2-42CC-ACEE-2912552B2A29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Relationship Id="rId9" Type="http://schemas.openxmlformats.org/officeDocument/2006/relationships/oleObject" Target="../embeddings/oleObject7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13" Type="http://schemas.openxmlformats.org/officeDocument/2006/relationships/oleObject" Target="../embeddings/oleObject18.bin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2.bin"/><Relationship Id="rId12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1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1.bin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0.bin"/><Relationship Id="rId15" Type="http://schemas.openxmlformats.org/officeDocument/2006/relationships/oleObject" Target="../embeddings/oleObject20.bin"/><Relationship Id="rId10" Type="http://schemas.openxmlformats.org/officeDocument/2006/relationships/oleObject" Target="../embeddings/oleObject15.bin"/><Relationship Id="rId4" Type="http://schemas.openxmlformats.org/officeDocument/2006/relationships/oleObject" Target="../embeddings/oleObject9.bin"/><Relationship Id="rId9" Type="http://schemas.openxmlformats.org/officeDocument/2006/relationships/oleObject" Target="../embeddings/oleObject14.bin"/><Relationship Id="rId14" Type="http://schemas.openxmlformats.org/officeDocument/2006/relationships/oleObject" Target="../embeddings/oleObject19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24.bin"/><Relationship Id="rId4" Type="http://schemas.openxmlformats.org/officeDocument/2006/relationships/oleObject" Target="../embeddings/oleObject23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27.bin"/><Relationship Id="rId4" Type="http://schemas.openxmlformats.org/officeDocument/2006/relationships/oleObject" Target="../embeddings/oleObject26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29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857232"/>
            <a:ext cx="850112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800" b="1" dirty="0" smtClean="0"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KRU</a:t>
            </a:r>
            <a:r>
              <a:rPr lang="sr-Latn-CS" sz="2800" b="1" dirty="0" smtClean="0">
                <a:latin typeface="Times New Roman" pitchFamily="18" charset="0"/>
                <a:cs typeface="Times New Roman" pitchFamily="18" charset="0"/>
              </a:rPr>
              <a:t>ŽNICA</a:t>
            </a:r>
          </a:p>
          <a:p>
            <a:endParaRPr lang="sr-Latn-CS" dirty="0"/>
          </a:p>
          <a:p>
            <a:endParaRPr lang="sr-Latn-CS" dirty="0" smtClean="0"/>
          </a:p>
          <a:p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DEF: 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Skup tačaka u ravni na jednakom rastojanju (r) od date tačke (C) naziva se  </a:t>
            </a:r>
            <a:r>
              <a:rPr lang="sr-Latn-CS" sz="2400" i="1" dirty="0" smtClean="0">
                <a:latin typeface="Times New Roman" pitchFamily="18" charset="0"/>
                <a:cs typeface="Times New Roman" pitchFamily="18" charset="0"/>
              </a:rPr>
              <a:t>KRUŽNICA.</a:t>
            </a: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Svaka kružnica određena je centrom i poluprečnikom i pišemo k(C,r).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rot="5400000" flipH="1" flipV="1">
            <a:off x="1643042" y="4857760"/>
            <a:ext cx="314327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1714480" y="5572140"/>
            <a:ext cx="507209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lowchart: Connector 7"/>
          <p:cNvSpPr/>
          <p:nvPr/>
        </p:nvSpPr>
        <p:spPr>
          <a:xfrm>
            <a:off x="4000496" y="3714752"/>
            <a:ext cx="1643074" cy="1643074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4286248" y="5072074"/>
            <a:ext cx="114300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10800000">
            <a:off x="3143240" y="4500570"/>
            <a:ext cx="17145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endCxn id="8" idx="7"/>
          </p:cNvCxnSpPr>
          <p:nvPr/>
        </p:nvCxnSpPr>
        <p:spPr>
          <a:xfrm rot="5400000" flipH="1" flipV="1">
            <a:off x="4857751" y="3955375"/>
            <a:ext cx="545196" cy="5451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4857752" y="3929066"/>
          <a:ext cx="342902" cy="277814"/>
        </p:xfrm>
        <a:graphic>
          <a:graphicData uri="http://schemas.openxmlformats.org/presentationml/2006/ole">
            <p:oleObj spid="_x0000_s1026" name="Equation" r:id="rId3" imgW="114120" imgH="126720" progId="Equation.3">
              <p:embed/>
            </p:oleObj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/>
        </p:nvGraphicFramePr>
        <p:xfrm>
          <a:off x="4714876" y="5715016"/>
          <a:ext cx="285752" cy="379414"/>
        </p:xfrm>
        <a:graphic>
          <a:graphicData uri="http://schemas.openxmlformats.org/presentationml/2006/ole">
            <p:oleObj spid="_x0000_s1027" name="Equation" r:id="rId4" imgW="152280" imgH="164880" progId="Equation.3">
              <p:embed/>
            </p:oleObj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/>
        </p:nvGraphicFramePr>
        <p:xfrm>
          <a:off x="2786050" y="4286256"/>
          <a:ext cx="285752" cy="307976"/>
        </p:xfrm>
        <a:graphic>
          <a:graphicData uri="http://schemas.openxmlformats.org/presentationml/2006/ole">
            <p:oleObj spid="_x0000_s1028" name="Equation" r:id="rId5" imgW="126720" imgH="164880" progId="Equation.3">
              <p:embed/>
            </p:oleObj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/>
        </p:nvGraphicFramePr>
        <p:xfrm>
          <a:off x="6572264" y="5786454"/>
          <a:ext cx="285752" cy="282576"/>
        </p:xfrm>
        <a:graphic>
          <a:graphicData uri="http://schemas.openxmlformats.org/presentationml/2006/ole">
            <p:oleObj spid="_x0000_s1029" name="Equation" r:id="rId6" imgW="126720" imgH="139680" progId="Equation.3">
              <p:embed/>
            </p:oleObj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/>
        </p:nvGraphicFramePr>
        <p:xfrm>
          <a:off x="2857488" y="3214686"/>
          <a:ext cx="357190" cy="379414"/>
        </p:xfrm>
        <a:graphic>
          <a:graphicData uri="http://schemas.openxmlformats.org/presentationml/2006/ole">
            <p:oleObj spid="_x0000_s1030" name="Equation" r:id="rId7" imgW="139680" imgH="164880" progId="Equation.3">
              <p:embed/>
            </p:oleObj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/>
        </p:nvGraphicFramePr>
        <p:xfrm>
          <a:off x="4143372" y="4143380"/>
          <a:ext cx="785818" cy="274638"/>
        </p:xfrm>
        <a:graphic>
          <a:graphicData uri="http://schemas.openxmlformats.org/presentationml/2006/ole">
            <p:oleObj spid="_x0000_s1031" name="Equation" r:id="rId8" imgW="495000" imgH="203040" progId="Equation.3">
              <p:embed/>
            </p:oleObj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/>
        </p:nvGraphicFramePr>
        <p:xfrm>
          <a:off x="2857488" y="5572140"/>
          <a:ext cx="500066" cy="392114"/>
        </p:xfrm>
        <a:graphic>
          <a:graphicData uri="http://schemas.openxmlformats.org/presentationml/2006/ole">
            <p:oleObj spid="_x0000_s1032" name="Equation" r:id="rId9" imgW="126720" imgH="177480" progId="Equation.3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1142984"/>
            <a:ext cx="82153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Opšta jednačina kružnice : 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3929058" y="1071546"/>
          <a:ext cx="3571900" cy="571504"/>
        </p:xfrm>
        <a:graphic>
          <a:graphicData uri="http://schemas.openxmlformats.org/presentationml/2006/ole">
            <p:oleObj spid="_x0000_s2050" name="Equation" r:id="rId3" imgW="1422360" imgH="228600" progId="Equation.3">
              <p:embed/>
            </p:oleObj>
          </a:graphicData>
        </a:graphic>
      </p:graphicFrame>
      <p:cxnSp>
        <p:nvCxnSpPr>
          <p:cNvPr id="7" name="Straight Arrow Connector 6"/>
          <p:cNvCxnSpPr/>
          <p:nvPr/>
        </p:nvCxnSpPr>
        <p:spPr>
          <a:xfrm rot="16200000" flipV="1">
            <a:off x="821505" y="4036223"/>
            <a:ext cx="4000528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1500166" y="5072074"/>
            <a:ext cx="6215106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lowchart: Connector 10"/>
          <p:cNvSpPr/>
          <p:nvPr/>
        </p:nvSpPr>
        <p:spPr>
          <a:xfrm>
            <a:off x="3929058" y="2857496"/>
            <a:ext cx="2357454" cy="2143140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 rot="5400000" flipH="1" flipV="1">
            <a:off x="5036347" y="3178967"/>
            <a:ext cx="857256" cy="6429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5400000">
            <a:off x="4750595" y="4107661"/>
            <a:ext cx="207170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4536281" y="4536289"/>
            <a:ext cx="121444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2857488" y="3929066"/>
            <a:ext cx="2928958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2786050" y="3071810"/>
            <a:ext cx="3000396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7286644" y="5286388"/>
          <a:ext cx="285750" cy="282575"/>
        </p:xfrm>
        <a:graphic>
          <a:graphicData uri="http://schemas.openxmlformats.org/presentationml/2006/ole">
            <p:oleObj spid="_x0000_s2051" name="Equation" r:id="rId4" imgW="126720" imgH="139680" progId="Equation.3">
              <p:embed/>
            </p:oleObj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2285984" y="2143116"/>
          <a:ext cx="357188" cy="379412"/>
        </p:xfrm>
        <a:graphic>
          <a:graphicData uri="http://schemas.openxmlformats.org/presentationml/2006/ole">
            <p:oleObj spid="_x0000_s2052" name="Equation" r:id="rId5" imgW="139680" imgH="164880" progId="Equation.3">
              <p:embed/>
            </p:oleObj>
          </a:graphicData>
        </a:graphic>
      </p:graphicFrame>
      <p:graphicFrame>
        <p:nvGraphicFramePr>
          <p:cNvPr id="28" name="Object 27"/>
          <p:cNvGraphicFramePr>
            <a:graphicFrameLocks noChangeAspect="1"/>
          </p:cNvGraphicFramePr>
          <p:nvPr/>
        </p:nvGraphicFramePr>
        <p:xfrm>
          <a:off x="4786314" y="3929066"/>
          <a:ext cx="295276" cy="320676"/>
        </p:xfrm>
        <a:graphic>
          <a:graphicData uri="http://schemas.openxmlformats.org/presentationml/2006/ole">
            <p:oleObj spid="_x0000_s2053" name="Equation" r:id="rId6" imgW="152280" imgH="177480" progId="Equation.3">
              <p:embed/>
            </p:oleObj>
          </a:graphicData>
        </a:graphic>
      </p:graphicFrame>
      <p:graphicFrame>
        <p:nvGraphicFramePr>
          <p:cNvPr id="2054" name="Object 6"/>
          <p:cNvGraphicFramePr>
            <a:graphicFrameLocks noChangeAspect="1"/>
          </p:cNvGraphicFramePr>
          <p:nvPr/>
        </p:nvGraphicFramePr>
        <p:xfrm>
          <a:off x="5143504" y="3357562"/>
          <a:ext cx="342900" cy="277812"/>
        </p:xfrm>
        <a:graphic>
          <a:graphicData uri="http://schemas.openxmlformats.org/presentationml/2006/ole">
            <p:oleObj spid="_x0000_s2054" name="Equation" r:id="rId7" imgW="114120" imgH="126720" progId="Equation.3">
              <p:embed/>
            </p:oleObj>
          </a:graphicData>
        </a:graphic>
      </p:graphicFrame>
      <p:graphicFrame>
        <p:nvGraphicFramePr>
          <p:cNvPr id="2055" name="Object 7"/>
          <p:cNvGraphicFramePr>
            <a:graphicFrameLocks noChangeAspect="1"/>
          </p:cNvGraphicFramePr>
          <p:nvPr/>
        </p:nvGraphicFramePr>
        <p:xfrm>
          <a:off x="5643570" y="5214950"/>
          <a:ext cx="285750" cy="282575"/>
        </p:xfrm>
        <a:graphic>
          <a:graphicData uri="http://schemas.openxmlformats.org/presentationml/2006/ole">
            <p:oleObj spid="_x0000_s2055" name="Equation" r:id="rId8" imgW="126720" imgH="139680" progId="Equation.3">
              <p:embed/>
            </p:oleObj>
          </a:graphicData>
        </a:graphic>
      </p:graphicFrame>
      <p:graphicFrame>
        <p:nvGraphicFramePr>
          <p:cNvPr id="2056" name="Object 8"/>
          <p:cNvGraphicFramePr>
            <a:graphicFrameLocks noChangeAspect="1"/>
          </p:cNvGraphicFramePr>
          <p:nvPr/>
        </p:nvGraphicFramePr>
        <p:xfrm>
          <a:off x="2357422" y="3000372"/>
          <a:ext cx="357188" cy="379412"/>
        </p:xfrm>
        <a:graphic>
          <a:graphicData uri="http://schemas.openxmlformats.org/presentationml/2006/ole">
            <p:oleObj spid="_x0000_s2056" name="Equation" r:id="rId9" imgW="139680" imgH="164880" progId="Equation.3">
              <p:embed/>
            </p:oleObj>
          </a:graphicData>
        </a:graphic>
      </p:graphicFrame>
      <p:graphicFrame>
        <p:nvGraphicFramePr>
          <p:cNvPr id="32" name="Object 31"/>
          <p:cNvGraphicFramePr>
            <a:graphicFrameLocks noChangeAspect="1"/>
          </p:cNvGraphicFramePr>
          <p:nvPr/>
        </p:nvGraphicFramePr>
        <p:xfrm>
          <a:off x="5726113" y="2714625"/>
          <a:ext cx="977900" cy="417513"/>
        </p:xfrm>
        <a:graphic>
          <a:graphicData uri="http://schemas.openxmlformats.org/presentationml/2006/ole">
            <p:oleObj spid="_x0000_s2057" name="Equation" r:id="rId10" imgW="533160" imgH="203040" progId="Equation.3">
              <p:embed/>
            </p:oleObj>
          </a:graphicData>
        </a:graphic>
      </p:graphicFrame>
      <p:graphicFrame>
        <p:nvGraphicFramePr>
          <p:cNvPr id="2058" name="Object 10"/>
          <p:cNvGraphicFramePr>
            <a:graphicFrameLocks noChangeAspect="1"/>
          </p:cNvGraphicFramePr>
          <p:nvPr/>
        </p:nvGraphicFramePr>
        <p:xfrm>
          <a:off x="5000628" y="5286388"/>
          <a:ext cx="285750" cy="379413"/>
        </p:xfrm>
        <a:graphic>
          <a:graphicData uri="http://schemas.openxmlformats.org/presentationml/2006/ole">
            <p:oleObj spid="_x0000_s2058" name="Equation" r:id="rId11" imgW="152280" imgH="164880" progId="Equation.3">
              <p:embed/>
            </p:oleObj>
          </a:graphicData>
        </a:graphic>
      </p:graphicFrame>
      <p:graphicFrame>
        <p:nvGraphicFramePr>
          <p:cNvPr id="2059" name="Object 11"/>
          <p:cNvGraphicFramePr>
            <a:graphicFrameLocks noChangeAspect="1"/>
          </p:cNvGraphicFramePr>
          <p:nvPr/>
        </p:nvGraphicFramePr>
        <p:xfrm>
          <a:off x="2357422" y="3857628"/>
          <a:ext cx="285750" cy="307975"/>
        </p:xfrm>
        <a:graphic>
          <a:graphicData uri="http://schemas.openxmlformats.org/presentationml/2006/ole">
            <p:oleObj spid="_x0000_s2059" name="Equation" r:id="rId12" imgW="126720" imgH="164880" progId="Equation.3">
              <p:embed/>
            </p:oleObj>
          </a:graphicData>
        </a:graphic>
      </p:graphicFrame>
      <p:graphicFrame>
        <p:nvGraphicFramePr>
          <p:cNvPr id="35" name="Object 34"/>
          <p:cNvGraphicFramePr>
            <a:graphicFrameLocks noChangeAspect="1"/>
          </p:cNvGraphicFramePr>
          <p:nvPr/>
        </p:nvGraphicFramePr>
        <p:xfrm>
          <a:off x="5286380" y="4000504"/>
          <a:ext cx="428628" cy="307976"/>
        </p:xfrm>
        <a:graphic>
          <a:graphicData uri="http://schemas.openxmlformats.org/presentationml/2006/ole">
            <p:oleObj spid="_x0000_s2060" name="Equation" r:id="rId13" imgW="355320" imgH="164880" progId="Equation.3">
              <p:embed/>
            </p:oleObj>
          </a:graphicData>
        </a:graphic>
      </p:graphicFrame>
      <p:graphicFrame>
        <p:nvGraphicFramePr>
          <p:cNvPr id="36" name="Object 35"/>
          <p:cNvGraphicFramePr>
            <a:graphicFrameLocks noChangeAspect="1"/>
          </p:cNvGraphicFramePr>
          <p:nvPr/>
        </p:nvGraphicFramePr>
        <p:xfrm>
          <a:off x="5786446" y="3357562"/>
          <a:ext cx="785818" cy="428628"/>
        </p:xfrm>
        <a:graphic>
          <a:graphicData uri="http://schemas.openxmlformats.org/presentationml/2006/ole">
            <p:oleObj spid="_x0000_s2061" name="Equation" r:id="rId14" imgW="355320" imgH="164880" progId="Equation.3">
              <p:embed/>
            </p:oleObj>
          </a:graphicData>
        </a:graphic>
      </p:graphicFrame>
      <p:sp>
        <p:nvSpPr>
          <p:cNvPr id="37" name="TextBox 36"/>
          <p:cNvSpPr txBox="1"/>
          <p:nvPr/>
        </p:nvSpPr>
        <p:spPr>
          <a:xfrm>
            <a:off x="357158" y="5857892"/>
            <a:ext cx="85011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Ako je centar kružnice  koordinatni početak jednačina kružnice glasi 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8" name="Object 37"/>
          <p:cNvGraphicFramePr>
            <a:graphicFrameLocks noChangeAspect="1"/>
          </p:cNvGraphicFramePr>
          <p:nvPr/>
        </p:nvGraphicFramePr>
        <p:xfrm>
          <a:off x="1428728" y="6286520"/>
          <a:ext cx="1357322" cy="442914"/>
        </p:xfrm>
        <a:graphic>
          <a:graphicData uri="http://schemas.openxmlformats.org/presentationml/2006/ole">
            <p:oleObj spid="_x0000_s2062" name="Equation" r:id="rId15" imgW="761760" imgH="228600" progId="Equation.3">
              <p:embed/>
            </p:oleObj>
          </a:graphicData>
        </a:graphic>
      </p:graphicFrame>
      <p:graphicFrame>
        <p:nvGraphicFramePr>
          <p:cNvPr id="2063" name="Object 15"/>
          <p:cNvGraphicFramePr>
            <a:graphicFrameLocks noChangeAspect="1"/>
          </p:cNvGraphicFramePr>
          <p:nvPr/>
        </p:nvGraphicFramePr>
        <p:xfrm>
          <a:off x="2285984" y="5143512"/>
          <a:ext cx="500063" cy="392113"/>
        </p:xfrm>
        <a:graphic>
          <a:graphicData uri="http://schemas.openxmlformats.org/presentationml/2006/ole">
            <p:oleObj spid="_x0000_s2063" name="Equation" r:id="rId16" imgW="126720" imgH="177480" progId="Equation.3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1142984"/>
            <a:ext cx="807249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Ako je jednačina kružnice data u obliku</a:t>
            </a: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Primjer 1:  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Odrediti koordinate centra i poluprečnik kružnice čija je jednačina:</a:t>
            </a: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a)</a:t>
            </a: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b)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571472" y="1785926"/>
          <a:ext cx="4357718" cy="3071834"/>
        </p:xfrm>
        <a:graphic>
          <a:graphicData uri="http://schemas.openxmlformats.org/presentationml/2006/ole">
            <p:oleObj spid="_x0000_s3074" name="Equation" r:id="rId3" imgW="1511280" imgH="1346040" progId="Equation.3">
              <p:embed/>
            </p:oleObj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143504" y="1857364"/>
            <a:ext cx="3500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,tada je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857224" y="5500702"/>
          <a:ext cx="3286148" cy="500066"/>
        </p:xfrm>
        <a:graphic>
          <a:graphicData uri="http://schemas.openxmlformats.org/presentationml/2006/ole">
            <p:oleObj spid="_x0000_s3075" name="Equation" r:id="rId4" imgW="1485720" imgH="228600" progId="Equation.3">
              <p:embed/>
            </p:oleObj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857224" y="5929330"/>
          <a:ext cx="3286148" cy="500066"/>
        </p:xfrm>
        <a:graphic>
          <a:graphicData uri="http://schemas.openxmlformats.org/presentationml/2006/ole">
            <p:oleObj spid="_x0000_s3076" name="Equation" r:id="rId5" imgW="1574640" imgH="228600" progId="Equation.3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1000108"/>
            <a:ext cx="871543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1.a)</a:t>
            </a: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Jednačina kružnice glasi :</a:t>
            </a:r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928662" y="1000108"/>
          <a:ext cx="3286125" cy="500062"/>
        </p:xfrm>
        <a:graphic>
          <a:graphicData uri="http://schemas.openxmlformats.org/presentationml/2006/ole">
            <p:oleObj spid="_x0000_s4098" name="Equation" r:id="rId3" imgW="1485720" imgH="228600" progId="Equation.3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571472" y="1571612"/>
          <a:ext cx="3500462" cy="4143404"/>
        </p:xfrm>
        <a:graphic>
          <a:graphicData uri="http://schemas.openxmlformats.org/presentationml/2006/ole">
            <p:oleObj spid="_x0000_s4099" name="Equation" r:id="rId4" imgW="1549080" imgH="180324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3643306" y="5715016"/>
          <a:ext cx="3643338" cy="514352"/>
        </p:xfrm>
        <a:graphic>
          <a:graphicData uri="http://schemas.openxmlformats.org/presentationml/2006/ole">
            <p:oleObj spid="_x0000_s4100" name="Equation" r:id="rId5" imgW="1384200" imgH="228600" progId="Equation.3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1142984"/>
            <a:ext cx="828680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Zadaci za vježbu:</a:t>
            </a: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1.Napisati jednačinu kružnice čiji je centar u presjeku pravih</a:t>
            </a: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2x+y-15=0  i  x-3y+17=0, a sadrži tačku A(9,-5).</a:t>
            </a: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2. Odrediti jednačinu kružnice kojoj pripadaju tačke A(3,1)  i  B(6,4), a centar joj pripada y osi.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Odrediti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koordinate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centra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polupre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kru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nice: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a)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b)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c)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5122" name="Equation" r:id="rId3" imgW="114120" imgH="215640" progId="Equation.3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857224" y="3786190"/>
          <a:ext cx="4500594" cy="1214446"/>
        </p:xfrm>
        <a:graphic>
          <a:graphicData uri="http://schemas.openxmlformats.org/presentationml/2006/ole">
            <p:oleObj spid="_x0000_s5123" name="Equation" r:id="rId4" imgW="1562040" imgH="736560" progId="Equation.3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1142984"/>
            <a:ext cx="821537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Odrediti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jedna</a:t>
            </a:r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činu kružnice  čiji je centar tačka M(-12,5) i koja prolazi kroz koordinatni početak.</a:t>
            </a:r>
          </a:p>
          <a:p>
            <a:endParaRPr lang="sr-Latn-C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5.Odrediti jednačinu kružnice čiji se centar nalazi u presjeku pravih x-3y+17=0 i </a:t>
            </a:r>
          </a:p>
          <a:p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2x+y-15=0 i koja sadrži tačku M(9,-5).</a:t>
            </a:r>
          </a:p>
          <a:p>
            <a:endParaRPr lang="sr-Latn-C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6.Odrediti jednačinu kružnice koncentrične kružnici </a:t>
            </a:r>
          </a:p>
          <a:p>
            <a:endParaRPr lang="sr-Latn-C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mtClean="0">
                <a:latin typeface="Times New Roman" pitchFamily="18" charset="0"/>
                <a:cs typeface="Times New Roman" pitchFamily="18" charset="0"/>
              </a:rPr>
              <a:t>a čiji je poluprečnik za jedan veći od poluprečnika date kružnice.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5500694" y="2714620"/>
          <a:ext cx="2786082" cy="442914"/>
        </p:xfrm>
        <a:graphic>
          <a:graphicData uri="http://schemas.openxmlformats.org/presentationml/2006/ole">
            <p:oleObj spid="_x0000_s18434" name="Equation" r:id="rId3" imgW="154908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67</TotalTime>
  <Words>204</Words>
  <Application>Microsoft Office PowerPoint</Application>
  <PresentationFormat>On-screen Show (4:3)</PresentationFormat>
  <Paragraphs>52</Paragraphs>
  <Slides>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Flow</vt:lpstr>
      <vt:lpstr>Equation</vt:lpstr>
      <vt:lpstr>Slide 1</vt:lpstr>
      <vt:lpstr>Slide 2</vt:lpstr>
      <vt:lpstr>Slide 3</vt:lpstr>
      <vt:lpstr>Slide 4</vt:lpstr>
      <vt:lpstr>Slide 5</vt:lpstr>
      <vt:lpstr>Slide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HP</cp:lastModifiedBy>
  <cp:revision>10</cp:revision>
  <dcterms:created xsi:type="dcterms:W3CDTF">2011-03-03T21:10:28Z</dcterms:created>
  <dcterms:modified xsi:type="dcterms:W3CDTF">2014-11-23T18:54:10Z</dcterms:modified>
</cp:coreProperties>
</file>