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8" r:id="rId3"/>
    <p:sldId id="292" r:id="rId4"/>
    <p:sldId id="297" r:id="rId5"/>
    <p:sldId id="293" r:id="rId6"/>
    <p:sldId id="298" r:id="rId7"/>
    <p:sldId id="294" r:id="rId8"/>
    <p:sldId id="312" r:id="rId9"/>
    <p:sldId id="274" r:id="rId10"/>
    <p:sldId id="313" r:id="rId11"/>
    <p:sldId id="314" r:id="rId12"/>
    <p:sldId id="305" r:id="rId13"/>
    <p:sldId id="315" r:id="rId14"/>
    <p:sldId id="317" r:id="rId15"/>
    <p:sldId id="316"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8"/>
    <a:srgbClr val="FEC630"/>
    <a:srgbClr val="FF5969"/>
    <a:srgbClr val="5D7373"/>
    <a:srgbClr val="52C9BD"/>
    <a:srgbClr val="52CBBE"/>
    <a:srgbClr val="F0E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1" autoAdjust="0"/>
    <p:restoredTop sz="94660"/>
  </p:normalViewPr>
  <p:slideViewPr>
    <p:cSldViewPr snapToGrid="0">
      <p:cViewPr varScale="1">
        <p:scale>
          <a:sx n="73" d="100"/>
          <a:sy n="73" d="100"/>
        </p:scale>
        <p:origin x="7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BDB6E-4906-4FB1-BDF9-CC4EADB5117A}" type="doc">
      <dgm:prSet loTypeId="urn:microsoft.com/office/officeart/2005/8/layout/process1" loCatId="process" qsTypeId="urn:microsoft.com/office/officeart/2005/8/quickstyle/simple5" qsCatId="simple" csTypeId="urn:microsoft.com/office/officeart/2005/8/colors/accent1_2" csCatId="accent1" phldr="1"/>
      <dgm:spPr/>
    </dgm:pt>
    <dgm:pt modelId="{E99DB38F-57A7-4308-88BD-476563B5B788}">
      <dgm:prSet phldrT="[Text]"/>
      <dgm:spPr>
        <a:solidFill>
          <a:srgbClr val="FF6600"/>
        </a:solidFill>
        <a:scene3d>
          <a:camera prst="orthographicFront"/>
          <a:lightRig rig="threePt" dir="t"/>
        </a:scene3d>
        <a:sp3d>
          <a:bevelT/>
        </a:sp3d>
      </dgm:spPr>
      <dgm:t>
        <a:bodyPr/>
        <a:lstStyle/>
        <a:p>
          <a:r>
            <a:rPr lang="sr-Latn-ME" b="1" dirty="0" smtClean="0"/>
            <a:t>KORISNIK (komande koje zadaje preko tastature, miša ili kroz program)</a:t>
          </a:r>
          <a:endParaRPr lang="en-US" b="1" dirty="0"/>
        </a:p>
      </dgm:t>
    </dgm:pt>
    <dgm:pt modelId="{E7F97E6A-BF4E-43F1-805F-30A205F8622C}" type="parTrans" cxnId="{76404149-F6CD-404B-ADE1-45DDFB0DF8C9}">
      <dgm:prSet/>
      <dgm:spPr/>
      <dgm:t>
        <a:bodyPr/>
        <a:lstStyle/>
        <a:p>
          <a:endParaRPr lang="en-US"/>
        </a:p>
      </dgm:t>
    </dgm:pt>
    <dgm:pt modelId="{87B2FEED-0782-45EA-B4FF-C127FD64193A}" type="sibTrans" cxnId="{76404149-F6CD-404B-ADE1-45DDFB0DF8C9}">
      <dgm:prSet/>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B1A4DDE0-8BB2-4D26-BA54-CF4D0122B108}">
      <dgm:prSet phldrT="[Text]"/>
      <dgm:spPr>
        <a:solidFill>
          <a:srgbClr val="FF6600"/>
        </a:solidFill>
        <a:scene3d>
          <a:camera prst="orthographicFront"/>
          <a:lightRig rig="threePt" dir="t"/>
        </a:scene3d>
        <a:sp3d>
          <a:bevelT/>
        </a:sp3d>
      </dgm:spPr>
      <dgm:t>
        <a:bodyPr/>
        <a:lstStyle/>
        <a:p>
          <a:r>
            <a:rPr lang="sr-Latn-ME" b="1" dirty="0" smtClean="0"/>
            <a:t>Program prevodilac</a:t>
          </a:r>
          <a:endParaRPr lang="en-US" b="1" dirty="0"/>
        </a:p>
      </dgm:t>
    </dgm:pt>
    <dgm:pt modelId="{452616CF-16DF-4224-B0E4-8437681FEF79}" type="parTrans" cxnId="{BF03A78A-3988-4D85-B3A0-B30A5AD19D1B}">
      <dgm:prSet/>
      <dgm:spPr/>
      <dgm:t>
        <a:bodyPr/>
        <a:lstStyle/>
        <a:p>
          <a:endParaRPr lang="en-US"/>
        </a:p>
      </dgm:t>
    </dgm:pt>
    <dgm:pt modelId="{44F0B9EE-A024-4D75-8C92-D33715CBE3F3}" type="sibTrans" cxnId="{BF03A78A-3988-4D85-B3A0-B30A5AD19D1B}">
      <dgm:prSet/>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D76CB2D5-B590-4765-911B-2C4B72A72610}">
      <dgm:prSet phldrT="[Text]"/>
      <dgm:spPr>
        <a:solidFill>
          <a:srgbClr val="FF6600"/>
        </a:solidFill>
        <a:scene3d>
          <a:camera prst="orthographicFront"/>
          <a:lightRig rig="threePt" dir="t"/>
        </a:scene3d>
        <a:sp3d>
          <a:bevelT/>
        </a:sp3d>
      </dgm:spPr>
      <dgm:t>
        <a:bodyPr/>
        <a:lstStyle/>
        <a:p>
          <a:r>
            <a:rPr lang="sr-Latn-ME" b="1" dirty="0" smtClean="0"/>
            <a:t>RAČUNAR (mašinski kod)</a:t>
          </a:r>
          <a:endParaRPr lang="en-US" b="1" dirty="0"/>
        </a:p>
      </dgm:t>
    </dgm:pt>
    <dgm:pt modelId="{39A67067-3F23-423A-BC1A-7DEA191714AE}" type="parTrans" cxnId="{1BB1146E-C90E-4C2F-8D32-A730FE386E7D}">
      <dgm:prSet/>
      <dgm:spPr/>
      <dgm:t>
        <a:bodyPr/>
        <a:lstStyle/>
        <a:p>
          <a:endParaRPr lang="en-US"/>
        </a:p>
      </dgm:t>
    </dgm:pt>
    <dgm:pt modelId="{1C38A474-F8F3-4870-9144-09A09D775C11}" type="sibTrans" cxnId="{1BB1146E-C90E-4C2F-8D32-A730FE386E7D}">
      <dgm:prSet/>
      <dgm:spPr/>
      <dgm:t>
        <a:bodyPr/>
        <a:lstStyle/>
        <a:p>
          <a:endParaRPr lang="en-US"/>
        </a:p>
      </dgm:t>
    </dgm:pt>
    <dgm:pt modelId="{DF9C5457-226D-46A4-AA9E-FB448CF4A7EF}" type="pres">
      <dgm:prSet presAssocID="{311BDB6E-4906-4FB1-BDF9-CC4EADB5117A}" presName="Name0" presStyleCnt="0">
        <dgm:presLayoutVars>
          <dgm:dir/>
          <dgm:resizeHandles val="exact"/>
        </dgm:presLayoutVars>
      </dgm:prSet>
      <dgm:spPr/>
    </dgm:pt>
    <dgm:pt modelId="{5AF1E812-D3F4-4B6B-B436-6BB112CCE1E8}" type="pres">
      <dgm:prSet presAssocID="{E99DB38F-57A7-4308-88BD-476563B5B788}" presName="node" presStyleLbl="node1" presStyleIdx="0" presStyleCnt="3" custLinFactNeighborX="2014" custLinFactNeighborY="-969">
        <dgm:presLayoutVars>
          <dgm:bulletEnabled val="1"/>
        </dgm:presLayoutVars>
      </dgm:prSet>
      <dgm:spPr/>
      <dgm:t>
        <a:bodyPr/>
        <a:lstStyle/>
        <a:p>
          <a:endParaRPr lang="en-US"/>
        </a:p>
      </dgm:t>
    </dgm:pt>
    <dgm:pt modelId="{F7C4FB0C-1084-42E9-8ABE-1C5CD365877A}" type="pres">
      <dgm:prSet presAssocID="{87B2FEED-0782-45EA-B4FF-C127FD64193A}" presName="sibTrans" presStyleLbl="sibTrans2D1" presStyleIdx="0" presStyleCnt="2"/>
      <dgm:spPr/>
      <dgm:t>
        <a:bodyPr/>
        <a:lstStyle/>
        <a:p>
          <a:endParaRPr lang="en-US"/>
        </a:p>
      </dgm:t>
    </dgm:pt>
    <dgm:pt modelId="{0D5C4A2F-601E-4CFF-83C8-466054EFDCB8}" type="pres">
      <dgm:prSet presAssocID="{87B2FEED-0782-45EA-B4FF-C127FD64193A}" presName="connectorText" presStyleLbl="sibTrans2D1" presStyleIdx="0" presStyleCnt="2"/>
      <dgm:spPr/>
      <dgm:t>
        <a:bodyPr/>
        <a:lstStyle/>
        <a:p>
          <a:endParaRPr lang="en-US"/>
        </a:p>
      </dgm:t>
    </dgm:pt>
    <dgm:pt modelId="{CE124190-F7B5-432F-B2D5-7C7941C23D97}" type="pres">
      <dgm:prSet presAssocID="{B1A4DDE0-8BB2-4D26-BA54-CF4D0122B108}" presName="node" presStyleLbl="node1" presStyleIdx="1" presStyleCnt="3">
        <dgm:presLayoutVars>
          <dgm:bulletEnabled val="1"/>
        </dgm:presLayoutVars>
      </dgm:prSet>
      <dgm:spPr/>
      <dgm:t>
        <a:bodyPr/>
        <a:lstStyle/>
        <a:p>
          <a:endParaRPr lang="en-US"/>
        </a:p>
      </dgm:t>
    </dgm:pt>
    <dgm:pt modelId="{B484FE92-411D-456A-94A0-1A9006B37931}" type="pres">
      <dgm:prSet presAssocID="{44F0B9EE-A024-4D75-8C92-D33715CBE3F3}" presName="sibTrans" presStyleLbl="sibTrans2D1" presStyleIdx="1" presStyleCnt="2"/>
      <dgm:spPr/>
      <dgm:t>
        <a:bodyPr/>
        <a:lstStyle/>
        <a:p>
          <a:endParaRPr lang="en-US"/>
        </a:p>
      </dgm:t>
    </dgm:pt>
    <dgm:pt modelId="{69634F5E-2CF9-4801-B4AB-5BC8ED53AA03}" type="pres">
      <dgm:prSet presAssocID="{44F0B9EE-A024-4D75-8C92-D33715CBE3F3}" presName="connectorText" presStyleLbl="sibTrans2D1" presStyleIdx="1" presStyleCnt="2"/>
      <dgm:spPr/>
      <dgm:t>
        <a:bodyPr/>
        <a:lstStyle/>
        <a:p>
          <a:endParaRPr lang="en-US"/>
        </a:p>
      </dgm:t>
    </dgm:pt>
    <dgm:pt modelId="{12CA2937-581F-44B3-8025-7E62E16AB760}" type="pres">
      <dgm:prSet presAssocID="{D76CB2D5-B590-4765-911B-2C4B72A72610}" presName="node" presStyleLbl="node1" presStyleIdx="2" presStyleCnt="3" custLinFactNeighborX="10269">
        <dgm:presLayoutVars>
          <dgm:bulletEnabled val="1"/>
        </dgm:presLayoutVars>
      </dgm:prSet>
      <dgm:spPr/>
      <dgm:t>
        <a:bodyPr/>
        <a:lstStyle/>
        <a:p>
          <a:endParaRPr lang="en-US"/>
        </a:p>
      </dgm:t>
    </dgm:pt>
  </dgm:ptLst>
  <dgm:cxnLst>
    <dgm:cxn modelId="{618BC440-3C2C-4DC5-A625-6E2BED04C3D9}" type="presOf" srcId="{E99DB38F-57A7-4308-88BD-476563B5B788}" destId="{5AF1E812-D3F4-4B6B-B436-6BB112CCE1E8}" srcOrd="0" destOrd="0" presId="urn:microsoft.com/office/officeart/2005/8/layout/process1"/>
    <dgm:cxn modelId="{AD6EBAED-89A2-4F35-A734-65BAA2A349DC}" type="presOf" srcId="{311BDB6E-4906-4FB1-BDF9-CC4EADB5117A}" destId="{DF9C5457-226D-46A4-AA9E-FB448CF4A7EF}" srcOrd="0" destOrd="0" presId="urn:microsoft.com/office/officeart/2005/8/layout/process1"/>
    <dgm:cxn modelId="{BF03A78A-3988-4D85-B3A0-B30A5AD19D1B}" srcId="{311BDB6E-4906-4FB1-BDF9-CC4EADB5117A}" destId="{B1A4DDE0-8BB2-4D26-BA54-CF4D0122B108}" srcOrd="1" destOrd="0" parTransId="{452616CF-16DF-4224-B0E4-8437681FEF79}" sibTransId="{44F0B9EE-A024-4D75-8C92-D33715CBE3F3}"/>
    <dgm:cxn modelId="{F855B3AA-6808-4EA6-8D5F-35B0411249AD}" type="presOf" srcId="{B1A4DDE0-8BB2-4D26-BA54-CF4D0122B108}" destId="{CE124190-F7B5-432F-B2D5-7C7941C23D97}" srcOrd="0" destOrd="0" presId="urn:microsoft.com/office/officeart/2005/8/layout/process1"/>
    <dgm:cxn modelId="{40F14C2E-1D6B-4EBD-B976-7F3DC5416DA3}" type="presOf" srcId="{D76CB2D5-B590-4765-911B-2C4B72A72610}" destId="{12CA2937-581F-44B3-8025-7E62E16AB760}" srcOrd="0" destOrd="0" presId="urn:microsoft.com/office/officeart/2005/8/layout/process1"/>
    <dgm:cxn modelId="{10920A23-E8D8-4D39-AF18-10EFEE3D6CA6}" type="presOf" srcId="{44F0B9EE-A024-4D75-8C92-D33715CBE3F3}" destId="{B484FE92-411D-456A-94A0-1A9006B37931}" srcOrd="0" destOrd="0" presId="urn:microsoft.com/office/officeart/2005/8/layout/process1"/>
    <dgm:cxn modelId="{1BB1146E-C90E-4C2F-8D32-A730FE386E7D}" srcId="{311BDB6E-4906-4FB1-BDF9-CC4EADB5117A}" destId="{D76CB2D5-B590-4765-911B-2C4B72A72610}" srcOrd="2" destOrd="0" parTransId="{39A67067-3F23-423A-BC1A-7DEA191714AE}" sibTransId="{1C38A474-F8F3-4870-9144-09A09D775C11}"/>
    <dgm:cxn modelId="{EF89D93D-3339-43CF-9933-A6E02E8B0641}" type="presOf" srcId="{87B2FEED-0782-45EA-B4FF-C127FD64193A}" destId="{F7C4FB0C-1084-42E9-8ABE-1C5CD365877A}" srcOrd="0" destOrd="0" presId="urn:microsoft.com/office/officeart/2005/8/layout/process1"/>
    <dgm:cxn modelId="{4CA19D0F-9A7A-4810-8C13-FDDE8204F7D1}" type="presOf" srcId="{87B2FEED-0782-45EA-B4FF-C127FD64193A}" destId="{0D5C4A2F-601E-4CFF-83C8-466054EFDCB8}" srcOrd="1" destOrd="0" presId="urn:microsoft.com/office/officeart/2005/8/layout/process1"/>
    <dgm:cxn modelId="{98A9E927-74DB-4285-8ADC-77D9BDD54D29}" type="presOf" srcId="{44F0B9EE-A024-4D75-8C92-D33715CBE3F3}" destId="{69634F5E-2CF9-4801-B4AB-5BC8ED53AA03}" srcOrd="1" destOrd="0" presId="urn:microsoft.com/office/officeart/2005/8/layout/process1"/>
    <dgm:cxn modelId="{76404149-F6CD-404B-ADE1-45DDFB0DF8C9}" srcId="{311BDB6E-4906-4FB1-BDF9-CC4EADB5117A}" destId="{E99DB38F-57A7-4308-88BD-476563B5B788}" srcOrd="0" destOrd="0" parTransId="{E7F97E6A-BF4E-43F1-805F-30A205F8622C}" sibTransId="{87B2FEED-0782-45EA-B4FF-C127FD64193A}"/>
    <dgm:cxn modelId="{60C84AEE-FF28-44CF-A266-943034698E3B}" type="presParOf" srcId="{DF9C5457-226D-46A4-AA9E-FB448CF4A7EF}" destId="{5AF1E812-D3F4-4B6B-B436-6BB112CCE1E8}" srcOrd="0" destOrd="0" presId="urn:microsoft.com/office/officeart/2005/8/layout/process1"/>
    <dgm:cxn modelId="{F7515B99-FC2F-49DB-8D31-089552CCB0C7}" type="presParOf" srcId="{DF9C5457-226D-46A4-AA9E-FB448CF4A7EF}" destId="{F7C4FB0C-1084-42E9-8ABE-1C5CD365877A}" srcOrd="1" destOrd="0" presId="urn:microsoft.com/office/officeart/2005/8/layout/process1"/>
    <dgm:cxn modelId="{22BA1CAF-0F97-42B8-8C6D-41112EBFED85}" type="presParOf" srcId="{F7C4FB0C-1084-42E9-8ABE-1C5CD365877A}" destId="{0D5C4A2F-601E-4CFF-83C8-466054EFDCB8}" srcOrd="0" destOrd="0" presId="urn:microsoft.com/office/officeart/2005/8/layout/process1"/>
    <dgm:cxn modelId="{2430D4E9-B965-411A-BE90-93FEC4F5F2DE}" type="presParOf" srcId="{DF9C5457-226D-46A4-AA9E-FB448CF4A7EF}" destId="{CE124190-F7B5-432F-B2D5-7C7941C23D97}" srcOrd="2" destOrd="0" presId="urn:microsoft.com/office/officeart/2005/8/layout/process1"/>
    <dgm:cxn modelId="{6C344D47-9BA1-4902-9189-4E19B9A09BDD}" type="presParOf" srcId="{DF9C5457-226D-46A4-AA9E-FB448CF4A7EF}" destId="{B484FE92-411D-456A-94A0-1A9006B37931}" srcOrd="3" destOrd="0" presId="urn:microsoft.com/office/officeart/2005/8/layout/process1"/>
    <dgm:cxn modelId="{BF96ED03-B346-47DC-B761-1C2FA912E497}" type="presParOf" srcId="{B484FE92-411D-456A-94A0-1A9006B37931}" destId="{69634F5E-2CF9-4801-B4AB-5BC8ED53AA03}" srcOrd="0" destOrd="0" presId="urn:microsoft.com/office/officeart/2005/8/layout/process1"/>
    <dgm:cxn modelId="{B006F5F0-C23D-4018-970A-CF1F719BC41C}" type="presParOf" srcId="{DF9C5457-226D-46A4-AA9E-FB448CF4A7EF}" destId="{12CA2937-581F-44B3-8025-7E62E16AB76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1E812-D3F4-4B6B-B436-6BB112CCE1E8}">
      <dsp:nvSpPr>
        <dsp:cNvPr id="0" name=""/>
        <dsp:cNvSpPr/>
      </dsp:nvSpPr>
      <dsp:spPr>
        <a:xfrm>
          <a:off x="24950" y="692472"/>
          <a:ext cx="2188289" cy="1312973"/>
        </a:xfrm>
        <a:prstGeom prst="roundRect">
          <a:avLst>
            <a:gd name="adj" fmla="val 10000"/>
          </a:avLst>
        </a:prstGeom>
        <a:solidFill>
          <a:srgbClr val="FF6600"/>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ME" sz="1800" b="1" kern="1200" dirty="0" smtClean="0"/>
            <a:t>KORISNIK (komande koje zadaje preko tastature, miša ili kroz program)</a:t>
          </a:r>
          <a:endParaRPr lang="en-US" sz="1800" b="1" kern="1200" dirty="0"/>
        </a:p>
      </dsp:txBody>
      <dsp:txXfrm>
        <a:off x="63406" y="730928"/>
        <a:ext cx="2111377" cy="1236061"/>
      </dsp:txXfrm>
    </dsp:sp>
    <dsp:sp modelId="{F7C4FB0C-1084-42E9-8ABE-1C5CD365877A}">
      <dsp:nvSpPr>
        <dsp:cNvPr id="0" name=""/>
        <dsp:cNvSpPr/>
      </dsp:nvSpPr>
      <dsp:spPr>
        <a:xfrm rot="14359">
          <a:off x="2427659" y="1084026"/>
          <a:ext cx="454578" cy="542695"/>
        </a:xfrm>
        <a:prstGeom prst="rightArrow">
          <a:avLst>
            <a:gd name="adj1" fmla="val 60000"/>
            <a:gd name="adj2" fmla="val 50000"/>
          </a:avLst>
        </a:prstGeom>
        <a:solidFill>
          <a:srgbClr val="92D05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427660" y="1192280"/>
        <a:ext cx="318205" cy="325617"/>
      </dsp:txXfrm>
    </dsp:sp>
    <dsp:sp modelId="{CE124190-F7B5-432F-B2D5-7C7941C23D97}">
      <dsp:nvSpPr>
        <dsp:cNvPr id="0" name=""/>
        <dsp:cNvSpPr/>
      </dsp:nvSpPr>
      <dsp:spPr>
        <a:xfrm>
          <a:off x="3070926" y="705195"/>
          <a:ext cx="2188289" cy="1312973"/>
        </a:xfrm>
        <a:prstGeom prst="roundRect">
          <a:avLst>
            <a:gd name="adj" fmla="val 10000"/>
          </a:avLst>
        </a:prstGeom>
        <a:solidFill>
          <a:srgbClr val="FF6600"/>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ME" sz="1800" b="1" kern="1200" dirty="0" smtClean="0"/>
            <a:t>Program prevodilac</a:t>
          </a:r>
          <a:endParaRPr lang="en-US" sz="1800" b="1" kern="1200" dirty="0"/>
        </a:p>
      </dsp:txBody>
      <dsp:txXfrm>
        <a:off x="3109382" y="743651"/>
        <a:ext cx="2111377" cy="1236061"/>
      </dsp:txXfrm>
    </dsp:sp>
    <dsp:sp modelId="{B484FE92-411D-456A-94A0-1A9006B37931}">
      <dsp:nvSpPr>
        <dsp:cNvPr id="0" name=""/>
        <dsp:cNvSpPr/>
      </dsp:nvSpPr>
      <dsp:spPr>
        <a:xfrm>
          <a:off x="5479875" y="1090334"/>
          <a:ext cx="467797" cy="542695"/>
        </a:xfrm>
        <a:prstGeom prst="rightArrow">
          <a:avLst>
            <a:gd name="adj1" fmla="val 60000"/>
            <a:gd name="adj2" fmla="val 50000"/>
          </a:avLst>
        </a:prstGeom>
        <a:solidFill>
          <a:srgbClr val="92D05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479875" y="1198873"/>
        <a:ext cx="327458" cy="325617"/>
      </dsp:txXfrm>
    </dsp:sp>
    <dsp:sp modelId="{12CA2937-581F-44B3-8025-7E62E16AB760}">
      <dsp:nvSpPr>
        <dsp:cNvPr id="0" name=""/>
        <dsp:cNvSpPr/>
      </dsp:nvSpPr>
      <dsp:spPr>
        <a:xfrm>
          <a:off x="6141853" y="705195"/>
          <a:ext cx="2188289" cy="1312973"/>
        </a:xfrm>
        <a:prstGeom prst="roundRect">
          <a:avLst>
            <a:gd name="adj" fmla="val 10000"/>
          </a:avLst>
        </a:prstGeom>
        <a:solidFill>
          <a:srgbClr val="FF6600"/>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ME" sz="1800" b="1" kern="1200" dirty="0" smtClean="0"/>
            <a:t>RAČUNAR (mašinski kod)</a:t>
          </a:r>
          <a:endParaRPr lang="en-US" sz="1800" b="1" kern="1200" dirty="0"/>
        </a:p>
      </dsp:txBody>
      <dsp:txXfrm>
        <a:off x="6180309" y="743651"/>
        <a:ext cx="2111377" cy="12360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27.08.2020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46036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27.08.2020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64663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27.08.2020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94711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27.08.2020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87467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27.08.2020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62536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FDFAF59-80FD-42F8-B77B-6179688B7234}" type="datetimeFigureOut">
              <a:rPr lang="de-DE" smtClean="0"/>
              <a:t>27.08.2020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79403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FDFAF59-80FD-42F8-B77B-6179688B7234}" type="datetimeFigureOut">
              <a:rPr lang="de-DE" smtClean="0"/>
              <a:t>27.08.2020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41377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FDFAF59-80FD-42F8-B77B-6179688B7234}" type="datetimeFigureOut">
              <a:rPr lang="de-DE" smtClean="0"/>
              <a:t>27.08.2020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44033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FAF59-80FD-42F8-B77B-6179688B7234}" type="datetimeFigureOut">
              <a:rPr lang="de-DE" smtClean="0"/>
              <a:t>27.08.2020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06195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27.08.2020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61600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27.08.2020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12689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FAF59-80FD-42F8-B77B-6179688B7234}" type="datetimeFigureOut">
              <a:rPr lang="de-DE" smtClean="0"/>
              <a:t>27.08.2020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89FD0-501B-4C6F-9CB2-8996B7BF4EFE}" type="slidenum">
              <a:rPr lang="de-DE" smtClean="0"/>
              <a:t>‹#›</a:t>
            </a:fld>
            <a:endParaRPr lang="de-DE"/>
          </a:p>
        </p:txBody>
      </p:sp>
    </p:spTree>
    <p:extLst>
      <p:ext uri="{BB962C8B-B14F-4D97-AF65-F5344CB8AC3E}">
        <p14:creationId xmlns:p14="http://schemas.microsoft.com/office/powerpoint/2010/main" val="3731875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spasojepapic@gmail.com"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1382190-201C-4BAE-91F3-296A26671C96}"/>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072092" y="5974721"/>
            <a:ext cx="2568388" cy="754053"/>
          </a:xfrm>
          <a:prstGeom prst="rect">
            <a:avLst/>
          </a:prstGeom>
          <a:noFill/>
        </p:spPr>
        <p:txBody>
          <a:bodyPr wrap="square" rtlCol="0">
            <a:spAutoFit/>
          </a:bodyPr>
          <a:lstStyle/>
          <a:p>
            <a:pPr algn="r"/>
            <a:r>
              <a:rPr lang="sr-Latn-ME" sz="2500" dirty="0" smtClean="0">
                <a:solidFill>
                  <a:srgbClr val="002060"/>
                </a:solidFill>
                <a:latin typeface="Impact" panose="020B0806030902050204" pitchFamily="34" charset="0"/>
              </a:rPr>
              <a:t>SPASOJE PAPIĆ</a:t>
            </a:r>
          </a:p>
          <a:p>
            <a:endParaRPr lang="en-US" dirty="0"/>
          </a:p>
        </p:txBody>
      </p:sp>
      <p:pic>
        <p:nvPicPr>
          <p:cNvPr id="33" name="Picture 32"/>
          <p:cNvPicPr>
            <a:picLocks noChangeAspect="1"/>
          </p:cNvPicPr>
          <p:nvPr/>
        </p:nvPicPr>
        <p:blipFill>
          <a:blip r:embed="rId2"/>
          <a:stretch>
            <a:fillRect/>
          </a:stretch>
        </p:blipFill>
        <p:spPr>
          <a:xfrm>
            <a:off x="3922866" y="318390"/>
            <a:ext cx="6380920" cy="1025889"/>
          </a:xfrm>
          <a:prstGeom prst="rect">
            <a:avLst/>
          </a:prstGeom>
        </p:spPr>
      </p:pic>
      <p:sp>
        <p:nvSpPr>
          <p:cNvPr id="40" name="Rectangle 39">
            <a:extLst>
              <a:ext uri="{FF2B5EF4-FFF2-40B4-BE49-F238E27FC236}">
                <a16:creationId xmlns:a16="http://schemas.microsoft.com/office/drawing/2014/main" id="{2F391CEE-E392-4A9D-BD11-6954B994FB42}"/>
              </a:ext>
            </a:extLst>
          </p:cNvPr>
          <p:cNvSpPr/>
          <p:nvPr/>
        </p:nvSpPr>
        <p:spPr>
          <a:xfrm>
            <a:off x="-9302800" y="0"/>
            <a:ext cx="12020746" cy="6858000"/>
          </a:xfrm>
          <a:prstGeom prst="rect">
            <a:avLst/>
          </a:prstGeom>
          <a:solidFill>
            <a:srgbClr val="00A0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06C029B-A799-4206-A656-A006D8F83990}"/>
              </a:ext>
            </a:extLst>
          </p:cNvPr>
          <p:cNvSpPr/>
          <p:nvPr/>
        </p:nvSpPr>
        <p:spPr>
          <a:xfrm>
            <a:off x="-8798783" y="0"/>
            <a:ext cx="10950312" cy="6858000"/>
          </a:xfrm>
          <a:prstGeom prst="rect">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42" name="Rectangle 41">
            <a:extLst>
              <a:ext uri="{FF2B5EF4-FFF2-40B4-BE49-F238E27FC236}">
                <a16:creationId xmlns:a16="http://schemas.microsoft.com/office/drawing/2014/main" id="{CE9AAB1E-3A13-4745-A574-9EE6806378C9}"/>
              </a:ext>
            </a:extLst>
          </p:cNvPr>
          <p:cNvSpPr/>
          <p:nvPr/>
        </p:nvSpPr>
        <p:spPr>
          <a:xfrm>
            <a:off x="-7847639" y="0"/>
            <a:ext cx="9380604" cy="6858000"/>
          </a:xfrm>
          <a:prstGeom prst="rect">
            <a:avLst/>
          </a:prstGeom>
          <a:solidFill>
            <a:srgbClr val="52CBB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CB8CB55-9DEC-4367-900E-7257FE1B874F}"/>
              </a:ext>
            </a:extLst>
          </p:cNvPr>
          <p:cNvSpPr/>
          <p:nvPr/>
        </p:nvSpPr>
        <p:spPr>
          <a:xfrm>
            <a:off x="-7985196" y="0"/>
            <a:ext cx="8886150" cy="6858000"/>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mpact" panose="020B0806030902050204" pitchFamily="34" charset="0"/>
            </a:endParaRPr>
          </a:p>
        </p:txBody>
      </p:sp>
      <p:pic>
        <p:nvPicPr>
          <p:cNvPr id="1028" name="Picture 4" descr="Interactive Presentation Software - Get Started - Unlimited Free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88135" y="2132394"/>
            <a:ext cx="4266965" cy="398153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312CB825-EAFB-4901-8C7E-D5477E0D31C8}"/>
              </a:ext>
            </a:extLst>
          </p:cNvPr>
          <p:cNvGrpSpPr/>
          <p:nvPr/>
        </p:nvGrpSpPr>
        <p:grpSpPr>
          <a:xfrm>
            <a:off x="4867836" y="4545106"/>
            <a:ext cx="5116532" cy="526688"/>
            <a:chOff x="4679586" y="878988"/>
            <a:chExt cx="1745757" cy="190500"/>
          </a:xfrm>
        </p:grpSpPr>
        <p:sp>
          <p:nvSpPr>
            <p:cNvPr id="22" name="Oval 21">
              <a:extLst>
                <a:ext uri="{FF2B5EF4-FFF2-40B4-BE49-F238E27FC236}">
                  <a16:creationId xmlns:a16="http://schemas.microsoft.com/office/drawing/2014/main" id="{A88C5CD2-8D88-4E1A-968C-C3E256B4316C}"/>
                </a:ext>
              </a:extLst>
            </p:cNvPr>
            <p:cNvSpPr/>
            <p:nvPr/>
          </p:nvSpPr>
          <p:spPr>
            <a:xfrm>
              <a:off x="4679586" y="878988"/>
              <a:ext cx="190500" cy="190500"/>
            </a:xfrm>
            <a:prstGeom prst="ellipse">
              <a:avLst/>
            </a:prstGeom>
            <a:solidFill>
              <a:srgbClr val="FF596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CA212B-3524-454E-9129-17FD0E8983F0}"/>
                </a:ext>
              </a:extLst>
            </p:cNvPr>
            <p:cNvSpPr/>
            <p:nvPr/>
          </p:nvSpPr>
          <p:spPr>
            <a:xfrm>
              <a:off x="4990736" y="878988"/>
              <a:ext cx="190500" cy="190500"/>
            </a:xfrm>
            <a:prstGeom prst="ellipse">
              <a:avLst/>
            </a:prstGeom>
            <a:solidFill>
              <a:srgbClr val="52CBB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487D07D-4424-43AA-9CF5-4A04A38B6C2D}"/>
                </a:ext>
              </a:extLst>
            </p:cNvPr>
            <p:cNvSpPr/>
            <p:nvPr/>
          </p:nvSpPr>
          <p:spPr>
            <a:xfrm>
              <a:off x="5301522" y="878988"/>
              <a:ext cx="190500" cy="190500"/>
            </a:xfrm>
            <a:prstGeom prst="ellipse">
              <a:avLst/>
            </a:prstGeom>
            <a:solidFill>
              <a:srgbClr val="FEC63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51E021E3-C26E-4AB9-81EB-239E3D1BBAB2}"/>
                </a:ext>
              </a:extLst>
            </p:cNvPr>
            <p:cNvSpPr/>
            <p:nvPr/>
          </p:nvSpPr>
          <p:spPr>
            <a:xfrm>
              <a:off x="5612308" y="878988"/>
              <a:ext cx="190500" cy="190500"/>
            </a:xfrm>
            <a:prstGeom prst="ellipse">
              <a:avLst/>
            </a:prstGeom>
            <a:solidFill>
              <a:srgbClr val="5D737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5AD4D6E-2D38-486B-8F61-738D1E4773C2}"/>
                </a:ext>
              </a:extLst>
            </p:cNvPr>
            <p:cNvSpPr/>
            <p:nvPr/>
          </p:nvSpPr>
          <p:spPr>
            <a:xfrm>
              <a:off x="5923575" y="878988"/>
              <a:ext cx="190500" cy="190500"/>
            </a:xfrm>
            <a:prstGeom prst="ellipse">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88F111D-10A0-4CCB-B20B-B33508AA6193}"/>
                </a:ext>
              </a:extLst>
            </p:cNvPr>
            <p:cNvSpPr/>
            <p:nvPr/>
          </p:nvSpPr>
          <p:spPr>
            <a:xfrm>
              <a:off x="6234843" y="878988"/>
              <a:ext cx="190500" cy="190500"/>
            </a:xfrm>
            <a:prstGeom prst="ellipse">
              <a:avLst/>
            </a:prstGeom>
            <a:solidFill>
              <a:srgbClr val="00A0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5146998" y="2791946"/>
            <a:ext cx="6858000" cy="1700466"/>
          </a:xfrm>
          <a:prstGeom prst="rect">
            <a:avLst/>
          </a:prstGeom>
          <a:noFill/>
        </p:spPr>
        <p:txBody>
          <a:bodyPr wrap="square" rtlCol="0">
            <a:spAutoFit/>
          </a:bodyPr>
          <a:lstStyle/>
          <a:p>
            <a:pPr algn="ctr">
              <a:lnSpc>
                <a:spcPct val="95000"/>
              </a:lnSpc>
            </a:pPr>
            <a:r>
              <a:rPr lang="sr-Latn-ME" sz="5500" dirty="0" smtClean="0">
                <a:solidFill>
                  <a:srgbClr val="0070C0"/>
                </a:solidFill>
                <a:latin typeface="Impact" panose="020B0806030902050204" pitchFamily="34" charset="0"/>
              </a:rPr>
              <a:t>RAČUNARSKI SISTEMI </a:t>
            </a:r>
          </a:p>
          <a:p>
            <a:pPr algn="ctr">
              <a:lnSpc>
                <a:spcPct val="95000"/>
              </a:lnSpc>
            </a:pPr>
            <a:r>
              <a:rPr lang="sr-Latn-ME" sz="5500" dirty="0" smtClean="0">
                <a:solidFill>
                  <a:srgbClr val="0070C0"/>
                </a:solidFill>
                <a:latin typeface="Impact" panose="020B0806030902050204" pitchFamily="34" charset="0"/>
              </a:rPr>
              <a:t>- </a:t>
            </a:r>
            <a:r>
              <a:rPr lang="sr-Latn-ME" sz="5500" dirty="0" smtClean="0">
                <a:solidFill>
                  <a:srgbClr val="FFC000"/>
                </a:solidFill>
                <a:latin typeface="Impact" panose="020B0806030902050204" pitchFamily="34" charset="0"/>
              </a:rPr>
              <a:t>SOFTVER</a:t>
            </a:r>
            <a:r>
              <a:rPr lang="sr-Latn-ME" sz="5500" dirty="0" smtClean="0">
                <a:solidFill>
                  <a:srgbClr val="0070C0"/>
                </a:solidFill>
                <a:latin typeface="Impact" panose="020B0806030902050204" pitchFamily="34" charset="0"/>
              </a:rPr>
              <a:t> -</a:t>
            </a:r>
            <a:endParaRPr lang="en-US" sz="5500" dirty="0">
              <a:solidFill>
                <a:srgbClr val="0070C0"/>
              </a:solidFill>
              <a:latin typeface="Impact" panose="020B0806030902050204" pitchFamily="34" charset="0"/>
            </a:endParaRPr>
          </a:p>
        </p:txBody>
      </p:sp>
    </p:spTree>
    <p:extLst>
      <p:ext uri="{BB962C8B-B14F-4D97-AF65-F5344CB8AC3E}">
        <p14:creationId xmlns:p14="http://schemas.microsoft.com/office/powerpoint/2010/main" val="75866100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4F373113-18F1-4443-9A8E-5EF06C1D2FEA}"/>
              </a:ext>
            </a:extLst>
          </p:cNvPr>
          <p:cNvSpPr/>
          <p:nvPr/>
        </p:nvSpPr>
        <p:spPr>
          <a:xfrm>
            <a:off x="-290920" y="0"/>
            <a:ext cx="12482920" cy="6858000"/>
          </a:xfrm>
          <a:prstGeom prst="rect">
            <a:avLst/>
          </a:prstGeom>
          <a:solidFill>
            <a:schemeClr val="bg1"/>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6D2C93AC-EBE3-4E67-A867-76D5D6BEDB10}"/>
              </a:ext>
            </a:extLst>
          </p:cNvPr>
          <p:cNvSpPr/>
          <p:nvPr/>
        </p:nvSpPr>
        <p:spPr>
          <a:xfrm>
            <a:off x="-8798784" y="0"/>
            <a:ext cx="11555431" cy="6858000"/>
          </a:xfrm>
          <a:prstGeom prst="rect">
            <a:avLst/>
          </a:prstGeom>
          <a:solidFill>
            <a:srgbClr val="0070C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951866" cy="6858000"/>
          </a:xfrm>
          <a:prstGeom prst="rect">
            <a:avLst/>
          </a:prstGeom>
          <a:solidFill>
            <a:schemeClr val="bg1"/>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B77930A-0489-40A5-B3D7-053D64BD29C4}"/>
              </a:ext>
            </a:extLst>
          </p:cNvPr>
          <p:cNvSpPr/>
          <p:nvPr/>
        </p:nvSpPr>
        <p:spPr>
          <a:xfrm>
            <a:off x="-7985196" y="0"/>
            <a:ext cx="9417469" cy="6858000"/>
          </a:xfrm>
          <a:prstGeom prst="rect">
            <a:avLst/>
          </a:prstGeom>
          <a:solidFill>
            <a:srgbClr val="FFC00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245089" y="2652907"/>
            <a:ext cx="8458468" cy="3354765"/>
          </a:xfrm>
          <a:prstGeom prst="rect">
            <a:avLst/>
          </a:prstGeom>
          <a:noFill/>
        </p:spPr>
        <p:txBody>
          <a:bodyPr wrap="square" rtlCol="0">
            <a:spAutoFit/>
          </a:bodyPr>
          <a:lstStyle/>
          <a:p>
            <a:pPr lvl="0" algn="just" defTabSz="914400" fontAlgn="base">
              <a:lnSpc>
                <a:spcPct val="80000"/>
              </a:lnSpc>
              <a:spcBef>
                <a:spcPct val="20000"/>
              </a:spcBef>
              <a:spcAft>
                <a:spcPct val="0"/>
              </a:spcAft>
            </a:pPr>
            <a:r>
              <a:rPr lang="sr-Latn-CS" altLang="en-US" sz="2000" dirty="0">
                <a:solidFill>
                  <a:srgbClr val="000000"/>
                </a:solidFill>
                <a:latin typeface="Arial"/>
                <a:cs typeface="Arial"/>
              </a:rPr>
              <a:t>Jedan od najvećih problema u korišćenju personalnih računara predstavljaju </a:t>
            </a:r>
            <a:r>
              <a:rPr lang="sr-Latn-CS" altLang="en-US" sz="2000" dirty="0" smtClean="0">
                <a:solidFill>
                  <a:srgbClr val="000000"/>
                </a:solidFill>
                <a:latin typeface="Arial"/>
                <a:cs typeface="Arial"/>
              </a:rPr>
              <a:t>virusi.</a:t>
            </a:r>
            <a:endParaRPr lang="sr-Latn-CS" altLang="en-US" sz="2000" dirty="0">
              <a:solidFill>
                <a:srgbClr val="000000"/>
              </a:solidFill>
              <a:latin typeface="Arial"/>
              <a:cs typeface="Arial"/>
            </a:endParaRPr>
          </a:p>
          <a:p>
            <a:pPr lvl="0" algn="just" defTabSz="914400" fontAlgn="base">
              <a:lnSpc>
                <a:spcPct val="80000"/>
              </a:lnSpc>
              <a:spcBef>
                <a:spcPct val="20000"/>
              </a:spcBef>
              <a:spcAft>
                <a:spcPct val="0"/>
              </a:spcAft>
            </a:pPr>
            <a:r>
              <a:rPr lang="sr-Latn-CS" altLang="en-US" sz="2000" dirty="0">
                <a:solidFill>
                  <a:srgbClr val="000000"/>
                </a:solidFill>
                <a:latin typeface="Arial"/>
                <a:cs typeface="Arial"/>
              </a:rPr>
              <a:t>Virus je parazitski program </a:t>
            </a:r>
            <a:r>
              <a:rPr lang="sr-Latn-CS" altLang="en-US" sz="2000" dirty="0" smtClean="0">
                <a:solidFill>
                  <a:srgbClr val="000000"/>
                </a:solidFill>
                <a:latin typeface="Arial"/>
                <a:cs typeface="Arial"/>
              </a:rPr>
              <a:t>nam</a:t>
            </a:r>
            <a:r>
              <a:rPr lang="en-US" altLang="en-US" sz="2000" dirty="0" smtClean="0">
                <a:solidFill>
                  <a:srgbClr val="000000"/>
                </a:solidFill>
                <a:latin typeface="Arial"/>
                <a:cs typeface="Arial"/>
              </a:rPr>
              <a:t>j</a:t>
            </a:r>
            <a:r>
              <a:rPr lang="sr-Latn-CS" altLang="en-US" sz="2000" dirty="0" smtClean="0">
                <a:solidFill>
                  <a:srgbClr val="000000"/>
                </a:solidFill>
                <a:latin typeface="Arial"/>
                <a:cs typeface="Arial"/>
              </a:rPr>
              <a:t>erno </a:t>
            </a:r>
            <a:r>
              <a:rPr lang="sr-Latn-CS" altLang="en-US" sz="2000" dirty="0">
                <a:solidFill>
                  <a:srgbClr val="000000"/>
                </a:solidFill>
                <a:latin typeface="Arial"/>
                <a:cs typeface="Arial"/>
              </a:rPr>
              <a:t>napisan da bi ušao na računar bez znanja ili dozvole korisnika i napravio štetu. </a:t>
            </a:r>
          </a:p>
          <a:p>
            <a:pPr lvl="0" algn="just" defTabSz="914400" fontAlgn="base">
              <a:lnSpc>
                <a:spcPct val="80000"/>
              </a:lnSpc>
              <a:spcBef>
                <a:spcPct val="20000"/>
              </a:spcBef>
              <a:spcAft>
                <a:spcPct val="0"/>
              </a:spcAft>
            </a:pPr>
            <a:endParaRPr lang="sr-Latn-CS" altLang="en-US" sz="2000" dirty="0" smtClean="0">
              <a:solidFill>
                <a:srgbClr val="000000"/>
              </a:solidFill>
              <a:latin typeface="Arial"/>
              <a:cs typeface="Arial"/>
            </a:endParaRPr>
          </a:p>
          <a:p>
            <a:pPr lvl="0" algn="just" defTabSz="914400" fontAlgn="base">
              <a:lnSpc>
                <a:spcPct val="80000"/>
              </a:lnSpc>
              <a:spcBef>
                <a:spcPct val="20000"/>
              </a:spcBef>
              <a:spcAft>
                <a:spcPct val="0"/>
              </a:spcAft>
            </a:pPr>
            <a:r>
              <a:rPr lang="sr-Latn-CS" altLang="en-US" sz="2000" dirty="0" smtClean="0">
                <a:solidFill>
                  <a:srgbClr val="000000"/>
                </a:solidFill>
                <a:latin typeface="Arial"/>
                <a:cs typeface="Arial"/>
              </a:rPr>
              <a:t>Virus </a:t>
            </a:r>
            <a:r>
              <a:rPr lang="sr-Latn-CS" altLang="en-US" sz="2000" dirty="0">
                <a:solidFill>
                  <a:srgbClr val="000000"/>
                </a:solidFill>
                <a:latin typeface="Arial"/>
                <a:cs typeface="Arial"/>
              </a:rPr>
              <a:t>je mali program uskladišten na neki </a:t>
            </a:r>
            <a:r>
              <a:rPr lang="sr-Latn-CS" altLang="en-US" sz="2000" dirty="0" smtClean="0">
                <a:solidFill>
                  <a:srgbClr val="000000"/>
                </a:solidFill>
                <a:latin typeface="Arial"/>
                <a:cs typeface="Arial"/>
              </a:rPr>
              <a:t>medijum (disk</a:t>
            </a:r>
            <a:r>
              <a:rPr lang="sr-Latn-CS" altLang="en-US" sz="2000" dirty="0">
                <a:solidFill>
                  <a:srgbClr val="000000"/>
                </a:solidFill>
                <a:latin typeface="Arial"/>
                <a:cs typeface="Arial"/>
              </a:rPr>
              <a:t>, </a:t>
            </a:r>
            <a:r>
              <a:rPr lang="sr-Latn-CS" altLang="en-US" sz="2000" dirty="0" smtClean="0">
                <a:solidFill>
                  <a:srgbClr val="000000"/>
                </a:solidFill>
                <a:latin typeface="Arial"/>
                <a:cs typeface="Arial"/>
              </a:rPr>
              <a:t>disketu...) </a:t>
            </a:r>
            <a:r>
              <a:rPr lang="sr-Latn-CS" altLang="en-US" sz="2000" dirty="0">
                <a:solidFill>
                  <a:srgbClr val="000000"/>
                </a:solidFill>
                <a:latin typeface="Arial"/>
                <a:cs typeface="Arial"/>
              </a:rPr>
              <a:t>samostalno ili uključen u neku datoteku (trojanac). Kada se takav program ili datoteka u kojoj se nalazi virus unese u memoriju, virus može </a:t>
            </a:r>
            <a:r>
              <a:rPr lang="sr-Latn-CS" altLang="en-US" sz="2000" dirty="0" smtClean="0">
                <a:solidFill>
                  <a:srgbClr val="000000"/>
                </a:solidFill>
                <a:latin typeface="Arial"/>
                <a:cs typeface="Arial"/>
              </a:rPr>
              <a:t>neprim</a:t>
            </a:r>
            <a:r>
              <a:rPr lang="en-US" altLang="en-US" sz="2000" dirty="0" smtClean="0">
                <a:solidFill>
                  <a:srgbClr val="000000"/>
                </a:solidFill>
                <a:latin typeface="Arial"/>
                <a:cs typeface="Arial"/>
              </a:rPr>
              <a:t>j</a:t>
            </a:r>
            <a:r>
              <a:rPr lang="sr-Latn-CS" altLang="en-US" sz="2000" dirty="0" smtClean="0">
                <a:solidFill>
                  <a:srgbClr val="000000"/>
                </a:solidFill>
                <a:latin typeface="Arial"/>
                <a:cs typeface="Arial"/>
              </a:rPr>
              <a:t>etno </a:t>
            </a:r>
            <a:r>
              <a:rPr lang="sr-Latn-CS" altLang="en-US" sz="2000" dirty="0">
                <a:solidFill>
                  <a:srgbClr val="000000"/>
                </a:solidFill>
                <a:latin typeface="Arial"/>
                <a:cs typeface="Arial"/>
              </a:rPr>
              <a:t>da se priključi i drugim datotekama ili programima, da se uskladišti na drugi </a:t>
            </a:r>
            <a:r>
              <a:rPr lang="sr-Latn-CS" altLang="en-US" sz="2000" dirty="0" smtClean="0">
                <a:solidFill>
                  <a:srgbClr val="000000"/>
                </a:solidFill>
                <a:latin typeface="Arial"/>
                <a:cs typeface="Arial"/>
              </a:rPr>
              <a:t>medijum.</a:t>
            </a:r>
            <a:endParaRPr lang="sr-Latn-CS" altLang="en-US" sz="2000" dirty="0" smtClean="0">
              <a:solidFill>
                <a:srgbClr val="000000"/>
              </a:solidFill>
              <a:latin typeface="Arial"/>
              <a:cs typeface="Arial"/>
            </a:endParaRPr>
          </a:p>
          <a:p>
            <a:pPr lvl="0" algn="just" defTabSz="914400" fontAlgn="base">
              <a:lnSpc>
                <a:spcPct val="80000"/>
              </a:lnSpc>
              <a:spcBef>
                <a:spcPct val="20000"/>
              </a:spcBef>
              <a:spcAft>
                <a:spcPct val="0"/>
              </a:spcAft>
            </a:pPr>
            <a:endParaRPr lang="sr-Latn-CS" altLang="en-US" sz="2000" dirty="0" smtClean="0">
              <a:solidFill>
                <a:srgbClr val="000000"/>
              </a:solidFill>
              <a:latin typeface="Arial"/>
              <a:ea typeface="+mj-ea"/>
              <a:cs typeface="Arial"/>
            </a:endParaRPr>
          </a:p>
          <a:p>
            <a:pPr lvl="0" algn="just" defTabSz="914400" fontAlgn="base">
              <a:lnSpc>
                <a:spcPct val="80000"/>
              </a:lnSpc>
              <a:spcBef>
                <a:spcPct val="20000"/>
              </a:spcBef>
              <a:spcAft>
                <a:spcPct val="0"/>
              </a:spcAft>
            </a:pPr>
            <a:r>
              <a:rPr lang="sr-Latn-CS" altLang="en-US" sz="2000" dirty="0" smtClean="0">
                <a:solidFill>
                  <a:srgbClr val="000000"/>
                </a:solidFill>
                <a:latin typeface="Arial"/>
                <a:ea typeface="+mj-ea"/>
                <a:cs typeface="Arial"/>
              </a:rPr>
              <a:t>Šta </a:t>
            </a:r>
            <a:r>
              <a:rPr lang="sr-Latn-CS" altLang="en-US" sz="2000" dirty="0">
                <a:solidFill>
                  <a:srgbClr val="000000"/>
                </a:solidFill>
                <a:latin typeface="Arial"/>
                <a:ea typeface="+mj-ea"/>
                <a:cs typeface="Arial"/>
              </a:rPr>
              <a:t>se tada može desiti zavisi od toga koji je virus u pitanju.</a:t>
            </a:r>
            <a:endParaRPr lang="sr-Latn-CS" altLang="en-US" sz="2000" dirty="0">
              <a:solidFill>
                <a:srgbClr val="000000"/>
              </a:solidFill>
              <a:latin typeface="Arial"/>
              <a:cs typeface="Arial"/>
            </a:endParaRPr>
          </a:p>
        </p:txBody>
      </p:sp>
      <p:sp>
        <p:nvSpPr>
          <p:cNvPr id="13" name="TextBox 12"/>
          <p:cNvSpPr txBox="1"/>
          <p:nvPr/>
        </p:nvSpPr>
        <p:spPr>
          <a:xfrm>
            <a:off x="1569830" y="451044"/>
            <a:ext cx="10210800" cy="750205"/>
          </a:xfrm>
          <a:prstGeom prst="rect">
            <a:avLst/>
          </a:prstGeom>
          <a:noFill/>
        </p:spPr>
        <p:txBody>
          <a:bodyPr wrap="square" rtlCol="0">
            <a:spAutoFit/>
          </a:bodyPr>
          <a:lstStyle/>
          <a:p>
            <a:pPr algn="ctr">
              <a:lnSpc>
                <a:spcPct val="95000"/>
              </a:lnSpc>
            </a:pPr>
            <a:r>
              <a:rPr lang="sr-Latn-RS" sz="4500" dirty="0" smtClean="0">
                <a:solidFill>
                  <a:srgbClr val="FFC000"/>
                </a:solidFill>
                <a:latin typeface="Impact" panose="020B0806030902050204" pitchFamily="34" charset="0"/>
              </a:rPr>
              <a:t>Virusi</a:t>
            </a:r>
            <a:endParaRPr lang="en-US" sz="4500" dirty="0">
              <a:solidFill>
                <a:srgbClr val="FFC000"/>
              </a:solidFill>
              <a:latin typeface="Impact" panose="020B0806030902050204" pitchFamily="34" charset="0"/>
            </a:endParaRPr>
          </a:p>
        </p:txBody>
      </p:sp>
      <p:pic>
        <p:nvPicPr>
          <p:cNvPr id="3074" name="Picture 2" descr="Animated Computer Virus Computers Animated ... GIFアニメ画像 GIF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23810" y="96607"/>
            <a:ext cx="3166587" cy="255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971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4F373113-18F1-4443-9A8E-5EF06C1D2FEA}"/>
              </a:ext>
            </a:extLst>
          </p:cNvPr>
          <p:cNvSpPr/>
          <p:nvPr/>
        </p:nvSpPr>
        <p:spPr>
          <a:xfrm>
            <a:off x="-321698" y="0"/>
            <a:ext cx="12482920" cy="6858000"/>
          </a:xfrm>
          <a:prstGeom prst="rect">
            <a:avLst/>
          </a:prstGeom>
          <a:solidFill>
            <a:schemeClr val="bg1"/>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6D2C93AC-EBE3-4E67-A867-76D5D6BEDB10}"/>
              </a:ext>
            </a:extLst>
          </p:cNvPr>
          <p:cNvSpPr/>
          <p:nvPr/>
        </p:nvSpPr>
        <p:spPr>
          <a:xfrm>
            <a:off x="-8798784" y="0"/>
            <a:ext cx="11555431" cy="6858000"/>
          </a:xfrm>
          <a:prstGeom prst="rect">
            <a:avLst/>
          </a:prstGeom>
          <a:solidFill>
            <a:srgbClr val="52C9BD"/>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951866" cy="6858000"/>
          </a:xfrm>
          <a:prstGeom prst="rect">
            <a:avLst/>
          </a:prstGeom>
          <a:solidFill>
            <a:schemeClr val="bg1">
              <a:lumMod val="5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B77930A-0489-40A5-B3D7-053D64BD29C4}"/>
              </a:ext>
            </a:extLst>
          </p:cNvPr>
          <p:cNvSpPr/>
          <p:nvPr/>
        </p:nvSpPr>
        <p:spPr>
          <a:xfrm>
            <a:off x="-7985196" y="0"/>
            <a:ext cx="9417469" cy="6858000"/>
          </a:xfrm>
          <a:prstGeom prst="rect">
            <a:avLst/>
          </a:prstGeom>
          <a:solidFill>
            <a:schemeClr val="bg1"/>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964462" y="1781146"/>
            <a:ext cx="10590451" cy="3797963"/>
          </a:xfrm>
          <a:prstGeom prst="rect">
            <a:avLst/>
          </a:prstGeom>
          <a:noFill/>
        </p:spPr>
        <p:txBody>
          <a:bodyPr wrap="square" rtlCol="0">
            <a:spAutoFit/>
          </a:bodyPr>
          <a:lstStyle/>
          <a:p>
            <a:pPr lvl="0" defTabSz="914400" fontAlgn="base">
              <a:lnSpc>
                <a:spcPct val="90000"/>
              </a:lnSpc>
              <a:spcBef>
                <a:spcPct val="20000"/>
              </a:spcBef>
              <a:spcAft>
                <a:spcPct val="0"/>
              </a:spcAft>
            </a:pPr>
            <a:r>
              <a:rPr lang="sr-Cyrl-CS" altLang="en-US" sz="2800" dirty="0">
                <a:solidFill>
                  <a:srgbClr val="000000"/>
                </a:solidFill>
                <a:latin typeface="Arial"/>
                <a:cs typeface="Arial"/>
              </a:rPr>
              <a:t>Postoji više vrsta računarskih virusa:</a:t>
            </a:r>
          </a:p>
          <a:p>
            <a:pPr marL="1066693" lvl="1" indent="-457200" defTabSz="914400" fontAlgn="base">
              <a:lnSpc>
                <a:spcPct val="90000"/>
              </a:lnSpc>
              <a:spcBef>
                <a:spcPct val="20000"/>
              </a:spcBef>
              <a:spcAft>
                <a:spcPct val="0"/>
              </a:spcAft>
              <a:buFont typeface="Wingdings" panose="05000000000000000000" pitchFamily="2" charset="2"/>
              <a:buChar char="ü"/>
            </a:pPr>
            <a:r>
              <a:rPr lang="sr-Cyrl-CS" altLang="en-US" sz="2800" dirty="0">
                <a:solidFill>
                  <a:srgbClr val="00A0A8"/>
                </a:solidFill>
                <a:latin typeface="Arial"/>
                <a:cs typeface="Arial"/>
              </a:rPr>
              <a:t>  </a:t>
            </a:r>
            <a:r>
              <a:rPr lang="sr-Cyrl-CS" altLang="en-US" sz="2800" dirty="0" smtClean="0">
                <a:solidFill>
                  <a:srgbClr val="00A0A8"/>
                </a:solidFill>
                <a:latin typeface="Arial"/>
                <a:cs typeface="Arial"/>
              </a:rPr>
              <a:t>Fajl </a:t>
            </a:r>
            <a:r>
              <a:rPr lang="sr-Cyrl-CS" altLang="en-US" sz="2800" dirty="0">
                <a:solidFill>
                  <a:srgbClr val="00A0A8"/>
                </a:solidFill>
                <a:latin typeface="Arial"/>
                <a:cs typeface="Arial"/>
              </a:rPr>
              <a:t>virusi  </a:t>
            </a:r>
          </a:p>
          <a:p>
            <a:pPr marL="1066693" lvl="1" indent="-457200" defTabSz="914400" fontAlgn="base">
              <a:lnSpc>
                <a:spcPct val="90000"/>
              </a:lnSpc>
              <a:spcBef>
                <a:spcPct val="20000"/>
              </a:spcBef>
              <a:spcAft>
                <a:spcPct val="0"/>
              </a:spcAft>
              <a:buFont typeface="Wingdings" panose="05000000000000000000" pitchFamily="2" charset="2"/>
              <a:buChar char="ü"/>
            </a:pPr>
            <a:r>
              <a:rPr lang="sr-Cyrl-CS" altLang="en-US" sz="2800" dirty="0">
                <a:solidFill>
                  <a:srgbClr val="00A0A8"/>
                </a:solidFill>
                <a:latin typeface="Arial"/>
                <a:cs typeface="Arial"/>
              </a:rPr>
              <a:t>  </a:t>
            </a:r>
            <a:r>
              <a:rPr lang="sr-Cyrl-CS" altLang="en-US" sz="2800" dirty="0" smtClean="0">
                <a:solidFill>
                  <a:srgbClr val="00A0A8"/>
                </a:solidFill>
                <a:latin typeface="Arial"/>
                <a:cs typeface="Arial"/>
              </a:rPr>
              <a:t>Makro </a:t>
            </a:r>
            <a:r>
              <a:rPr lang="sr-Cyrl-CS" altLang="en-US" sz="2800" dirty="0">
                <a:solidFill>
                  <a:srgbClr val="00A0A8"/>
                </a:solidFill>
                <a:latin typeface="Arial"/>
                <a:cs typeface="Arial"/>
              </a:rPr>
              <a:t>virusi </a:t>
            </a:r>
          </a:p>
          <a:p>
            <a:pPr marL="1066693" lvl="1" indent="-457200" defTabSz="914400" fontAlgn="base">
              <a:lnSpc>
                <a:spcPct val="90000"/>
              </a:lnSpc>
              <a:spcBef>
                <a:spcPct val="20000"/>
              </a:spcBef>
              <a:spcAft>
                <a:spcPct val="0"/>
              </a:spcAft>
              <a:buFont typeface="Wingdings" panose="05000000000000000000" pitchFamily="2" charset="2"/>
              <a:buChar char="ü"/>
            </a:pPr>
            <a:r>
              <a:rPr lang="sr-Cyrl-CS" altLang="en-US" sz="2800" dirty="0">
                <a:solidFill>
                  <a:srgbClr val="00A0A8"/>
                </a:solidFill>
                <a:latin typeface="Arial"/>
                <a:cs typeface="Arial"/>
              </a:rPr>
              <a:t>  </a:t>
            </a:r>
            <a:r>
              <a:rPr lang="sr-Cyrl-CS" altLang="en-US" sz="2800" dirty="0" smtClean="0">
                <a:solidFill>
                  <a:srgbClr val="00A0A8"/>
                </a:solidFill>
                <a:latin typeface="Arial"/>
                <a:cs typeface="Arial"/>
              </a:rPr>
              <a:t>Mrežni </a:t>
            </a:r>
            <a:r>
              <a:rPr lang="sr-Cyrl-CS" altLang="en-US" sz="2800" dirty="0">
                <a:solidFill>
                  <a:srgbClr val="00A0A8"/>
                </a:solidFill>
                <a:latin typeface="Arial"/>
                <a:cs typeface="Arial"/>
              </a:rPr>
              <a:t>virusi</a:t>
            </a:r>
          </a:p>
          <a:p>
            <a:pPr marL="1066693" lvl="1" indent="-457200" defTabSz="914400" fontAlgn="base">
              <a:lnSpc>
                <a:spcPct val="90000"/>
              </a:lnSpc>
              <a:spcBef>
                <a:spcPct val="20000"/>
              </a:spcBef>
              <a:spcAft>
                <a:spcPct val="0"/>
              </a:spcAft>
              <a:buFont typeface="Wingdings" panose="05000000000000000000" pitchFamily="2" charset="2"/>
              <a:buChar char="ü"/>
            </a:pPr>
            <a:r>
              <a:rPr lang="sr-Cyrl-CS" altLang="en-US" sz="2800" dirty="0">
                <a:solidFill>
                  <a:srgbClr val="00A0A8"/>
                </a:solidFill>
                <a:latin typeface="Arial"/>
                <a:cs typeface="Arial"/>
              </a:rPr>
              <a:t>  </a:t>
            </a:r>
            <a:r>
              <a:rPr lang="sr-Cyrl-CS" altLang="en-US" sz="2800" dirty="0" smtClean="0">
                <a:solidFill>
                  <a:srgbClr val="00A0A8"/>
                </a:solidFill>
                <a:latin typeface="Arial"/>
                <a:cs typeface="Arial"/>
              </a:rPr>
              <a:t>Trojanci</a:t>
            </a:r>
            <a:endParaRPr lang="sr-Cyrl-CS" altLang="en-US" sz="2800" dirty="0">
              <a:solidFill>
                <a:srgbClr val="00A0A8"/>
              </a:solidFill>
              <a:latin typeface="Arial"/>
              <a:cs typeface="Arial"/>
            </a:endParaRPr>
          </a:p>
          <a:p>
            <a:pPr marL="1066693" lvl="1" indent="-457200" defTabSz="914400" fontAlgn="base">
              <a:lnSpc>
                <a:spcPct val="90000"/>
              </a:lnSpc>
              <a:spcBef>
                <a:spcPct val="20000"/>
              </a:spcBef>
              <a:spcAft>
                <a:spcPct val="0"/>
              </a:spcAft>
              <a:buFont typeface="Wingdings" panose="05000000000000000000" pitchFamily="2" charset="2"/>
              <a:buChar char="ü"/>
            </a:pPr>
            <a:r>
              <a:rPr lang="sr-Cyrl-CS" altLang="en-US" sz="2800" dirty="0">
                <a:solidFill>
                  <a:srgbClr val="00A0A8"/>
                </a:solidFill>
                <a:latin typeface="Arial"/>
                <a:cs typeface="Arial"/>
              </a:rPr>
              <a:t>  </a:t>
            </a:r>
            <a:r>
              <a:rPr lang="sr-Cyrl-CS" altLang="en-US" sz="2800" dirty="0" smtClean="0">
                <a:solidFill>
                  <a:srgbClr val="00A0A8"/>
                </a:solidFill>
                <a:latin typeface="Arial"/>
                <a:cs typeface="Arial"/>
              </a:rPr>
              <a:t>E-mail </a:t>
            </a:r>
            <a:r>
              <a:rPr lang="sr-Cyrl-CS" altLang="en-US" sz="2800" dirty="0">
                <a:solidFill>
                  <a:srgbClr val="00A0A8"/>
                </a:solidFill>
                <a:latin typeface="Arial"/>
                <a:cs typeface="Arial"/>
              </a:rPr>
              <a:t>crvi</a:t>
            </a:r>
          </a:p>
          <a:p>
            <a:pPr marL="1066693" lvl="1" indent="-457200" defTabSz="914400" fontAlgn="base">
              <a:lnSpc>
                <a:spcPct val="90000"/>
              </a:lnSpc>
              <a:spcBef>
                <a:spcPct val="20000"/>
              </a:spcBef>
              <a:spcAft>
                <a:spcPct val="0"/>
              </a:spcAft>
              <a:buFont typeface="Wingdings" panose="05000000000000000000" pitchFamily="2" charset="2"/>
              <a:buChar char="ü"/>
            </a:pPr>
            <a:r>
              <a:rPr lang="sr-Cyrl-CS" altLang="en-US" sz="2800" dirty="0">
                <a:solidFill>
                  <a:srgbClr val="00A0A8"/>
                </a:solidFill>
                <a:latin typeface="Arial"/>
                <a:cs typeface="Arial"/>
              </a:rPr>
              <a:t>  </a:t>
            </a:r>
            <a:r>
              <a:rPr lang="sr-Cyrl-CS" altLang="en-US" sz="2800" dirty="0" smtClean="0">
                <a:solidFill>
                  <a:srgbClr val="00A0A8"/>
                </a:solidFill>
                <a:latin typeface="Arial"/>
                <a:cs typeface="Arial"/>
              </a:rPr>
              <a:t>”</a:t>
            </a:r>
            <a:r>
              <a:rPr lang="en-US" altLang="en-US" sz="2800" dirty="0">
                <a:solidFill>
                  <a:srgbClr val="00A0A8"/>
                </a:solidFill>
                <a:latin typeface="Arial"/>
                <a:cs typeface="Arial"/>
              </a:rPr>
              <a:t>Boot Sector</a:t>
            </a:r>
            <a:r>
              <a:rPr lang="sr-Cyrl-CS" altLang="en-US" sz="2800" dirty="0">
                <a:solidFill>
                  <a:srgbClr val="00A0A8"/>
                </a:solidFill>
                <a:latin typeface="Arial"/>
                <a:cs typeface="Arial"/>
              </a:rPr>
              <a:t>”</a:t>
            </a:r>
            <a:r>
              <a:rPr lang="en-US" altLang="en-US" sz="2800" dirty="0">
                <a:solidFill>
                  <a:srgbClr val="00A0A8"/>
                </a:solidFill>
                <a:latin typeface="Arial"/>
                <a:cs typeface="Arial"/>
              </a:rPr>
              <a:t> </a:t>
            </a:r>
            <a:r>
              <a:rPr lang="sr-Cyrl-CS" altLang="en-US" sz="2800" dirty="0">
                <a:solidFill>
                  <a:srgbClr val="00A0A8"/>
                </a:solidFill>
                <a:latin typeface="Arial"/>
                <a:cs typeface="Arial"/>
              </a:rPr>
              <a:t>virusi</a:t>
            </a:r>
            <a:endParaRPr lang="en-US" altLang="en-US" sz="2800" dirty="0">
              <a:solidFill>
                <a:srgbClr val="00A0A8"/>
              </a:solidFill>
              <a:latin typeface="Arial"/>
              <a:cs typeface="Arial"/>
            </a:endParaRPr>
          </a:p>
          <a:p>
            <a:pPr marL="1066693" lvl="1" indent="-457200" defTabSz="914400" fontAlgn="base">
              <a:lnSpc>
                <a:spcPct val="90000"/>
              </a:lnSpc>
              <a:spcBef>
                <a:spcPct val="20000"/>
              </a:spcBef>
              <a:spcAft>
                <a:spcPct val="0"/>
              </a:spcAft>
              <a:buFont typeface="Wingdings" panose="05000000000000000000" pitchFamily="2" charset="2"/>
              <a:buChar char="ü"/>
            </a:pPr>
            <a:r>
              <a:rPr lang="en-US" altLang="en-US" sz="2800" dirty="0">
                <a:solidFill>
                  <a:srgbClr val="00A0A8"/>
                </a:solidFill>
                <a:latin typeface="Arial"/>
                <a:cs typeface="Arial"/>
              </a:rPr>
              <a:t> </a:t>
            </a:r>
            <a:r>
              <a:rPr lang="sr-Cyrl-CS" altLang="en-US" sz="2800" dirty="0">
                <a:solidFill>
                  <a:srgbClr val="00A0A8"/>
                </a:solidFill>
                <a:latin typeface="Arial"/>
                <a:cs typeface="Arial"/>
              </a:rPr>
              <a:t> </a:t>
            </a:r>
            <a:r>
              <a:rPr lang="sr-Cyrl-CS" altLang="en-US" sz="2800" dirty="0" smtClean="0">
                <a:solidFill>
                  <a:srgbClr val="00A0A8"/>
                </a:solidFill>
                <a:latin typeface="Arial"/>
                <a:cs typeface="Arial"/>
              </a:rPr>
              <a:t>Varijante </a:t>
            </a:r>
            <a:r>
              <a:rPr lang="sr-Cyrl-CS" altLang="en-US" sz="2800" dirty="0" smtClean="0">
                <a:solidFill>
                  <a:srgbClr val="00A0A8"/>
                </a:solidFill>
                <a:latin typeface="Arial"/>
                <a:cs typeface="Arial"/>
              </a:rPr>
              <a:t>virusa</a:t>
            </a:r>
            <a:r>
              <a:rPr lang="sr-Latn-ME" altLang="en-US" sz="2800" dirty="0" smtClean="0">
                <a:solidFill>
                  <a:srgbClr val="00A0A8"/>
                </a:solidFill>
                <a:latin typeface="Arial"/>
                <a:cs typeface="Arial"/>
              </a:rPr>
              <a:t> itd.</a:t>
            </a:r>
            <a:endParaRPr lang="sr-Latn-CS" altLang="en-US" sz="2800" dirty="0">
              <a:solidFill>
                <a:srgbClr val="00A0A8"/>
              </a:solidFill>
              <a:latin typeface="Arial"/>
              <a:cs typeface="Arial"/>
            </a:endParaRPr>
          </a:p>
        </p:txBody>
      </p:sp>
      <p:sp>
        <p:nvSpPr>
          <p:cNvPr id="15" name="TextBox 14"/>
          <p:cNvSpPr txBox="1"/>
          <p:nvPr/>
        </p:nvSpPr>
        <p:spPr>
          <a:xfrm>
            <a:off x="3338375" y="515471"/>
            <a:ext cx="8721263" cy="750205"/>
          </a:xfrm>
          <a:prstGeom prst="rect">
            <a:avLst/>
          </a:prstGeom>
          <a:noFill/>
        </p:spPr>
        <p:txBody>
          <a:bodyPr wrap="square" rtlCol="0">
            <a:spAutoFit/>
          </a:bodyPr>
          <a:lstStyle/>
          <a:p>
            <a:pPr algn="ctr">
              <a:lnSpc>
                <a:spcPct val="95000"/>
              </a:lnSpc>
            </a:pPr>
            <a:r>
              <a:rPr lang="sr-Latn-RS" sz="4500" dirty="0" smtClean="0">
                <a:solidFill>
                  <a:srgbClr val="FFC000"/>
                </a:solidFill>
                <a:latin typeface="Impact" panose="020B0806030902050204" pitchFamily="34" charset="0"/>
              </a:rPr>
              <a:t>Virusi</a:t>
            </a:r>
            <a:endParaRPr lang="en-US" sz="4500" dirty="0">
              <a:solidFill>
                <a:srgbClr val="FFC000"/>
              </a:solidFill>
              <a:latin typeface="Impact" panose="020B0806030902050204" pitchFamily="34" charset="0"/>
            </a:endParaRPr>
          </a:p>
        </p:txBody>
      </p:sp>
    </p:spTree>
    <p:extLst>
      <p:ext uri="{BB962C8B-B14F-4D97-AF65-F5344CB8AC3E}">
        <p14:creationId xmlns:p14="http://schemas.microsoft.com/office/powerpoint/2010/main" val="9526770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555431" cy="6858000"/>
          </a:xfrm>
          <a:prstGeom prst="rect">
            <a:avLst/>
          </a:prstGeom>
          <a:solidFill>
            <a:srgbClr val="52C9BD"/>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951866" cy="6858000"/>
          </a:xfrm>
          <a:prstGeom prst="rect">
            <a:avLst/>
          </a:prstGeom>
          <a:solidFill>
            <a:srgbClr val="FEC63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B77930A-0489-40A5-B3D7-053D64BD29C4}"/>
              </a:ext>
            </a:extLst>
          </p:cNvPr>
          <p:cNvSpPr/>
          <p:nvPr/>
        </p:nvSpPr>
        <p:spPr>
          <a:xfrm>
            <a:off x="-7985196" y="0"/>
            <a:ext cx="9417469" cy="6858000"/>
          </a:xfrm>
          <a:prstGeom prst="rect">
            <a:avLst/>
          </a:prstGeom>
          <a:solidFill>
            <a:srgbClr val="5D7373"/>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70458" y="2319028"/>
            <a:ext cx="8743635" cy="3600986"/>
          </a:xfrm>
          <a:prstGeom prst="rect">
            <a:avLst/>
          </a:prstGeom>
          <a:noFill/>
        </p:spPr>
        <p:txBody>
          <a:bodyPr wrap="square" rtlCol="0">
            <a:spAutoFit/>
          </a:bodyPr>
          <a:lstStyle/>
          <a:p>
            <a:pPr lvl="0" defTabSz="914400" fontAlgn="base">
              <a:spcBef>
                <a:spcPct val="20000"/>
              </a:spcBef>
              <a:spcAft>
                <a:spcPct val="0"/>
              </a:spcAft>
            </a:pPr>
            <a:r>
              <a:rPr lang="sr-Latn-RS" altLang="en-US" sz="2000" b="1" dirty="0">
                <a:solidFill>
                  <a:srgbClr val="000000"/>
                </a:solidFill>
                <a:latin typeface="Arial"/>
                <a:cs typeface="Arial"/>
              </a:rPr>
              <a:t>Da bi se zaštitili od virusa, korisnici treba da</a:t>
            </a:r>
            <a:r>
              <a:rPr lang="sr-Latn-RS" altLang="en-US" sz="2000" b="1" dirty="0" smtClean="0">
                <a:solidFill>
                  <a:srgbClr val="000000"/>
                </a:solidFill>
                <a:latin typeface="Arial"/>
                <a:cs typeface="Arial"/>
              </a:rPr>
              <a:t>:</a:t>
            </a:r>
          </a:p>
          <a:p>
            <a:pPr lvl="0" defTabSz="914400" fontAlgn="base">
              <a:spcBef>
                <a:spcPct val="20000"/>
              </a:spcBef>
              <a:spcAft>
                <a:spcPct val="0"/>
              </a:spcAft>
            </a:pPr>
            <a:endParaRPr lang="sr-Latn-RS" altLang="en-US" sz="2000" b="1" dirty="0">
              <a:solidFill>
                <a:srgbClr val="000000"/>
              </a:solidFill>
              <a:latin typeface="Arial"/>
              <a:cs typeface="Arial"/>
            </a:endParaRPr>
          </a:p>
          <a:p>
            <a:pPr marL="342900" lvl="0" indent="-342900" algn="just" defTabSz="914400" fontAlgn="base">
              <a:spcBef>
                <a:spcPct val="20000"/>
              </a:spcBef>
              <a:spcAft>
                <a:spcPct val="0"/>
              </a:spcAft>
              <a:buFont typeface="Wingdings" panose="05000000000000000000" pitchFamily="2" charset="2"/>
              <a:buChar char="ü"/>
            </a:pPr>
            <a:r>
              <a:rPr lang="sr-Latn-RS" altLang="en-US" sz="2000" dirty="0" smtClean="0">
                <a:solidFill>
                  <a:srgbClr val="000000"/>
                </a:solidFill>
                <a:latin typeface="Arial"/>
                <a:cs typeface="Arial"/>
              </a:rPr>
              <a:t>redovno </a:t>
            </a:r>
            <a:r>
              <a:rPr lang="sr-Latn-RS" altLang="en-US" sz="2000" dirty="0">
                <a:solidFill>
                  <a:srgbClr val="000000"/>
                </a:solidFill>
                <a:latin typeface="Arial"/>
                <a:cs typeface="Arial"/>
              </a:rPr>
              <a:t>dopunjavaju antivirus </a:t>
            </a:r>
            <a:r>
              <a:rPr lang="sr-Latn-RS" altLang="en-US" sz="2000" dirty="0" smtClean="0">
                <a:solidFill>
                  <a:srgbClr val="000000"/>
                </a:solidFill>
                <a:latin typeface="Arial"/>
                <a:cs typeface="Arial"/>
              </a:rPr>
              <a:t>programe</a:t>
            </a:r>
            <a:r>
              <a:rPr lang="en-US" altLang="en-US" sz="2000" dirty="0">
                <a:solidFill>
                  <a:srgbClr val="000000"/>
                </a:solidFill>
                <a:latin typeface="Arial"/>
                <a:cs typeface="Arial"/>
              </a:rPr>
              <a:t>;</a:t>
            </a:r>
            <a:endParaRPr lang="sr-Latn-RS" altLang="en-US" sz="2000" dirty="0">
              <a:solidFill>
                <a:srgbClr val="000000"/>
              </a:solidFill>
              <a:latin typeface="Arial"/>
              <a:cs typeface="Arial"/>
            </a:endParaRPr>
          </a:p>
          <a:p>
            <a:pPr marL="342900" lvl="0" indent="-342900" algn="just" defTabSz="914400" fontAlgn="base">
              <a:spcBef>
                <a:spcPct val="20000"/>
              </a:spcBef>
              <a:spcAft>
                <a:spcPct val="0"/>
              </a:spcAft>
              <a:buFont typeface="Wingdings" panose="05000000000000000000" pitchFamily="2" charset="2"/>
              <a:buChar char="ü"/>
            </a:pPr>
            <a:r>
              <a:rPr lang="sr-Latn-RS" altLang="en-US" sz="2000" dirty="0">
                <a:solidFill>
                  <a:srgbClr val="000000"/>
                </a:solidFill>
                <a:latin typeface="Arial"/>
                <a:cs typeface="Arial"/>
              </a:rPr>
              <a:t>svaki put prilikom </a:t>
            </a:r>
            <a:r>
              <a:rPr lang="sr-Latn-RS" altLang="en-US" sz="2000" dirty="0" smtClean="0">
                <a:solidFill>
                  <a:srgbClr val="000000"/>
                </a:solidFill>
                <a:latin typeface="Arial"/>
                <a:cs typeface="Arial"/>
              </a:rPr>
              <a:t>razmjene </a:t>
            </a:r>
            <a:r>
              <a:rPr lang="sr-Latn-RS" altLang="en-US" sz="2000" dirty="0">
                <a:solidFill>
                  <a:srgbClr val="000000"/>
                </a:solidFill>
                <a:latin typeface="Arial"/>
                <a:cs typeface="Arial"/>
              </a:rPr>
              <a:t>datoteka sa drugim korisnicima </a:t>
            </a:r>
            <a:r>
              <a:rPr lang="sr-Latn-RS" altLang="en-US" sz="2000" dirty="0" smtClean="0">
                <a:solidFill>
                  <a:srgbClr val="000000"/>
                </a:solidFill>
                <a:latin typeface="Arial"/>
                <a:cs typeface="Arial"/>
              </a:rPr>
              <a:t>provjeravaju </a:t>
            </a:r>
            <a:r>
              <a:rPr lang="sr-Latn-RS" altLang="en-US" sz="2000" dirty="0">
                <a:solidFill>
                  <a:srgbClr val="000000"/>
                </a:solidFill>
                <a:latin typeface="Arial"/>
                <a:cs typeface="Arial"/>
              </a:rPr>
              <a:t>da li su one </a:t>
            </a:r>
            <a:r>
              <a:rPr lang="sr-Latn-RS" altLang="en-US" sz="2000" dirty="0" smtClean="0">
                <a:solidFill>
                  <a:srgbClr val="000000"/>
                </a:solidFill>
                <a:latin typeface="Arial"/>
                <a:cs typeface="Arial"/>
              </a:rPr>
              <a:t>zaražene</a:t>
            </a:r>
            <a:r>
              <a:rPr lang="en-US" altLang="en-US" sz="2000" dirty="0" smtClean="0">
                <a:solidFill>
                  <a:srgbClr val="000000"/>
                </a:solidFill>
                <a:latin typeface="Arial"/>
                <a:cs typeface="Arial"/>
              </a:rPr>
              <a:t>;</a:t>
            </a:r>
            <a:endParaRPr lang="sr-Latn-RS" altLang="en-US" sz="2000" dirty="0">
              <a:solidFill>
                <a:srgbClr val="000000"/>
              </a:solidFill>
              <a:latin typeface="Arial"/>
              <a:cs typeface="Arial"/>
            </a:endParaRPr>
          </a:p>
          <a:p>
            <a:pPr marL="342900" lvl="0" indent="-342900" algn="just" defTabSz="914400" fontAlgn="base">
              <a:spcBef>
                <a:spcPct val="20000"/>
              </a:spcBef>
              <a:spcAft>
                <a:spcPct val="0"/>
              </a:spcAft>
              <a:buFont typeface="Wingdings" panose="05000000000000000000" pitchFamily="2" charset="2"/>
              <a:buChar char="ü"/>
            </a:pPr>
            <a:r>
              <a:rPr lang="sr-Latn-RS" altLang="en-US" sz="2000" dirty="0" smtClean="0">
                <a:solidFill>
                  <a:srgbClr val="000000"/>
                </a:solidFill>
                <a:latin typeface="Arial"/>
                <a:cs typeface="Arial"/>
              </a:rPr>
              <a:t>izbjegavaju </a:t>
            </a:r>
            <a:r>
              <a:rPr lang="sr-Latn-RS" altLang="en-US" sz="2000" dirty="0">
                <a:solidFill>
                  <a:srgbClr val="000000"/>
                </a:solidFill>
                <a:latin typeface="Arial"/>
                <a:cs typeface="Arial"/>
              </a:rPr>
              <a:t>da preuzimaju datoteke sa nepoznatih </a:t>
            </a:r>
            <a:r>
              <a:rPr lang="sr-Latn-RS" altLang="en-US" sz="2000" dirty="0" smtClean="0">
                <a:solidFill>
                  <a:srgbClr val="000000"/>
                </a:solidFill>
                <a:latin typeface="Arial"/>
                <a:cs typeface="Arial"/>
              </a:rPr>
              <a:t>mjesta </a:t>
            </a:r>
            <a:r>
              <a:rPr lang="sr-Latn-RS" altLang="en-US" sz="2000" dirty="0">
                <a:solidFill>
                  <a:srgbClr val="000000"/>
                </a:solidFill>
                <a:latin typeface="Arial"/>
                <a:cs typeface="Arial"/>
              </a:rPr>
              <a:t>na </a:t>
            </a:r>
            <a:r>
              <a:rPr lang="en-US" altLang="en-US" sz="2000" dirty="0" smtClean="0">
                <a:solidFill>
                  <a:srgbClr val="000000"/>
                </a:solidFill>
                <a:latin typeface="Arial"/>
                <a:cs typeface="Arial"/>
              </a:rPr>
              <a:t>m</a:t>
            </a:r>
            <a:r>
              <a:rPr lang="sr-Latn-RS" altLang="en-US" sz="2000" dirty="0" smtClean="0">
                <a:solidFill>
                  <a:srgbClr val="000000"/>
                </a:solidFill>
                <a:latin typeface="Arial"/>
                <a:cs typeface="Arial"/>
              </a:rPr>
              <a:t>reži</a:t>
            </a:r>
            <a:r>
              <a:rPr lang="en-US" altLang="en-US" sz="2000" dirty="0" smtClean="0">
                <a:solidFill>
                  <a:srgbClr val="000000"/>
                </a:solidFill>
                <a:latin typeface="Arial"/>
                <a:cs typeface="Arial"/>
              </a:rPr>
              <a:t>;</a:t>
            </a:r>
            <a:endParaRPr lang="sr-Latn-RS" altLang="en-US" sz="2000" dirty="0">
              <a:solidFill>
                <a:srgbClr val="000000"/>
              </a:solidFill>
              <a:latin typeface="Arial"/>
              <a:cs typeface="Arial"/>
            </a:endParaRPr>
          </a:p>
          <a:p>
            <a:pPr marL="342900" lvl="0" indent="-342900" algn="just" defTabSz="914400" fontAlgn="base">
              <a:spcBef>
                <a:spcPct val="20000"/>
              </a:spcBef>
              <a:spcAft>
                <a:spcPct val="0"/>
              </a:spcAft>
              <a:buFont typeface="Wingdings" panose="05000000000000000000" pitchFamily="2" charset="2"/>
              <a:buChar char="ü"/>
            </a:pPr>
            <a:r>
              <a:rPr lang="sr-Latn-RS" altLang="en-US" sz="2000" dirty="0" smtClean="0">
                <a:solidFill>
                  <a:srgbClr val="000000"/>
                </a:solidFill>
                <a:latin typeface="Arial"/>
                <a:cs typeface="Arial"/>
              </a:rPr>
              <a:t>izbjegavaju razmjenu </a:t>
            </a:r>
            <a:r>
              <a:rPr lang="sr-Latn-RS" altLang="en-US" sz="2000" dirty="0">
                <a:solidFill>
                  <a:srgbClr val="000000"/>
                </a:solidFill>
                <a:latin typeface="Arial"/>
                <a:cs typeface="Arial"/>
              </a:rPr>
              <a:t>datoteka sa nepoznatim </a:t>
            </a:r>
            <a:r>
              <a:rPr lang="sr-Latn-RS" altLang="en-US" sz="2000" dirty="0" smtClean="0">
                <a:solidFill>
                  <a:srgbClr val="000000"/>
                </a:solidFill>
                <a:latin typeface="Arial"/>
                <a:cs typeface="Arial"/>
              </a:rPr>
              <a:t>korisnicima</a:t>
            </a:r>
            <a:r>
              <a:rPr lang="en-US" altLang="en-US" sz="2000" dirty="0" smtClean="0">
                <a:solidFill>
                  <a:srgbClr val="000000"/>
                </a:solidFill>
                <a:latin typeface="Arial"/>
                <a:cs typeface="Arial"/>
              </a:rPr>
              <a:t>;</a:t>
            </a:r>
            <a:endParaRPr lang="sr-Latn-RS" altLang="en-US" sz="2000" dirty="0">
              <a:solidFill>
                <a:srgbClr val="000000"/>
              </a:solidFill>
              <a:latin typeface="Arial"/>
              <a:cs typeface="Arial"/>
            </a:endParaRPr>
          </a:p>
          <a:p>
            <a:pPr marL="342900" lvl="0" indent="-342900" algn="just" defTabSz="914400" fontAlgn="base">
              <a:spcBef>
                <a:spcPct val="20000"/>
              </a:spcBef>
              <a:spcAft>
                <a:spcPct val="0"/>
              </a:spcAft>
              <a:buFont typeface="Wingdings" panose="05000000000000000000" pitchFamily="2" charset="2"/>
              <a:buChar char="ü"/>
            </a:pPr>
            <a:r>
              <a:rPr lang="sr-Latn-RS" altLang="en-US" sz="2000" dirty="0">
                <a:solidFill>
                  <a:srgbClr val="000000"/>
                </a:solidFill>
                <a:latin typeface="Arial"/>
                <a:cs typeface="Arial"/>
              </a:rPr>
              <a:t>ne otvaraju elektronsku poštu sa datotekama u prilogu </a:t>
            </a:r>
            <a:r>
              <a:rPr lang="sr-Latn-RS" altLang="en-US" sz="2000" dirty="0" smtClean="0">
                <a:solidFill>
                  <a:srgbClr val="000000"/>
                </a:solidFill>
                <a:latin typeface="Arial"/>
                <a:cs typeface="Arial"/>
              </a:rPr>
              <a:t>koju su </a:t>
            </a:r>
            <a:r>
              <a:rPr lang="sr-Latn-RS" altLang="en-US" sz="2000" dirty="0">
                <a:solidFill>
                  <a:srgbClr val="000000"/>
                </a:solidFill>
                <a:latin typeface="Arial"/>
                <a:cs typeface="Arial"/>
              </a:rPr>
              <a:t>dobili od nepoznatih </a:t>
            </a:r>
            <a:r>
              <a:rPr lang="sr-Latn-RS" altLang="en-US" sz="2000" dirty="0" smtClean="0">
                <a:solidFill>
                  <a:srgbClr val="000000"/>
                </a:solidFill>
                <a:latin typeface="Arial"/>
                <a:cs typeface="Arial"/>
              </a:rPr>
              <a:t>pošiljaoca</a:t>
            </a:r>
            <a:r>
              <a:rPr lang="en-US" altLang="en-US" sz="2000" dirty="0" smtClean="0">
                <a:solidFill>
                  <a:srgbClr val="000000"/>
                </a:solidFill>
                <a:latin typeface="Arial"/>
                <a:cs typeface="Arial"/>
              </a:rPr>
              <a:t>;</a:t>
            </a:r>
            <a:endParaRPr lang="sr-Latn-RS" altLang="en-US" sz="2000" dirty="0">
              <a:solidFill>
                <a:srgbClr val="000000"/>
              </a:solidFill>
              <a:latin typeface="Arial"/>
              <a:cs typeface="Arial"/>
            </a:endParaRPr>
          </a:p>
          <a:p>
            <a:pPr marL="342900" lvl="0" indent="-342900" algn="just" defTabSz="914400" fontAlgn="base">
              <a:spcBef>
                <a:spcPct val="20000"/>
              </a:spcBef>
              <a:spcAft>
                <a:spcPct val="0"/>
              </a:spcAft>
              <a:buFont typeface="Wingdings" panose="05000000000000000000" pitchFamily="2" charset="2"/>
              <a:buChar char="ü"/>
            </a:pPr>
            <a:r>
              <a:rPr lang="sr-Latn-RS" altLang="en-US" sz="2000" dirty="0">
                <a:solidFill>
                  <a:srgbClr val="000000"/>
                </a:solidFill>
                <a:latin typeface="Arial"/>
                <a:cs typeface="Arial"/>
              </a:rPr>
              <a:t>nabavljaju programe legalnim </a:t>
            </a:r>
            <a:r>
              <a:rPr lang="sr-Latn-RS" altLang="en-US" sz="2000" dirty="0" smtClean="0">
                <a:solidFill>
                  <a:srgbClr val="000000"/>
                </a:solidFill>
                <a:latin typeface="Arial"/>
                <a:cs typeface="Arial"/>
              </a:rPr>
              <a:t>putem</a:t>
            </a:r>
            <a:r>
              <a:rPr lang="en-US" altLang="en-US" sz="2000" dirty="0" smtClean="0">
                <a:solidFill>
                  <a:srgbClr val="000000"/>
                </a:solidFill>
                <a:latin typeface="Arial"/>
                <a:cs typeface="Arial"/>
              </a:rPr>
              <a:t> </a:t>
            </a:r>
            <a:r>
              <a:rPr lang="en-US" altLang="en-US" sz="2000" dirty="0" err="1" smtClean="0">
                <a:solidFill>
                  <a:srgbClr val="000000"/>
                </a:solidFill>
                <a:latin typeface="Arial"/>
                <a:cs typeface="Arial"/>
              </a:rPr>
              <a:t>i</a:t>
            </a:r>
            <a:r>
              <a:rPr lang="en-US" altLang="en-US" sz="2000" dirty="0" smtClean="0">
                <a:solidFill>
                  <a:srgbClr val="000000"/>
                </a:solidFill>
                <a:latin typeface="Arial"/>
                <a:cs typeface="Arial"/>
              </a:rPr>
              <a:t> dr.</a:t>
            </a:r>
            <a:endParaRPr lang="sr-Latn-RS" altLang="en-US" sz="2000" dirty="0">
              <a:solidFill>
                <a:srgbClr val="000000"/>
              </a:solidFill>
              <a:latin typeface="Arial"/>
              <a:cs typeface="Arial"/>
            </a:endParaRPr>
          </a:p>
        </p:txBody>
      </p:sp>
      <p:sp>
        <p:nvSpPr>
          <p:cNvPr id="16" name="TextBox 15"/>
          <p:cNvSpPr txBox="1"/>
          <p:nvPr/>
        </p:nvSpPr>
        <p:spPr>
          <a:xfrm>
            <a:off x="3170458" y="533400"/>
            <a:ext cx="7572153" cy="750205"/>
          </a:xfrm>
          <a:prstGeom prst="rect">
            <a:avLst/>
          </a:prstGeom>
          <a:noFill/>
        </p:spPr>
        <p:txBody>
          <a:bodyPr wrap="square" rtlCol="0">
            <a:spAutoFit/>
          </a:bodyPr>
          <a:lstStyle/>
          <a:p>
            <a:pPr algn="ctr">
              <a:lnSpc>
                <a:spcPct val="95000"/>
              </a:lnSpc>
            </a:pPr>
            <a:r>
              <a:rPr lang="sr-Latn-RS" sz="4500" dirty="0" smtClean="0">
                <a:solidFill>
                  <a:srgbClr val="FFC000"/>
                </a:solidFill>
                <a:latin typeface="Impact" panose="020B0806030902050204" pitchFamily="34" charset="0"/>
              </a:rPr>
              <a:t>Zaštita od virusa</a:t>
            </a:r>
            <a:endParaRPr lang="en-US" sz="4500" dirty="0">
              <a:solidFill>
                <a:srgbClr val="FFC000"/>
              </a:solidFill>
              <a:latin typeface="Impact" panose="020B0806030902050204" pitchFamily="34" charset="0"/>
            </a:endParaRPr>
          </a:p>
        </p:txBody>
      </p:sp>
    </p:spTree>
    <p:extLst>
      <p:ext uri="{BB962C8B-B14F-4D97-AF65-F5344CB8AC3E}">
        <p14:creationId xmlns:p14="http://schemas.microsoft.com/office/powerpoint/2010/main" val="122982254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4F373113-18F1-4443-9A8E-5EF06C1D2FEA}"/>
              </a:ext>
            </a:extLst>
          </p:cNvPr>
          <p:cNvSpPr/>
          <p:nvPr/>
        </p:nvSpPr>
        <p:spPr>
          <a:xfrm>
            <a:off x="-321698" y="0"/>
            <a:ext cx="12482920" cy="6858000"/>
          </a:xfrm>
          <a:prstGeom prst="rect">
            <a:avLst/>
          </a:prstGeom>
          <a:solidFill>
            <a:schemeClr val="bg1"/>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6D2C93AC-EBE3-4E67-A867-76D5D6BEDB10}"/>
              </a:ext>
            </a:extLst>
          </p:cNvPr>
          <p:cNvSpPr/>
          <p:nvPr/>
        </p:nvSpPr>
        <p:spPr>
          <a:xfrm>
            <a:off x="-8798784" y="0"/>
            <a:ext cx="11555431" cy="6858000"/>
          </a:xfrm>
          <a:prstGeom prst="rect">
            <a:avLst/>
          </a:prstGeom>
          <a:solidFill>
            <a:schemeClr val="bg1">
              <a:lumMod val="5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951866" cy="6858000"/>
          </a:xfrm>
          <a:prstGeom prst="rect">
            <a:avLst/>
          </a:prstGeom>
          <a:solidFill>
            <a:srgbClr val="FEC63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B77930A-0489-40A5-B3D7-053D64BD29C4}"/>
              </a:ext>
            </a:extLst>
          </p:cNvPr>
          <p:cNvSpPr/>
          <p:nvPr/>
        </p:nvSpPr>
        <p:spPr>
          <a:xfrm>
            <a:off x="-7985196" y="0"/>
            <a:ext cx="9417469" cy="6858000"/>
          </a:xfrm>
          <a:prstGeom prst="rect">
            <a:avLst/>
          </a:prstGeom>
          <a:solidFill>
            <a:schemeClr val="accent1"/>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30188" y="1566887"/>
            <a:ext cx="8657492" cy="5219891"/>
          </a:xfrm>
          <a:prstGeom prst="rect">
            <a:avLst/>
          </a:prstGeom>
          <a:noFill/>
        </p:spPr>
        <p:txBody>
          <a:bodyPr wrap="square" rtlCol="0">
            <a:spAutoFit/>
          </a:bodyPr>
          <a:lstStyle/>
          <a:p>
            <a:pPr marL="342900" lvl="0" indent="-342900" defTabSz="914400" fontAlgn="base">
              <a:lnSpc>
                <a:spcPct val="80000"/>
              </a:lnSpc>
              <a:spcBef>
                <a:spcPct val="20000"/>
              </a:spcBef>
              <a:spcAft>
                <a:spcPct val="0"/>
              </a:spcAft>
            </a:pPr>
            <a:r>
              <a:rPr lang="sr-Latn-RS" altLang="en-US" sz="1800" b="1" dirty="0">
                <a:solidFill>
                  <a:srgbClr val="000000"/>
                </a:solidFill>
                <a:latin typeface="Arial"/>
                <a:cs typeface="Arial"/>
              </a:rPr>
              <a:t> </a:t>
            </a:r>
            <a:r>
              <a:rPr lang="sr-Latn-RS" altLang="en-US" b="1" dirty="0" smtClean="0">
                <a:solidFill>
                  <a:srgbClr val="000000"/>
                </a:solidFill>
                <a:latin typeface="Arial"/>
                <a:cs typeface="Arial"/>
              </a:rPr>
              <a:t>Licenca</a:t>
            </a:r>
            <a:r>
              <a:rPr lang="sr-Latn-RS" altLang="en-US" dirty="0">
                <a:solidFill>
                  <a:srgbClr val="000000"/>
                </a:solidFill>
                <a:latin typeface="Arial"/>
                <a:cs typeface="Arial"/>
              </a:rPr>
              <a:t> je dozvola za korišćenje programa.</a:t>
            </a:r>
          </a:p>
          <a:p>
            <a:pPr marL="342900" lvl="0" indent="-342900" defTabSz="914400" fontAlgn="base">
              <a:lnSpc>
                <a:spcPct val="80000"/>
              </a:lnSpc>
              <a:spcBef>
                <a:spcPct val="20000"/>
              </a:spcBef>
              <a:spcAft>
                <a:spcPct val="0"/>
              </a:spcAft>
            </a:pPr>
            <a:endParaRPr lang="sr-Latn-RS" altLang="en-US" dirty="0">
              <a:solidFill>
                <a:srgbClr val="000000"/>
              </a:solidFill>
              <a:latin typeface="Arial"/>
              <a:cs typeface="Arial"/>
            </a:endParaRPr>
          </a:p>
          <a:p>
            <a:pPr marL="342900" lvl="0" indent="-342900" algn="just" defTabSz="914400" fontAlgn="base">
              <a:lnSpc>
                <a:spcPct val="80000"/>
              </a:lnSpc>
              <a:spcBef>
                <a:spcPct val="20000"/>
              </a:spcBef>
              <a:spcAft>
                <a:spcPct val="0"/>
              </a:spcAft>
            </a:pPr>
            <a:r>
              <a:rPr lang="sr-Latn-CS" altLang="en-US" sz="1600" dirty="0">
                <a:solidFill>
                  <a:srgbClr val="000000"/>
                </a:solidFill>
                <a:latin typeface="Arial"/>
                <a:cs typeface="Arial"/>
              </a:rPr>
              <a:t>     </a:t>
            </a:r>
            <a:r>
              <a:rPr lang="sr-Latn-CS" altLang="en-US" sz="1600" b="1" dirty="0">
                <a:solidFill>
                  <a:srgbClr val="000000"/>
                </a:solidFill>
                <a:latin typeface="Arial"/>
                <a:cs typeface="Arial"/>
              </a:rPr>
              <a:t>Sa gledišta autorskih prava programi mogu biti:</a:t>
            </a:r>
          </a:p>
          <a:p>
            <a:pPr marL="342900" lvl="0" indent="-342900" algn="just" defTabSz="914400" fontAlgn="base">
              <a:lnSpc>
                <a:spcPct val="80000"/>
              </a:lnSpc>
              <a:spcBef>
                <a:spcPct val="20000"/>
              </a:spcBef>
              <a:spcAft>
                <a:spcPct val="0"/>
              </a:spcAft>
            </a:pPr>
            <a:endParaRPr lang="sr-Latn-RS" altLang="en-US" sz="1600" b="1" dirty="0">
              <a:solidFill>
                <a:srgbClr val="000000"/>
              </a:solidFill>
              <a:latin typeface="Arial"/>
              <a:cs typeface="Arial"/>
            </a:endParaRPr>
          </a:p>
          <a:p>
            <a:pPr marL="342900" lvl="0" indent="-342900" algn="just" defTabSz="914400" fontAlgn="base">
              <a:lnSpc>
                <a:spcPct val="80000"/>
              </a:lnSpc>
              <a:spcBef>
                <a:spcPct val="20000"/>
              </a:spcBef>
              <a:spcAft>
                <a:spcPct val="0"/>
              </a:spcAft>
              <a:buFontTx/>
              <a:buChar char="•"/>
            </a:pPr>
            <a:r>
              <a:rPr lang="sr-Latn-CS" altLang="en-US" sz="1600" b="1" dirty="0">
                <a:solidFill>
                  <a:srgbClr val="FF6600"/>
                </a:solidFill>
                <a:latin typeface="Arial"/>
                <a:cs typeface="Arial"/>
              </a:rPr>
              <a:t>vlasništvo proizvođača (</a:t>
            </a:r>
            <a:r>
              <a:rPr lang="sr-Latn-CS" altLang="en-US" sz="1600" b="1" i="1" dirty="0">
                <a:solidFill>
                  <a:srgbClr val="FF6600"/>
                </a:solidFill>
                <a:latin typeface="Arial"/>
                <a:cs typeface="Arial"/>
              </a:rPr>
              <a:t>proprietary software</a:t>
            </a:r>
            <a:r>
              <a:rPr lang="sr-Latn-CS" altLang="en-US" sz="1600" b="1" dirty="0">
                <a:solidFill>
                  <a:srgbClr val="FF6600"/>
                </a:solidFill>
                <a:latin typeface="Arial"/>
                <a:cs typeface="Arial"/>
              </a:rPr>
              <a:t>)</a:t>
            </a:r>
          </a:p>
          <a:p>
            <a:pPr marL="342900" lvl="0" indent="-342900" algn="just" defTabSz="914400" fontAlgn="base">
              <a:lnSpc>
                <a:spcPct val="80000"/>
              </a:lnSpc>
              <a:spcBef>
                <a:spcPct val="20000"/>
              </a:spcBef>
              <a:spcAft>
                <a:spcPct val="0"/>
              </a:spcAft>
            </a:pPr>
            <a:r>
              <a:rPr lang="sr-Latn-CS" altLang="en-US" sz="1600" dirty="0">
                <a:solidFill>
                  <a:srgbClr val="000000"/>
                </a:solidFill>
                <a:latin typeface="Arial"/>
                <a:cs typeface="Arial"/>
              </a:rPr>
              <a:t>     </a:t>
            </a:r>
            <a:r>
              <a:rPr lang="en-US" altLang="en-US" sz="1600" dirty="0" smtClean="0">
                <a:solidFill>
                  <a:srgbClr val="000000"/>
                </a:solidFill>
                <a:latin typeface="Arial"/>
                <a:cs typeface="Arial"/>
              </a:rPr>
              <a:t> </a:t>
            </a:r>
            <a:r>
              <a:rPr lang="sr-Latn-CS" altLang="en-US" sz="1600" dirty="0" smtClean="0">
                <a:solidFill>
                  <a:srgbClr val="000000"/>
                </a:solidFill>
                <a:latin typeface="Arial"/>
                <a:cs typeface="Arial"/>
              </a:rPr>
              <a:t>U </a:t>
            </a:r>
            <a:r>
              <a:rPr lang="sr-Latn-CS" altLang="en-US" sz="1600" dirty="0">
                <a:solidFill>
                  <a:srgbClr val="000000"/>
                </a:solidFill>
                <a:latin typeface="Arial"/>
                <a:cs typeface="Arial"/>
              </a:rPr>
              <a:t>ovom slučaju korisnik kupuje licencu za korišćenje programa i uz nju dobija program (najčešće na CD-u), odgovarajuću dokumentaciju i mogućnost da se registruje kod proizvođača kako bi imali pravo na tehničku podšku i kasnije ispravke programa (eventualno, ako postoje, može koristiti i usluge centra za obuku; ovo ponekad </a:t>
            </a:r>
            <a:r>
              <a:rPr lang="sr-Latn-CS" altLang="en-US" sz="1600" dirty="0" smtClean="0">
                <a:solidFill>
                  <a:srgbClr val="000000"/>
                </a:solidFill>
                <a:latin typeface="Arial"/>
                <a:cs typeface="Arial"/>
              </a:rPr>
              <a:t>obezb</a:t>
            </a:r>
            <a:r>
              <a:rPr lang="en-US" altLang="en-US" sz="1600" dirty="0" smtClean="0">
                <a:solidFill>
                  <a:srgbClr val="000000"/>
                </a:solidFill>
                <a:latin typeface="Arial"/>
                <a:cs typeface="Arial"/>
              </a:rPr>
              <a:t>j</a:t>
            </a:r>
            <a:r>
              <a:rPr lang="sr-Latn-CS" altLang="en-US" sz="1600" dirty="0" smtClean="0">
                <a:solidFill>
                  <a:srgbClr val="000000"/>
                </a:solidFill>
                <a:latin typeface="Arial"/>
                <a:cs typeface="Arial"/>
              </a:rPr>
              <a:t>eđuju </a:t>
            </a:r>
            <a:r>
              <a:rPr lang="sr-Latn-CS" altLang="en-US" sz="1600" dirty="0">
                <a:solidFill>
                  <a:srgbClr val="000000"/>
                </a:solidFill>
                <a:latin typeface="Arial"/>
                <a:cs typeface="Arial"/>
              </a:rPr>
              <a:t>proizvođači složenih softverskih paketa</a:t>
            </a:r>
            <a:r>
              <a:rPr lang="sr-Latn-CS" altLang="en-US" sz="1600" dirty="0" smtClean="0">
                <a:solidFill>
                  <a:srgbClr val="000000"/>
                </a:solidFill>
                <a:latin typeface="Arial"/>
                <a:cs typeface="Arial"/>
              </a:rPr>
              <a:t>)</a:t>
            </a:r>
            <a:r>
              <a:rPr lang="en-US" altLang="en-US" sz="1600" dirty="0" smtClean="0">
                <a:solidFill>
                  <a:srgbClr val="000000"/>
                </a:solidFill>
                <a:latin typeface="Arial"/>
                <a:cs typeface="Arial"/>
              </a:rPr>
              <a:t>.</a:t>
            </a:r>
            <a:r>
              <a:rPr lang="sr-Latn-CS" altLang="en-US" sz="1600" dirty="0" smtClean="0">
                <a:solidFill>
                  <a:srgbClr val="000000"/>
                </a:solidFill>
                <a:latin typeface="Arial"/>
                <a:cs typeface="Arial"/>
              </a:rPr>
              <a:t> </a:t>
            </a:r>
            <a:endParaRPr lang="sr-Latn-CS" altLang="en-US" sz="1600" dirty="0">
              <a:solidFill>
                <a:srgbClr val="000000"/>
              </a:solidFill>
              <a:latin typeface="Arial"/>
              <a:cs typeface="Arial"/>
            </a:endParaRPr>
          </a:p>
          <a:p>
            <a:pPr marL="342900" lvl="0" indent="-342900" algn="just" defTabSz="914400" fontAlgn="base">
              <a:lnSpc>
                <a:spcPct val="80000"/>
              </a:lnSpc>
              <a:spcBef>
                <a:spcPct val="20000"/>
              </a:spcBef>
              <a:spcAft>
                <a:spcPct val="0"/>
              </a:spcAft>
            </a:pPr>
            <a:endParaRPr lang="sr-Latn-CS" altLang="en-US" sz="1600" dirty="0">
              <a:solidFill>
                <a:srgbClr val="000000"/>
              </a:solidFill>
              <a:latin typeface="Arial"/>
              <a:cs typeface="Arial"/>
            </a:endParaRPr>
          </a:p>
          <a:p>
            <a:pPr marL="342900" lvl="0" indent="-342900" algn="just" defTabSz="914400" fontAlgn="base">
              <a:lnSpc>
                <a:spcPct val="80000"/>
              </a:lnSpc>
              <a:spcBef>
                <a:spcPct val="20000"/>
              </a:spcBef>
              <a:spcAft>
                <a:spcPct val="0"/>
              </a:spcAft>
              <a:buFontTx/>
              <a:buChar char="•"/>
            </a:pPr>
            <a:r>
              <a:rPr lang="sr-Latn-CS" altLang="en-US" sz="1600" b="1" dirty="0" smtClean="0">
                <a:solidFill>
                  <a:srgbClr val="FF6600"/>
                </a:solidFill>
                <a:latin typeface="Arial"/>
                <a:cs typeface="Arial"/>
              </a:rPr>
              <a:t>d</a:t>
            </a:r>
            <a:r>
              <a:rPr lang="en-US" altLang="en-US" sz="1600" b="1" dirty="0" err="1" smtClean="0">
                <a:solidFill>
                  <a:srgbClr val="FF6600"/>
                </a:solidFill>
                <a:latin typeface="Arial"/>
                <a:cs typeface="Arial"/>
              </a:rPr>
              <a:t>ij</a:t>
            </a:r>
            <a:r>
              <a:rPr lang="sr-Latn-CS" altLang="en-US" sz="1600" b="1" dirty="0" smtClean="0">
                <a:solidFill>
                  <a:srgbClr val="FF6600"/>
                </a:solidFill>
                <a:latin typeface="Arial"/>
                <a:cs typeface="Arial"/>
              </a:rPr>
              <a:t>eljeni </a:t>
            </a:r>
            <a:r>
              <a:rPr lang="sr-Latn-CS" altLang="en-US" sz="1600" b="1" dirty="0">
                <a:solidFill>
                  <a:srgbClr val="FF6600"/>
                </a:solidFill>
                <a:latin typeface="Arial"/>
                <a:cs typeface="Arial"/>
              </a:rPr>
              <a:t>(</a:t>
            </a:r>
            <a:r>
              <a:rPr lang="sr-Latn-CS" altLang="en-US" sz="1600" b="1" i="1" dirty="0">
                <a:solidFill>
                  <a:srgbClr val="FF6600"/>
                </a:solidFill>
                <a:latin typeface="Arial"/>
                <a:cs typeface="Arial"/>
              </a:rPr>
              <a:t>shareware</a:t>
            </a:r>
            <a:r>
              <a:rPr lang="sr-Latn-CS" altLang="en-US" sz="1600" b="1" dirty="0">
                <a:solidFill>
                  <a:srgbClr val="FF6600"/>
                </a:solidFill>
                <a:latin typeface="Arial"/>
                <a:cs typeface="Arial"/>
              </a:rPr>
              <a:t>)</a:t>
            </a:r>
          </a:p>
          <a:p>
            <a:pPr marL="342900" lvl="0" indent="-342900" algn="just" defTabSz="914400" fontAlgn="base">
              <a:lnSpc>
                <a:spcPct val="80000"/>
              </a:lnSpc>
              <a:spcBef>
                <a:spcPct val="20000"/>
              </a:spcBef>
              <a:spcAft>
                <a:spcPct val="0"/>
              </a:spcAft>
            </a:pPr>
            <a:r>
              <a:rPr lang="sr-Latn-CS" altLang="en-US" sz="1600" dirty="0">
                <a:solidFill>
                  <a:srgbClr val="000000"/>
                </a:solidFill>
                <a:latin typeface="Arial"/>
                <a:cs typeface="Arial"/>
              </a:rPr>
              <a:t>      </a:t>
            </a:r>
            <a:r>
              <a:rPr lang="sr-Latn-CS" altLang="en-US" sz="1600" dirty="0" smtClean="0">
                <a:solidFill>
                  <a:srgbClr val="000000"/>
                </a:solidFill>
                <a:latin typeface="Arial"/>
                <a:cs typeface="Arial"/>
              </a:rPr>
              <a:t>D</a:t>
            </a:r>
            <a:r>
              <a:rPr lang="en-US" altLang="en-US" sz="1600" dirty="0" err="1" smtClean="0">
                <a:solidFill>
                  <a:srgbClr val="000000"/>
                </a:solidFill>
                <a:latin typeface="Arial"/>
                <a:cs typeface="Arial"/>
              </a:rPr>
              <a:t>ij</a:t>
            </a:r>
            <a:r>
              <a:rPr lang="sr-Latn-CS" altLang="en-US" sz="1600" dirty="0" smtClean="0">
                <a:solidFill>
                  <a:srgbClr val="000000"/>
                </a:solidFill>
                <a:latin typeface="Arial"/>
                <a:cs typeface="Arial"/>
              </a:rPr>
              <a:t>eljeni </a:t>
            </a:r>
            <a:r>
              <a:rPr lang="sr-Latn-CS" altLang="en-US" sz="1600" dirty="0">
                <a:solidFill>
                  <a:srgbClr val="000000"/>
                </a:solidFill>
                <a:latin typeface="Arial"/>
                <a:cs typeface="Arial"/>
              </a:rPr>
              <a:t>programi daju se na korišćenje na određeni period vremena (najčešće 30 do 45 dana) da bi zainteresovani korisnici mogli da ih isprobaju. Po isteku ovog vremena, program ili više ne funkcioniše, pa korisnik tada mora da kupi licencu ako želi da nastavi da ga koristi, ili program funkcioniše i dalje, ali uz poruke na ekranu koje </a:t>
            </a:r>
            <a:r>
              <a:rPr lang="sr-Latn-CS" altLang="en-US" sz="1600" dirty="0" smtClean="0">
                <a:solidFill>
                  <a:srgbClr val="000000"/>
                </a:solidFill>
                <a:latin typeface="Arial"/>
                <a:cs typeface="Arial"/>
              </a:rPr>
              <a:t>pods</a:t>
            </a:r>
            <a:r>
              <a:rPr lang="en-US" altLang="en-US" sz="1600" dirty="0" smtClean="0">
                <a:solidFill>
                  <a:srgbClr val="000000"/>
                </a:solidFill>
                <a:latin typeface="Arial"/>
                <a:cs typeface="Arial"/>
              </a:rPr>
              <a:t>j</a:t>
            </a:r>
            <a:r>
              <a:rPr lang="sr-Latn-CS" altLang="en-US" sz="1600" dirty="0" smtClean="0">
                <a:solidFill>
                  <a:srgbClr val="000000"/>
                </a:solidFill>
                <a:latin typeface="Arial"/>
                <a:cs typeface="Arial"/>
              </a:rPr>
              <a:t>ećaju </a:t>
            </a:r>
            <a:r>
              <a:rPr lang="sr-Latn-CS" altLang="en-US" sz="1600" dirty="0">
                <a:solidFill>
                  <a:srgbClr val="000000"/>
                </a:solidFill>
                <a:latin typeface="Arial"/>
                <a:cs typeface="Arial"/>
              </a:rPr>
              <a:t>korisnika da treba da plati za njegovo </a:t>
            </a:r>
            <a:r>
              <a:rPr lang="sr-Latn-CS" altLang="en-US" sz="1600" dirty="0" smtClean="0">
                <a:solidFill>
                  <a:srgbClr val="000000"/>
                </a:solidFill>
                <a:latin typeface="Arial"/>
                <a:cs typeface="Arial"/>
              </a:rPr>
              <a:t>korišćenje</a:t>
            </a:r>
            <a:r>
              <a:rPr lang="en-US" altLang="en-US" sz="1600" dirty="0" smtClean="0">
                <a:solidFill>
                  <a:srgbClr val="000000"/>
                </a:solidFill>
                <a:latin typeface="Arial"/>
                <a:cs typeface="Arial"/>
              </a:rPr>
              <a:t>.</a:t>
            </a:r>
            <a:endParaRPr lang="sr-Latn-CS" altLang="en-US" sz="1600" dirty="0">
              <a:solidFill>
                <a:srgbClr val="000000"/>
              </a:solidFill>
              <a:latin typeface="Arial"/>
              <a:cs typeface="Arial"/>
            </a:endParaRPr>
          </a:p>
          <a:p>
            <a:pPr marL="342900" lvl="0" indent="-342900" algn="just" defTabSz="914400" fontAlgn="base">
              <a:lnSpc>
                <a:spcPct val="80000"/>
              </a:lnSpc>
              <a:spcBef>
                <a:spcPct val="20000"/>
              </a:spcBef>
              <a:spcAft>
                <a:spcPct val="0"/>
              </a:spcAft>
            </a:pPr>
            <a:endParaRPr lang="sr-Latn-CS" altLang="en-US" sz="1600" dirty="0">
              <a:solidFill>
                <a:srgbClr val="000000"/>
              </a:solidFill>
              <a:latin typeface="Arial"/>
              <a:cs typeface="Arial"/>
            </a:endParaRPr>
          </a:p>
          <a:p>
            <a:pPr marL="342900" lvl="0" indent="-342900" algn="just" defTabSz="914400" fontAlgn="base">
              <a:lnSpc>
                <a:spcPct val="80000"/>
              </a:lnSpc>
              <a:spcBef>
                <a:spcPct val="20000"/>
              </a:spcBef>
              <a:spcAft>
                <a:spcPct val="0"/>
              </a:spcAft>
              <a:buFontTx/>
              <a:buChar char="•"/>
            </a:pPr>
            <a:r>
              <a:rPr lang="sr-Latn-CS" altLang="en-US" sz="1600" b="1" dirty="0">
                <a:solidFill>
                  <a:srgbClr val="FF6600"/>
                </a:solidFill>
                <a:latin typeface="Arial"/>
                <a:cs typeface="Arial"/>
              </a:rPr>
              <a:t>javni (</a:t>
            </a:r>
            <a:r>
              <a:rPr lang="sr-Latn-CS" altLang="en-US" sz="1600" b="1" i="1" dirty="0">
                <a:solidFill>
                  <a:srgbClr val="FF6600"/>
                </a:solidFill>
                <a:latin typeface="Arial"/>
                <a:cs typeface="Arial"/>
              </a:rPr>
              <a:t>public domaine software, freeware</a:t>
            </a:r>
            <a:r>
              <a:rPr lang="sr-Latn-CS" altLang="en-US" sz="1600" b="1" dirty="0">
                <a:solidFill>
                  <a:srgbClr val="FF6600"/>
                </a:solidFill>
                <a:latin typeface="Arial"/>
                <a:cs typeface="Arial"/>
              </a:rPr>
              <a:t>)</a:t>
            </a:r>
          </a:p>
          <a:p>
            <a:pPr marL="342900" lvl="0" indent="-342900" algn="just" defTabSz="914400" fontAlgn="base">
              <a:lnSpc>
                <a:spcPct val="80000"/>
              </a:lnSpc>
              <a:spcBef>
                <a:spcPct val="20000"/>
              </a:spcBef>
              <a:spcAft>
                <a:spcPct val="0"/>
              </a:spcAft>
            </a:pPr>
            <a:r>
              <a:rPr lang="sr-Latn-CS" altLang="en-US" sz="1600" dirty="0">
                <a:solidFill>
                  <a:srgbClr val="000000"/>
                </a:solidFill>
                <a:latin typeface="Arial"/>
                <a:cs typeface="Arial"/>
              </a:rPr>
              <a:t>      Kod javnih programa autori dozvoljavaju korisnicima da ih koriste bez ikakve nadoknade. Ovo obično važi ako korisnik program ne koristi u poslovne svrhe. U suprotnom, autori najčešće traže da se kupi licenca za korišćenje programa. Eventualno, autori programa ostavljaju mogućnost korisnicima da im uplate proizvoljnu sumu ako to žele.</a:t>
            </a:r>
            <a:endParaRPr lang="sr-Latn-RS" altLang="en-US" sz="1600" dirty="0">
              <a:solidFill>
                <a:srgbClr val="000000"/>
              </a:solidFill>
              <a:latin typeface="Arial"/>
              <a:cs typeface="Arial"/>
            </a:endParaRPr>
          </a:p>
        </p:txBody>
      </p:sp>
      <p:sp>
        <p:nvSpPr>
          <p:cNvPr id="13" name="TextBox 12"/>
          <p:cNvSpPr txBox="1"/>
          <p:nvPr/>
        </p:nvSpPr>
        <p:spPr>
          <a:xfrm>
            <a:off x="1455292" y="408341"/>
            <a:ext cx="10210800" cy="750205"/>
          </a:xfrm>
          <a:prstGeom prst="rect">
            <a:avLst/>
          </a:prstGeom>
          <a:noFill/>
        </p:spPr>
        <p:txBody>
          <a:bodyPr wrap="square" rtlCol="0">
            <a:spAutoFit/>
          </a:bodyPr>
          <a:lstStyle/>
          <a:p>
            <a:pPr algn="ctr">
              <a:lnSpc>
                <a:spcPct val="95000"/>
              </a:lnSpc>
            </a:pPr>
            <a:r>
              <a:rPr lang="sr-Latn-RS" sz="4500" dirty="0" smtClean="0">
                <a:solidFill>
                  <a:srgbClr val="FFC000"/>
                </a:solidFill>
                <a:latin typeface="Impact" panose="020B0806030902050204" pitchFamily="34" charset="0"/>
              </a:rPr>
              <a:t>Licenca</a:t>
            </a:r>
            <a:endParaRPr lang="en-US" sz="4500" dirty="0">
              <a:solidFill>
                <a:srgbClr val="FFC000"/>
              </a:solidFill>
              <a:latin typeface="Impact" panose="020B0806030902050204" pitchFamily="34" charset="0"/>
            </a:endParaRPr>
          </a:p>
        </p:txBody>
      </p:sp>
    </p:spTree>
    <p:extLst>
      <p:ext uri="{BB962C8B-B14F-4D97-AF65-F5344CB8AC3E}">
        <p14:creationId xmlns:p14="http://schemas.microsoft.com/office/powerpoint/2010/main" val="76522298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6">
            <a:extLst>
              <a:ext uri="{FF2B5EF4-FFF2-40B4-BE49-F238E27FC236}">
                <a16:creationId xmlns:a16="http://schemas.microsoft.com/office/drawing/2014/main" id="{57C0FD50-5E69-463E-A01B-65E9D864A386}"/>
              </a:ext>
            </a:extLst>
          </p:cNvPr>
          <p:cNvSpPr/>
          <p:nvPr/>
        </p:nvSpPr>
        <p:spPr>
          <a:xfrm>
            <a:off x="11023599" y="23837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4CBFB1D-37FD-419F-B98C-860BF5217905}"/>
              </a:ext>
            </a:extLst>
          </p:cNvPr>
          <p:cNvSpPr txBox="1"/>
          <p:nvPr/>
        </p:nvSpPr>
        <p:spPr>
          <a:xfrm rot="16200000">
            <a:off x="10765070" y="3133312"/>
            <a:ext cx="199208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ME" sz="2500" b="1" i="0" u="none" strike="noStrike" kern="1200" cap="none" spc="0" normalizeH="0" baseline="0" noProof="0" dirty="0" smtClean="0">
                <a:ln>
                  <a:noFill/>
                </a:ln>
                <a:solidFill>
                  <a:srgbClr val="F0EEF0"/>
                </a:solidFill>
                <a:effectLst/>
                <a:uLnTx/>
                <a:uFillTx/>
                <a:latin typeface="Tw Cen MT" panose="020B0602020104020603" pitchFamily="34" charset="0"/>
                <a:ea typeface="+mn-ea"/>
                <a:cs typeface="+mn-cs"/>
              </a:rPr>
              <a:t>DOMAĆI ZADATAK</a:t>
            </a:r>
            <a:endParaRPr kumimoji="0" lang="en-US" sz="2500" b="1" i="0" u="none" strike="noStrike" kern="1200" cap="none" spc="0" normalizeH="0" baseline="0" noProof="0" dirty="0">
              <a:ln>
                <a:noFill/>
              </a:ln>
              <a:solidFill>
                <a:srgbClr val="F0EEF0"/>
              </a:solidFill>
              <a:effectLst/>
              <a:uLnTx/>
              <a:uFillTx/>
              <a:latin typeface="Tw Cen MT" panose="020B0602020104020603" pitchFamily="34" charset="0"/>
              <a:ea typeface="+mn-ea"/>
              <a:cs typeface="+mn-cs"/>
            </a:endParaRPr>
          </a:p>
        </p:txBody>
      </p:sp>
      <p:sp>
        <p:nvSpPr>
          <p:cNvPr id="4" name="TextBox 3"/>
          <p:cNvSpPr txBox="1"/>
          <p:nvPr/>
        </p:nvSpPr>
        <p:spPr>
          <a:xfrm>
            <a:off x="2129174" y="721919"/>
            <a:ext cx="9444517" cy="7540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ME" sz="2100" b="1" i="0" u="none" strike="noStrike" kern="1200" cap="none" spc="0" normalizeH="0" baseline="0" noProof="0" dirty="0" smtClean="0">
                <a:ln>
                  <a:noFill/>
                </a:ln>
                <a:solidFill>
                  <a:srgbClr val="002060"/>
                </a:solidFill>
                <a:effectLst/>
                <a:uLnTx/>
                <a:uFillTx/>
                <a:latin typeface="Calibri" panose="020F0502020204030204"/>
                <a:ea typeface="+mn-ea"/>
                <a:cs typeface="+mn-cs"/>
              </a:rPr>
              <a:t>DOMAĆI ZADATAK ZA UČENIKE ODJELJENJA: R1A, R1B, S1B, S1C, S1D, S1E, S1F i E1A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ME" sz="2100" b="1" i="0" u="none" strike="noStrike" kern="1200" cap="none" spc="0" normalizeH="0" baseline="0" noProof="0" dirty="0" smtClean="0">
                <a:ln>
                  <a:noFill/>
                </a:ln>
                <a:solidFill>
                  <a:srgbClr val="002060"/>
                </a:solidFill>
                <a:effectLst/>
                <a:uLnTx/>
                <a:uFillTx/>
                <a:latin typeface="Calibri" panose="020F0502020204030204"/>
                <a:ea typeface="+mn-ea"/>
                <a:cs typeface="+mn-cs"/>
              </a:rPr>
              <a:t>Informatika I – I grupa učenika</a:t>
            </a:r>
            <a:endParaRPr kumimoji="0" lang="en-US" sz="21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711450F4-A7BD-494E-BD71-C6C5EB8D03D1}"/>
              </a:ext>
            </a:extLst>
          </p:cNvPr>
          <p:cNvGrpSpPr/>
          <p:nvPr/>
        </p:nvGrpSpPr>
        <p:grpSpPr>
          <a:xfrm>
            <a:off x="1063106" y="268268"/>
            <a:ext cx="873160" cy="907301"/>
            <a:chOff x="3063120" y="1755914"/>
            <a:chExt cx="1275682" cy="1275682"/>
          </a:xfrm>
          <a:scene3d>
            <a:camera prst="orthographicFront">
              <a:rot lat="0" lon="0" rev="0"/>
            </a:camera>
            <a:lightRig rig="balanced" dir="t">
              <a:rot lat="0" lon="0" rev="8700000"/>
            </a:lightRig>
          </a:scene3d>
        </p:grpSpPr>
        <p:sp>
          <p:nvSpPr>
            <p:cNvPr id="6" name="Teardrop 5">
              <a:extLst>
                <a:ext uri="{FF2B5EF4-FFF2-40B4-BE49-F238E27FC236}">
                  <a16:creationId xmlns:a16="http://schemas.microsoft.com/office/drawing/2014/main" id="{5E489B47-B2BB-4EFB-8EC4-21C10615E463}"/>
                </a:ext>
              </a:extLst>
            </p:cNvPr>
            <p:cNvSpPr/>
            <p:nvPr/>
          </p:nvSpPr>
          <p:spPr>
            <a:xfrm rot="8100000">
              <a:off x="3063120" y="1755914"/>
              <a:ext cx="1275682" cy="1275682"/>
            </a:xfrm>
            <a:prstGeom prst="teardrop">
              <a:avLst>
                <a:gd name="adj" fmla="val 109962"/>
              </a:avLst>
            </a:prstGeom>
            <a:solidFill>
              <a:srgbClr val="FF000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862B435C-D1B2-4C1C-B995-8D888E87C5D7}"/>
                </a:ext>
              </a:extLst>
            </p:cNvPr>
            <p:cNvSpPr/>
            <p:nvPr/>
          </p:nvSpPr>
          <p:spPr>
            <a:xfrm>
              <a:off x="3257469" y="1948912"/>
              <a:ext cx="889686" cy="889686"/>
            </a:xfrm>
            <a:prstGeom prst="ellipse">
              <a:avLst/>
            </a:prstGeom>
            <a:solidFill>
              <a:schemeClr val="bg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62C0D94-FE17-421D-AA32-BD4AFE13E66E}"/>
                </a:ext>
              </a:extLst>
            </p:cNvPr>
            <p:cNvPicPr>
              <a:picLocks noChangeAspect="1"/>
            </p:cNvPicPr>
            <p:nvPr/>
          </p:nvPicPr>
          <p:blipFill>
            <a:blip r:embed="rId2">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3386696" y="2066644"/>
              <a:ext cx="627392" cy="627390"/>
            </a:xfrm>
            <a:prstGeom prst="rect">
              <a:avLst/>
            </a:prstGeom>
            <a:ln>
              <a:noFill/>
            </a:ln>
            <a:effectLst>
              <a:outerShdw blurRad="44450" dist="27940" dir="5400000" algn="ctr">
                <a:srgbClr val="000000">
                  <a:alpha val="32000"/>
                </a:srgbClr>
              </a:outerShdw>
            </a:effectLst>
            <a:sp3d>
              <a:bevelT w="190500" h="38100"/>
            </a:sp3d>
          </p:spPr>
        </p:pic>
      </p:grpSp>
      <p:sp>
        <p:nvSpPr>
          <p:cNvPr id="9" name="TextBox 8"/>
          <p:cNvSpPr txBox="1"/>
          <p:nvPr/>
        </p:nvSpPr>
        <p:spPr>
          <a:xfrm>
            <a:off x="1026952" y="2120849"/>
            <a:ext cx="10153402" cy="5478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ME" sz="2000" b="0" i="0" u="none" strike="noStrike" kern="1200" cap="none" spc="0" normalizeH="0" baseline="0" noProof="0" dirty="0" smtClean="0">
                <a:ln>
                  <a:noFill/>
                </a:ln>
                <a:solidFill>
                  <a:srgbClr val="002060"/>
                </a:solidFill>
                <a:effectLst/>
                <a:uLnTx/>
                <a:uFillTx/>
                <a:latin typeface="Calibri" panose="020F0502020204030204"/>
                <a:ea typeface="+mn-ea"/>
                <a:cs typeface="+mn-cs"/>
              </a:rPr>
              <a:t>Odgovorite na sljedeća pitanja:</a:t>
            </a:r>
            <a:endParaRPr kumimoji="0" lang="sr-Latn-ME" sz="2000" b="1" i="0" u="none" strike="noStrike" kern="1200" cap="none" spc="0" normalizeH="0" baseline="0" noProof="0" dirty="0" smtClean="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ME" sz="20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r-Latn-ME"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Šta je</a:t>
            </a:r>
            <a:r>
              <a:rPr kumimoji="0" lang="sr-Latn-ME" sz="1800" b="0" i="0" u="none" strike="noStrike" kern="1200" cap="none" spc="0" normalizeH="0" noProof="0" dirty="0" smtClean="0">
                <a:ln>
                  <a:noFill/>
                </a:ln>
                <a:solidFill>
                  <a:srgbClr val="002060"/>
                </a:solidFill>
                <a:effectLst/>
                <a:uLnTx/>
                <a:uFillTx/>
                <a:latin typeface="Calibri" panose="020F0502020204030204"/>
                <a:ea typeface="+mn-ea"/>
                <a:cs typeface="+mn-cs"/>
              </a:rPr>
              <a:t> licenca i kakve licence mogu biti?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sr-Latn-ME" baseline="0" dirty="0" smtClean="0">
                <a:solidFill>
                  <a:srgbClr val="002060"/>
                </a:solidFill>
                <a:latin typeface="Calibri" panose="020F0502020204030204"/>
              </a:rPr>
              <a:t>Šta</a:t>
            </a:r>
            <a:r>
              <a:rPr lang="sr-Latn-ME" dirty="0" smtClean="0">
                <a:solidFill>
                  <a:srgbClr val="002060"/>
                </a:solidFill>
                <a:latin typeface="Calibri" panose="020F0502020204030204"/>
              </a:rPr>
              <a:t> su virusi i opišite vrste virusa – trojanac i „boot sector“?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sr-Latn-ME" dirty="0" smtClean="0">
                <a:solidFill>
                  <a:srgbClr val="002060"/>
                </a:solidFill>
                <a:latin typeface="Calibri" panose="020F0502020204030204"/>
              </a:rPr>
              <a:t>Kako se dijele aplikativni programi i nabrojite koje aplikacije spadaju u programe za obradu teksta i programe za rad sa tabelama</a:t>
            </a:r>
            <a:r>
              <a:rPr lang="sr-Latn-ME" sz="2000" dirty="0" smtClean="0">
                <a:solidFill>
                  <a:srgbClr val="002060"/>
                </a:solidFill>
                <a:latin typeface="Calibri" panose="020F0502020204030204"/>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sr-Latn-ME" dirty="0" smtClean="0">
                <a:solidFill>
                  <a:srgbClr val="002060"/>
                </a:solidFill>
                <a:latin typeface="Calibri" panose="020F0502020204030204"/>
              </a:rPr>
              <a:t>Šta su drajveri i za šta oni služe?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sr-Latn-ME" dirty="0" smtClean="0">
                <a:solidFill>
                  <a:srgbClr val="002060"/>
                </a:solidFill>
                <a:latin typeface="Calibri" panose="020F0502020204030204"/>
              </a:rPr>
              <a:t>Opišite Microsoft Windows operativni sistem (koristite podatke sa interneta i navedite izvore u zadatku)?</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sr-Latn-ME" dirty="0" smtClean="0">
              <a:solidFill>
                <a:srgbClr val="002060"/>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sr-Latn-ME" sz="1800" b="0" i="0" u="none" strike="noStrike" kern="1200" cap="none" spc="0" normalizeH="0" baseline="0" noProof="0" dirty="0" smtClean="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ME" sz="1800" b="1" i="0" u="none" strike="noStrike" kern="1200" cap="none" spc="0" normalizeH="0" baseline="0" noProof="0" dirty="0" smtClean="0">
                <a:ln>
                  <a:noFill/>
                </a:ln>
                <a:solidFill>
                  <a:srgbClr val="002060"/>
                </a:solidFill>
                <a:effectLst/>
                <a:uLnTx/>
                <a:uFillTx/>
                <a:latin typeface="Calibri" panose="020F0502020204030204"/>
                <a:ea typeface="+mn-ea"/>
                <a:cs typeface="+mn-cs"/>
              </a:rPr>
              <a:t>NAPOMENA</a:t>
            </a:r>
            <a:r>
              <a:rPr kumimoji="0" lang="sr-Latn-ME"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 Domaći zadatak možete slati kao word dokument, powerpoint prezentacija ili ispisati olovkom u svojim sveskama odgovore, slikati ih i poslati na e-mail predmetnoh nastavnika. </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ME" sz="1800" b="0" i="0" u="none" strike="noStrike" kern="1200" cap="none" spc="0" normalizeH="0" baseline="0" noProof="0" dirty="0" smtClean="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ME"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Rok </a:t>
            </a:r>
            <a:r>
              <a:rPr kumimoji="0" lang="sr-Latn-ME" sz="1800" b="0" i="0" u="none" strike="noStrike" kern="1200" cap="none" spc="0" normalizeH="0" baseline="0" noProof="0" dirty="0">
                <a:ln>
                  <a:noFill/>
                </a:ln>
                <a:solidFill>
                  <a:srgbClr val="002060"/>
                </a:solidFill>
                <a:effectLst/>
                <a:uLnTx/>
                <a:uFillTx/>
                <a:latin typeface="Calibri" panose="020F0502020204030204"/>
                <a:ea typeface="+mn-ea"/>
                <a:cs typeface="+mn-cs"/>
              </a:rPr>
              <a:t>za slanje radova: </a:t>
            </a:r>
            <a:r>
              <a:rPr kumimoji="0" lang="en-US"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        </a:t>
            </a:r>
            <a:r>
              <a:rPr kumimoji="0" lang="sr-Latn-ME" sz="1800" b="1" i="0" u="sng" strike="noStrike" kern="1200" cap="none" spc="0" normalizeH="0" baseline="0" noProof="0" dirty="0" smtClean="0">
                <a:ln>
                  <a:noFill/>
                </a:ln>
                <a:solidFill>
                  <a:srgbClr val="FF0000"/>
                </a:solidFill>
                <a:effectLst/>
                <a:uLnTx/>
                <a:uFillTx/>
                <a:latin typeface="Calibri" panose="020F0502020204030204"/>
                <a:ea typeface="+mn-ea"/>
                <a:cs typeface="+mn-cs"/>
              </a:rPr>
              <a:t>5 (PET) RADNIH DANA.</a:t>
            </a: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ME" sz="1800" b="0" i="0" u="none" strike="noStrike" kern="1200" cap="none" spc="0" normalizeH="0" baseline="0" noProof="0" smtClean="0">
                <a:ln>
                  <a:noFill/>
                </a:ln>
                <a:solidFill>
                  <a:srgbClr val="002060"/>
                </a:solidFill>
                <a:effectLst/>
                <a:uLnTx/>
                <a:uFillTx/>
                <a:latin typeface="Calibri" panose="020F0502020204030204"/>
                <a:ea typeface="+mn-ea"/>
                <a:cs typeface="+mn-cs"/>
              </a:rPr>
              <a:t>Radove </a:t>
            </a:r>
            <a:r>
              <a:rPr kumimoji="0" lang="sr-Latn-ME" sz="1800" b="0" i="0" u="none" strike="noStrike" kern="1200" cap="none" spc="0" normalizeH="0" baseline="0" noProof="0" dirty="0">
                <a:ln>
                  <a:noFill/>
                </a:ln>
                <a:solidFill>
                  <a:srgbClr val="002060"/>
                </a:solidFill>
                <a:effectLst/>
                <a:uLnTx/>
                <a:uFillTx/>
                <a:latin typeface="Calibri" panose="020F0502020204030204"/>
                <a:ea typeface="+mn-ea"/>
                <a:cs typeface="+mn-cs"/>
              </a:rPr>
              <a:t>treba poslati na e-mail </a:t>
            </a:r>
            <a:r>
              <a:rPr kumimoji="0" lang="sr-Latn-ME"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predmetnog nastavnika, i to: </a:t>
            </a:r>
            <a:r>
              <a:rPr kumimoji="0" lang="sr-Latn-ME" sz="1800" b="0" i="0" u="sng" strike="noStrike" kern="1200" cap="none" spc="0" normalizeH="0" baseline="0" noProof="0" dirty="0" smtClean="0">
                <a:ln>
                  <a:noFill/>
                </a:ln>
                <a:solidFill>
                  <a:srgbClr val="002060"/>
                </a:solidFill>
                <a:effectLst/>
                <a:uLnTx/>
                <a:uFillTx/>
                <a:latin typeface="Calibri" panose="020F0502020204030204"/>
                <a:ea typeface="+mn-ea"/>
                <a:cs typeface="+mn-cs"/>
                <a:hlinkClick r:id="rId3"/>
              </a:rPr>
              <a:t>spasojepapic</a:t>
            </a:r>
            <a:r>
              <a:rPr kumimoji="0" lang="en-US" sz="1800" b="0" i="0" u="sng" strike="noStrike" kern="1200" cap="none" spc="0" normalizeH="0" baseline="0" noProof="0" dirty="0" smtClean="0">
                <a:ln>
                  <a:noFill/>
                </a:ln>
                <a:solidFill>
                  <a:srgbClr val="002060"/>
                </a:solidFill>
                <a:effectLst/>
                <a:uLnTx/>
                <a:uFillTx/>
                <a:latin typeface="Calibri" panose="020F0502020204030204"/>
                <a:ea typeface="+mn-ea"/>
                <a:cs typeface="+mn-cs"/>
                <a:hlinkClick r:id="rId3"/>
              </a:rPr>
              <a:t>@gmail.com</a:t>
            </a:r>
            <a:r>
              <a:rPr kumimoji="0" lang="sr-Latn-ME" sz="1800" b="0" i="0" u="none" strike="noStrike" kern="1200" cap="none" spc="0" normalizeH="0" baseline="0" noProof="0" dirty="0">
                <a:ln>
                  <a:noFill/>
                </a:ln>
                <a:solidFill>
                  <a:srgbClr val="002060"/>
                </a:solidFill>
                <a:effectLst/>
                <a:uLnTx/>
                <a:uFillTx/>
                <a:latin typeface="Calibri" panose="020F0502020204030204"/>
                <a:ea typeface="+mn-ea"/>
                <a:cs typeface="+mn-cs"/>
              </a:rPr>
              <a:t>.</a:t>
            </a:r>
            <a:endParaRPr kumimoji="0" lang="sr-Latn-ME" sz="1800" b="0" i="0" u="none" strike="noStrike" kern="1200" cap="none" spc="0" normalizeH="0" baseline="0" noProof="0" dirty="0" smtClean="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ME" sz="2000" b="1" i="0" u="none" strike="noStrike" kern="1200" cap="none" spc="0" normalizeH="0" baseline="0" noProof="0" dirty="0" smtClean="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M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lowchart: Connector 9"/>
          <p:cNvSpPr/>
          <p:nvPr/>
        </p:nvSpPr>
        <p:spPr>
          <a:xfrm>
            <a:off x="1339717" y="1567127"/>
            <a:ext cx="319160" cy="300446"/>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4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0781169-B7A4-446E-BD33-B9650367A7F9}"/>
              </a:ext>
            </a:extLst>
          </p:cNvPr>
          <p:cNvGrpSpPr/>
          <p:nvPr/>
        </p:nvGrpSpPr>
        <p:grpSpPr>
          <a:xfrm>
            <a:off x="-290920" y="0"/>
            <a:ext cx="12482920" cy="6858000"/>
            <a:chOff x="-290920" y="0"/>
            <a:chExt cx="12482920" cy="6858000"/>
          </a:xfrm>
          <a:solidFill>
            <a:srgbClr val="FF5969"/>
          </a:solidFill>
        </p:grpSpPr>
        <p:sp>
          <p:nvSpPr>
            <p:cNvPr id="51" name="Rectangle 50">
              <a:extLst>
                <a:ext uri="{FF2B5EF4-FFF2-40B4-BE49-F238E27FC236}">
                  <a16:creationId xmlns:a16="http://schemas.microsoft.com/office/drawing/2014/main" id="{CED3AF08-30FC-4AFF-9C5C-99D0A7099514}"/>
                </a:ext>
              </a:extLst>
            </p:cNvPr>
            <p:cNvSpPr/>
            <p:nvPr/>
          </p:nvSpPr>
          <p:spPr>
            <a:xfrm>
              <a:off x="-290920" y="0"/>
              <a:ext cx="12482920"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a:extLst>
                <a:ext uri="{FF2B5EF4-FFF2-40B4-BE49-F238E27FC236}">
                  <a16:creationId xmlns:a16="http://schemas.microsoft.com/office/drawing/2014/main" id="{CD9846FC-755F-4A0E-BAD3-A5D51C0E1E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a:grpFill/>
          </p:spPr>
        </p:pic>
      </p:grpSp>
      <p:grpSp>
        <p:nvGrpSpPr>
          <p:cNvPr id="55" name="Group 54">
            <a:extLst>
              <a:ext uri="{FF2B5EF4-FFF2-40B4-BE49-F238E27FC236}">
                <a16:creationId xmlns:a16="http://schemas.microsoft.com/office/drawing/2014/main" id="{F00A67C9-4929-4EFF-9CB6-292640CD2738}"/>
              </a:ext>
            </a:extLst>
          </p:cNvPr>
          <p:cNvGrpSpPr/>
          <p:nvPr/>
        </p:nvGrpSpPr>
        <p:grpSpPr>
          <a:xfrm>
            <a:off x="226788" y="-2"/>
            <a:ext cx="11447501" cy="6858000"/>
            <a:chOff x="213096" y="0"/>
            <a:chExt cx="11447501" cy="6858000"/>
          </a:xfrm>
          <a:solidFill>
            <a:srgbClr val="00A0A8"/>
          </a:solidFill>
        </p:grpSpPr>
        <p:sp>
          <p:nvSpPr>
            <p:cNvPr id="56" name="Rectangle 55">
              <a:extLst>
                <a:ext uri="{FF2B5EF4-FFF2-40B4-BE49-F238E27FC236}">
                  <a16:creationId xmlns:a16="http://schemas.microsoft.com/office/drawing/2014/main" id="{3E8CDB02-4760-4298-BC44-93A18EB02F13}"/>
                </a:ext>
              </a:extLst>
            </p:cNvPr>
            <p:cNvSpPr/>
            <p:nvPr/>
          </p:nvSpPr>
          <p:spPr>
            <a:xfrm>
              <a:off x="213096" y="0"/>
              <a:ext cx="11447501"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60B383F7-52C5-4FB7-AEC3-35A48D7354A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a:grpFill/>
          </p:spPr>
        </p:pic>
      </p:grpSp>
      <p:grpSp>
        <p:nvGrpSpPr>
          <p:cNvPr id="60" name="Group 59">
            <a:extLst>
              <a:ext uri="{FF2B5EF4-FFF2-40B4-BE49-F238E27FC236}">
                <a16:creationId xmlns:a16="http://schemas.microsoft.com/office/drawing/2014/main" id="{6F7667A6-1C16-4F0A-A162-61BD16E6BE6B}"/>
              </a:ext>
            </a:extLst>
          </p:cNvPr>
          <p:cNvGrpSpPr/>
          <p:nvPr/>
        </p:nvGrpSpPr>
        <p:grpSpPr>
          <a:xfrm>
            <a:off x="1184133" y="0"/>
            <a:ext cx="9961092" cy="6858000"/>
            <a:chOff x="491575" y="0"/>
            <a:chExt cx="9961092" cy="6858000"/>
          </a:xfrm>
          <a:solidFill>
            <a:srgbClr val="5D7373"/>
          </a:solidFill>
        </p:grpSpPr>
        <p:sp>
          <p:nvSpPr>
            <p:cNvPr id="61" name="Rectangle 60">
              <a:extLst>
                <a:ext uri="{FF2B5EF4-FFF2-40B4-BE49-F238E27FC236}">
                  <a16:creationId xmlns:a16="http://schemas.microsoft.com/office/drawing/2014/main" id="{0E8C29A9-4AAB-442C-A7A4-40DCCE0A9694}"/>
                </a:ext>
              </a:extLst>
            </p:cNvPr>
            <p:cNvSpPr/>
            <p:nvPr/>
          </p:nvSpPr>
          <p:spPr>
            <a:xfrm>
              <a:off x="491575" y="0"/>
              <a:ext cx="9961092" cy="6858000"/>
            </a:xfrm>
            <a:prstGeom prst="rect">
              <a:avLst/>
            </a:prstGeom>
            <a:grp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0376C61F-147B-441E-B32E-45D5BC1B66B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a:grpFill/>
          </p:spPr>
        </p:pic>
      </p:grpSp>
      <p:sp>
        <p:nvSpPr>
          <p:cNvPr id="96" name="Rectangle 95">
            <a:extLst>
              <a:ext uri="{FF2B5EF4-FFF2-40B4-BE49-F238E27FC236}">
                <a16:creationId xmlns:a16="http://schemas.microsoft.com/office/drawing/2014/main" id="{321108FC-08B5-45CC-AB47-1104119B25FD}"/>
              </a:ext>
            </a:extLst>
          </p:cNvPr>
          <p:cNvSpPr/>
          <p:nvPr/>
        </p:nvSpPr>
        <p:spPr>
          <a:xfrm>
            <a:off x="1049062" y="0"/>
            <a:ext cx="9574094" cy="6858000"/>
          </a:xfrm>
          <a:prstGeom prst="rect">
            <a:avLst/>
          </a:prstGeom>
          <a:solidFill>
            <a:srgbClr val="FFC00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A79A714-CB74-4EFD-9BC1-A7F2F993842A}"/>
              </a:ext>
            </a:extLst>
          </p:cNvPr>
          <p:cNvSpPr/>
          <p:nvPr/>
        </p:nvSpPr>
        <p:spPr>
          <a:xfrm>
            <a:off x="-1787487" y="0"/>
            <a:ext cx="11832396" cy="6858000"/>
          </a:xfrm>
          <a:prstGeom prst="rect">
            <a:avLst/>
          </a:prstGeom>
          <a:solidFill>
            <a:schemeClr val="bg1"/>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110091" y="2763051"/>
            <a:ext cx="7674665" cy="1107996"/>
          </a:xfrm>
          <a:prstGeom prst="rect">
            <a:avLst/>
          </a:prstGeom>
        </p:spPr>
        <p:txBody>
          <a:bodyPr wrap="none">
            <a:spAutoFit/>
          </a:bodyPr>
          <a:lstStyle/>
          <a:p>
            <a:r>
              <a:rPr lang="sr-Latn-ME" sz="6600" b="1" dirty="0">
                <a:solidFill>
                  <a:srgbClr val="00A0A8"/>
                </a:solidFill>
                <a:latin typeface="Times New Roman" panose="02020603050405020304" pitchFamily="18" charset="0"/>
                <a:cs typeface="Times New Roman" panose="02020603050405020304" pitchFamily="18" charset="0"/>
              </a:rPr>
              <a:t>HVALA NA PAŽNJI</a:t>
            </a:r>
            <a:endParaRPr lang="en-US" sz="6600" b="1" dirty="0">
              <a:solidFill>
                <a:srgbClr val="00A0A8"/>
              </a:solidFill>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312CB825-EAFB-4901-8C7E-D5477E0D31C8}"/>
              </a:ext>
            </a:extLst>
          </p:cNvPr>
          <p:cNvGrpSpPr/>
          <p:nvPr/>
        </p:nvGrpSpPr>
        <p:grpSpPr>
          <a:xfrm>
            <a:off x="2033196" y="3871047"/>
            <a:ext cx="5116532" cy="526688"/>
            <a:chOff x="4679586" y="878988"/>
            <a:chExt cx="1745757" cy="190500"/>
          </a:xfrm>
        </p:grpSpPr>
        <p:sp>
          <p:nvSpPr>
            <p:cNvPr id="22" name="Oval 21">
              <a:extLst>
                <a:ext uri="{FF2B5EF4-FFF2-40B4-BE49-F238E27FC236}">
                  <a16:creationId xmlns:a16="http://schemas.microsoft.com/office/drawing/2014/main" id="{A88C5CD2-8D88-4E1A-968C-C3E256B4316C}"/>
                </a:ext>
              </a:extLst>
            </p:cNvPr>
            <p:cNvSpPr/>
            <p:nvPr/>
          </p:nvSpPr>
          <p:spPr>
            <a:xfrm>
              <a:off x="4679586" y="878988"/>
              <a:ext cx="190500" cy="190500"/>
            </a:xfrm>
            <a:prstGeom prst="ellipse">
              <a:avLst/>
            </a:prstGeom>
            <a:solidFill>
              <a:srgbClr val="FF596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CA212B-3524-454E-9129-17FD0E8983F0}"/>
                </a:ext>
              </a:extLst>
            </p:cNvPr>
            <p:cNvSpPr/>
            <p:nvPr/>
          </p:nvSpPr>
          <p:spPr>
            <a:xfrm>
              <a:off x="4990736" y="878988"/>
              <a:ext cx="190500" cy="190500"/>
            </a:xfrm>
            <a:prstGeom prst="ellipse">
              <a:avLst/>
            </a:prstGeom>
            <a:solidFill>
              <a:srgbClr val="52CBB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487D07D-4424-43AA-9CF5-4A04A38B6C2D}"/>
                </a:ext>
              </a:extLst>
            </p:cNvPr>
            <p:cNvSpPr/>
            <p:nvPr/>
          </p:nvSpPr>
          <p:spPr>
            <a:xfrm>
              <a:off x="5301522" y="878988"/>
              <a:ext cx="190500" cy="190500"/>
            </a:xfrm>
            <a:prstGeom prst="ellipse">
              <a:avLst/>
            </a:prstGeom>
            <a:solidFill>
              <a:srgbClr val="FEC63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51E021E3-C26E-4AB9-81EB-239E3D1BBAB2}"/>
                </a:ext>
              </a:extLst>
            </p:cNvPr>
            <p:cNvSpPr/>
            <p:nvPr/>
          </p:nvSpPr>
          <p:spPr>
            <a:xfrm>
              <a:off x="5612308" y="878988"/>
              <a:ext cx="190500" cy="190500"/>
            </a:xfrm>
            <a:prstGeom prst="ellipse">
              <a:avLst/>
            </a:prstGeom>
            <a:solidFill>
              <a:srgbClr val="5D737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5AD4D6E-2D38-486B-8F61-738D1E4773C2}"/>
                </a:ext>
              </a:extLst>
            </p:cNvPr>
            <p:cNvSpPr/>
            <p:nvPr/>
          </p:nvSpPr>
          <p:spPr>
            <a:xfrm>
              <a:off x="5923575" y="878988"/>
              <a:ext cx="190500" cy="190500"/>
            </a:xfrm>
            <a:prstGeom prst="ellipse">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88F111D-10A0-4CCB-B20B-B33508AA6193}"/>
                </a:ext>
              </a:extLst>
            </p:cNvPr>
            <p:cNvSpPr/>
            <p:nvPr/>
          </p:nvSpPr>
          <p:spPr>
            <a:xfrm>
              <a:off x="6234843" y="878988"/>
              <a:ext cx="190500" cy="190500"/>
            </a:xfrm>
            <a:prstGeom prst="ellipse">
              <a:avLst/>
            </a:prstGeom>
            <a:solidFill>
              <a:srgbClr val="00A0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184877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555431" cy="6858000"/>
          </a:xfrm>
          <a:prstGeom prst="rect">
            <a:avLst/>
          </a:prstGeom>
          <a:solidFill>
            <a:srgbClr val="52CBBE"/>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951866" cy="6858000"/>
          </a:xfrm>
          <a:prstGeom prst="rect">
            <a:avLst/>
          </a:prstGeom>
          <a:solidFill>
            <a:srgbClr val="FEC63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B77930A-0489-40A5-B3D7-053D64BD29C4}"/>
              </a:ext>
            </a:extLst>
          </p:cNvPr>
          <p:cNvSpPr/>
          <p:nvPr/>
        </p:nvSpPr>
        <p:spPr>
          <a:xfrm>
            <a:off x="-7985196" y="0"/>
            <a:ext cx="9417469" cy="6858000"/>
          </a:xfrm>
          <a:prstGeom prst="rect">
            <a:avLst/>
          </a:prstGeom>
          <a:solidFill>
            <a:srgbClr val="5D7373"/>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Rezultat slika za pencil ppt animation p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97772" y="3664716"/>
            <a:ext cx="2337901" cy="33398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stretch>
            <a:fillRect/>
          </a:stretch>
        </p:blipFill>
        <p:spPr>
          <a:xfrm>
            <a:off x="3289450" y="1589162"/>
            <a:ext cx="8592991" cy="2740286"/>
          </a:xfrm>
          <a:prstGeom prst="rect">
            <a:avLst/>
          </a:prstGeom>
        </p:spPr>
      </p:pic>
      <p:sp>
        <p:nvSpPr>
          <p:cNvPr id="13" name="TextBox 12"/>
          <p:cNvSpPr txBox="1"/>
          <p:nvPr/>
        </p:nvSpPr>
        <p:spPr>
          <a:xfrm>
            <a:off x="2218765" y="398695"/>
            <a:ext cx="10210800" cy="647870"/>
          </a:xfrm>
          <a:prstGeom prst="rect">
            <a:avLst/>
          </a:prstGeom>
          <a:noFill/>
        </p:spPr>
        <p:txBody>
          <a:bodyPr wrap="square" rtlCol="0">
            <a:spAutoFit/>
          </a:bodyPr>
          <a:lstStyle/>
          <a:p>
            <a:pPr algn="ctr">
              <a:lnSpc>
                <a:spcPct val="95000"/>
              </a:lnSpc>
            </a:pPr>
            <a:r>
              <a:rPr lang="sr-Latn-ME" sz="3800" dirty="0" smtClean="0">
                <a:solidFill>
                  <a:srgbClr val="FFC000"/>
                </a:solidFill>
                <a:latin typeface="Impact" panose="020B0806030902050204" pitchFamily="34" charset="0"/>
              </a:rPr>
              <a:t>SOFTVER</a:t>
            </a:r>
            <a:endParaRPr lang="en-US" sz="3800" dirty="0">
              <a:solidFill>
                <a:srgbClr val="FFC000"/>
              </a:solidFill>
              <a:latin typeface="Impact" panose="020B0806030902050204" pitchFamily="34" charset="0"/>
            </a:endParaRPr>
          </a:p>
        </p:txBody>
      </p:sp>
      <p:pic>
        <p:nvPicPr>
          <p:cNvPr id="2052" name="Picture 4" descr="Computer Software in Shivaji Peth , Kolhapur , Simplicity Softwar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5747" y="4216423"/>
            <a:ext cx="3661801" cy="249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70612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555431" cy="6858000"/>
          </a:xfrm>
          <a:prstGeom prst="rect">
            <a:avLst/>
          </a:prstGeom>
          <a:solidFill>
            <a:srgbClr val="FEC63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951866" cy="6858000"/>
          </a:xfrm>
          <a:prstGeom prst="rect">
            <a:avLst/>
          </a:prstGeom>
          <a:solidFill>
            <a:srgbClr val="00B0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B77930A-0489-40A5-B3D7-053D64BD29C4}"/>
              </a:ext>
            </a:extLst>
          </p:cNvPr>
          <p:cNvSpPr/>
          <p:nvPr/>
        </p:nvSpPr>
        <p:spPr>
          <a:xfrm>
            <a:off x="-7985196" y="0"/>
            <a:ext cx="9417469" cy="6858000"/>
          </a:xfrm>
          <a:prstGeom prst="rect">
            <a:avLst/>
          </a:prstGeom>
          <a:solidFill>
            <a:schemeClr val="bg2">
              <a:lumMod val="25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99037" y="1880883"/>
            <a:ext cx="10590451" cy="3096232"/>
          </a:xfrm>
          <a:prstGeom prst="rect">
            <a:avLst/>
          </a:prstGeom>
          <a:noFill/>
        </p:spPr>
        <p:txBody>
          <a:bodyPr wrap="square" rtlCol="0">
            <a:spAutoFit/>
          </a:bodyPr>
          <a:lstStyle/>
          <a:p>
            <a:pPr marL="342900" lvl="0" indent="-342900" defTabSz="914400" fontAlgn="base">
              <a:spcBef>
                <a:spcPct val="20000"/>
              </a:spcBef>
              <a:spcAft>
                <a:spcPct val="0"/>
              </a:spcAft>
            </a:pPr>
            <a:r>
              <a:rPr lang="sr-Latn-RS" altLang="en-US" sz="3200" b="1" dirty="0" smtClean="0">
                <a:solidFill>
                  <a:srgbClr val="000000"/>
                </a:solidFill>
                <a:latin typeface="Arial"/>
                <a:cs typeface="Arial"/>
              </a:rPr>
              <a:t>Softver </a:t>
            </a:r>
            <a:r>
              <a:rPr lang="sr-Latn-RS" altLang="en-US" sz="3200" b="1" dirty="0">
                <a:solidFill>
                  <a:srgbClr val="000000"/>
                </a:solidFill>
                <a:latin typeface="Arial"/>
                <a:cs typeface="Arial"/>
              </a:rPr>
              <a:t>(software</a:t>
            </a:r>
            <a:r>
              <a:rPr lang="sr-Latn-RS" altLang="en-US" sz="3200" b="1" dirty="0" smtClean="0">
                <a:solidFill>
                  <a:srgbClr val="000000"/>
                </a:solidFill>
                <a:latin typeface="Arial"/>
                <a:cs typeface="Arial"/>
              </a:rPr>
              <a:t>)</a:t>
            </a:r>
            <a:r>
              <a:rPr lang="sr-Latn-RS" altLang="en-US" sz="3200" dirty="0" smtClean="0">
                <a:solidFill>
                  <a:srgbClr val="000000"/>
                </a:solidFill>
                <a:latin typeface="Arial"/>
                <a:cs typeface="Arial"/>
              </a:rPr>
              <a:t> </a:t>
            </a:r>
            <a:r>
              <a:rPr lang="sr-Latn-RS" altLang="en-US" sz="3200" dirty="0">
                <a:solidFill>
                  <a:srgbClr val="000000"/>
                </a:solidFill>
                <a:latin typeface="Arial"/>
                <a:cs typeface="Arial"/>
              </a:rPr>
              <a:t>se </a:t>
            </a:r>
            <a:r>
              <a:rPr lang="sr-Latn-RS" altLang="en-US" sz="3200" dirty="0" smtClean="0">
                <a:solidFill>
                  <a:srgbClr val="000000"/>
                </a:solidFill>
                <a:latin typeface="Arial"/>
                <a:cs typeface="Arial"/>
              </a:rPr>
              <a:t>može podijeliti </a:t>
            </a:r>
            <a:r>
              <a:rPr lang="sr-Latn-RS" altLang="en-US" sz="3200" dirty="0">
                <a:solidFill>
                  <a:srgbClr val="000000"/>
                </a:solidFill>
                <a:latin typeface="Arial"/>
                <a:cs typeface="Arial"/>
              </a:rPr>
              <a:t>na:</a:t>
            </a:r>
          </a:p>
          <a:p>
            <a:pPr marL="2780873" lvl="4" indent="-342900" defTabSz="914400" fontAlgn="base">
              <a:lnSpc>
                <a:spcPct val="150000"/>
              </a:lnSpc>
              <a:spcBef>
                <a:spcPct val="20000"/>
              </a:spcBef>
              <a:spcAft>
                <a:spcPct val="0"/>
              </a:spcAft>
              <a:buFontTx/>
              <a:buChar char="•"/>
            </a:pPr>
            <a:r>
              <a:rPr lang="sr-Latn-RS" altLang="en-US" sz="3200" b="1" dirty="0">
                <a:solidFill>
                  <a:srgbClr val="FF6600"/>
                </a:solidFill>
                <a:latin typeface="Arial"/>
                <a:cs typeface="Arial"/>
              </a:rPr>
              <a:t>Operativne sisteme</a:t>
            </a:r>
          </a:p>
          <a:p>
            <a:pPr marL="2780873" lvl="4" indent="-342900" defTabSz="914400" fontAlgn="base">
              <a:lnSpc>
                <a:spcPct val="150000"/>
              </a:lnSpc>
              <a:spcBef>
                <a:spcPct val="20000"/>
              </a:spcBef>
              <a:spcAft>
                <a:spcPct val="0"/>
              </a:spcAft>
              <a:buFontTx/>
              <a:buChar char="•"/>
            </a:pPr>
            <a:r>
              <a:rPr lang="sr-Latn-RS" altLang="en-US" sz="3200" b="1" dirty="0">
                <a:solidFill>
                  <a:srgbClr val="FF6600"/>
                </a:solidFill>
                <a:latin typeface="Arial"/>
                <a:cs typeface="Arial"/>
              </a:rPr>
              <a:t>Sistemski softver</a:t>
            </a:r>
          </a:p>
          <a:p>
            <a:pPr marL="2780873" lvl="4" indent="-342900" defTabSz="914400" fontAlgn="base">
              <a:lnSpc>
                <a:spcPct val="150000"/>
              </a:lnSpc>
              <a:spcBef>
                <a:spcPct val="20000"/>
              </a:spcBef>
              <a:spcAft>
                <a:spcPct val="0"/>
              </a:spcAft>
              <a:buFontTx/>
              <a:buChar char="•"/>
            </a:pPr>
            <a:r>
              <a:rPr lang="sr-Latn-RS" altLang="en-US" sz="3200" b="1" dirty="0">
                <a:solidFill>
                  <a:srgbClr val="FF6600"/>
                </a:solidFill>
                <a:latin typeface="Arial"/>
                <a:cs typeface="Arial"/>
              </a:rPr>
              <a:t>Aplikativne programe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095" y="1880883"/>
            <a:ext cx="4026399" cy="4572000"/>
          </a:xfrm>
          <a:prstGeom prst="rect">
            <a:avLst/>
          </a:prstGeom>
        </p:spPr>
      </p:pic>
      <p:sp>
        <p:nvSpPr>
          <p:cNvPr id="10" name="TextBox 9"/>
          <p:cNvSpPr txBox="1"/>
          <p:nvPr/>
        </p:nvSpPr>
        <p:spPr>
          <a:xfrm>
            <a:off x="2326974" y="497187"/>
            <a:ext cx="10210800" cy="647870"/>
          </a:xfrm>
          <a:prstGeom prst="rect">
            <a:avLst/>
          </a:prstGeom>
          <a:noFill/>
        </p:spPr>
        <p:txBody>
          <a:bodyPr wrap="square" rtlCol="0">
            <a:spAutoFit/>
          </a:bodyPr>
          <a:lstStyle/>
          <a:p>
            <a:pPr algn="ctr">
              <a:lnSpc>
                <a:spcPct val="95000"/>
              </a:lnSpc>
            </a:pPr>
            <a:r>
              <a:rPr lang="sr-Latn-ME" sz="3800" dirty="0" smtClean="0">
                <a:solidFill>
                  <a:srgbClr val="FFC000"/>
                </a:solidFill>
                <a:latin typeface="Impact" panose="020B0806030902050204" pitchFamily="34" charset="0"/>
              </a:rPr>
              <a:t>SOFTVER</a:t>
            </a:r>
            <a:endParaRPr lang="en-US" sz="3800" dirty="0">
              <a:solidFill>
                <a:srgbClr val="FFC000"/>
              </a:solidFill>
              <a:latin typeface="Impact" panose="020B0806030902050204" pitchFamily="34" charset="0"/>
            </a:endParaRPr>
          </a:p>
        </p:txBody>
      </p:sp>
    </p:spTree>
    <p:extLst>
      <p:ext uri="{BB962C8B-B14F-4D97-AF65-F5344CB8AC3E}">
        <p14:creationId xmlns:p14="http://schemas.microsoft.com/office/powerpoint/2010/main" val="401322603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555431" cy="6858000"/>
          </a:xfrm>
          <a:prstGeom prst="rect">
            <a:avLst/>
          </a:prstGeom>
          <a:solidFill>
            <a:schemeClr val="bg2">
              <a:lumMod val="25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951866" cy="6858000"/>
          </a:xfrm>
          <a:prstGeom prst="rect">
            <a:avLst/>
          </a:prstGeom>
          <a:solidFill>
            <a:srgbClr val="00B0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B77930A-0489-40A5-B3D7-053D64BD29C4}"/>
              </a:ext>
            </a:extLst>
          </p:cNvPr>
          <p:cNvSpPr/>
          <p:nvPr/>
        </p:nvSpPr>
        <p:spPr>
          <a:xfrm>
            <a:off x="-7985196" y="0"/>
            <a:ext cx="9417469" cy="6858000"/>
          </a:xfrm>
          <a:prstGeom prst="rect">
            <a:avLst/>
          </a:prstGeom>
          <a:solidFill>
            <a:srgbClr val="FEC63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9000" y="2501153"/>
            <a:ext cx="8511988" cy="3804118"/>
          </a:xfrm>
          <a:prstGeom prst="rect">
            <a:avLst/>
          </a:prstGeom>
          <a:noFill/>
        </p:spPr>
        <p:txBody>
          <a:bodyPr wrap="square" rtlCol="0">
            <a:spAutoFit/>
          </a:bodyPr>
          <a:lstStyle/>
          <a:p>
            <a:pPr algn="just">
              <a:lnSpc>
                <a:spcPct val="90000"/>
              </a:lnSpc>
              <a:buFontTx/>
              <a:buNone/>
            </a:pPr>
            <a:r>
              <a:rPr lang="sr-Latn-RS" altLang="en-US" sz="2800" b="1" dirty="0" smtClean="0">
                <a:latin typeface="Arial" panose="020B0604020202020204" pitchFamily="34" charset="0"/>
                <a:cs typeface="Arial" panose="020B0604020202020204" pitchFamily="34" charset="0"/>
              </a:rPr>
              <a:t>OS</a:t>
            </a:r>
            <a:r>
              <a:rPr lang="sr-Latn-RS" altLang="en-US" sz="2400" dirty="0" smtClean="0">
                <a:latin typeface="Arial" panose="020B0604020202020204" pitchFamily="34" charset="0"/>
                <a:cs typeface="Arial" panose="020B0604020202020204" pitchFamily="34" charset="0"/>
              </a:rPr>
              <a:t> je </a:t>
            </a:r>
            <a:r>
              <a:rPr lang="sr-Latn-RS" altLang="en-US" sz="2400" dirty="0">
                <a:latin typeface="Arial" panose="020B0604020202020204" pitchFamily="34" charset="0"/>
                <a:cs typeface="Arial" panose="020B0604020202020204" pitchFamily="34" charset="0"/>
              </a:rPr>
              <a:t>kompleksan programski sistem sastavljen od skupa programa koji treba da omoguće lako i efikasno korišćenje računara.</a:t>
            </a:r>
          </a:p>
          <a:p>
            <a:pPr algn="just">
              <a:lnSpc>
                <a:spcPct val="90000"/>
              </a:lnSpc>
              <a:buFontTx/>
              <a:buNone/>
            </a:pPr>
            <a:r>
              <a:rPr lang="sr-Latn-RS" altLang="en-US" sz="2400" dirty="0" smtClean="0">
                <a:latin typeface="Arial" panose="020B0604020202020204" pitchFamily="34" charset="0"/>
                <a:cs typeface="Arial" panose="020B0604020202020204" pitchFamily="34" charset="0"/>
              </a:rPr>
              <a:t>OS </a:t>
            </a:r>
            <a:r>
              <a:rPr lang="sr-Latn-RS" altLang="en-US" sz="2400" dirty="0">
                <a:latin typeface="Arial" panose="020B0604020202020204" pitchFamily="34" charset="0"/>
                <a:cs typeface="Arial" panose="020B0604020202020204" pitchFamily="34" charset="0"/>
              </a:rPr>
              <a:t>je neophodan za rad računara. </a:t>
            </a:r>
          </a:p>
          <a:p>
            <a:pPr algn="just">
              <a:lnSpc>
                <a:spcPct val="90000"/>
              </a:lnSpc>
              <a:buFontTx/>
              <a:buNone/>
            </a:pPr>
            <a:endParaRPr lang="sr-Latn-RS" altLang="en-US" sz="2400" dirty="0" smtClean="0">
              <a:latin typeface="Arial" panose="020B0604020202020204" pitchFamily="34" charset="0"/>
              <a:cs typeface="Arial" panose="020B0604020202020204" pitchFamily="34" charset="0"/>
            </a:endParaRPr>
          </a:p>
          <a:p>
            <a:pPr algn="just">
              <a:lnSpc>
                <a:spcPct val="90000"/>
              </a:lnSpc>
              <a:buFontTx/>
              <a:buNone/>
            </a:pPr>
            <a:r>
              <a:rPr lang="sr-Latn-RS" altLang="en-US" sz="2400" dirty="0" smtClean="0">
                <a:latin typeface="Arial" panose="020B0604020202020204" pitchFamily="34" charset="0"/>
                <a:cs typeface="Arial" panose="020B0604020202020204" pitchFamily="34" charset="0"/>
              </a:rPr>
              <a:t>Najpoznatiji </a:t>
            </a:r>
            <a:r>
              <a:rPr lang="sr-Latn-RS" altLang="en-US" sz="2400" dirty="0">
                <a:latin typeface="Arial" panose="020B0604020202020204" pitchFamily="34" charset="0"/>
                <a:cs typeface="Arial" panose="020B0604020202020204" pitchFamily="34" charset="0"/>
              </a:rPr>
              <a:t>operativni sistemi su:</a:t>
            </a:r>
          </a:p>
          <a:p>
            <a:pPr marL="1066693" lvl="1" indent="-457200" algn="just">
              <a:lnSpc>
                <a:spcPct val="150000"/>
              </a:lnSpc>
              <a:buFont typeface="Arial" panose="020B0604020202020204" pitchFamily="34" charset="0"/>
              <a:buChar char="•"/>
            </a:pPr>
            <a:r>
              <a:rPr lang="sr-Latn-RS" altLang="en-US" sz="2400" dirty="0">
                <a:latin typeface="Arial" panose="020B0604020202020204" pitchFamily="34" charset="0"/>
                <a:cs typeface="Arial" panose="020B0604020202020204" pitchFamily="34" charset="0"/>
              </a:rPr>
              <a:t>    </a:t>
            </a:r>
            <a:r>
              <a:rPr lang="sr-Latn-RS" altLang="en-US" sz="2400" b="1" dirty="0" smtClean="0">
                <a:solidFill>
                  <a:srgbClr val="FF6600"/>
                </a:solidFill>
                <a:latin typeface="Arial" panose="020B0604020202020204" pitchFamily="34" charset="0"/>
                <a:cs typeface="Arial" panose="020B0604020202020204" pitchFamily="34" charset="0"/>
              </a:rPr>
              <a:t>Microsoft Windows</a:t>
            </a:r>
            <a:r>
              <a:rPr lang="sr-Latn-RS" altLang="en-US" sz="2400" dirty="0" smtClean="0">
                <a:latin typeface="Arial" panose="020B0604020202020204" pitchFamily="34" charset="0"/>
                <a:cs typeface="Arial" panose="020B0604020202020204" pitchFamily="34" charset="0"/>
              </a:rPr>
              <a:t> </a:t>
            </a:r>
            <a:r>
              <a:rPr lang="sr-Latn-RS" altLang="en-US" sz="2400" dirty="0">
                <a:latin typeface="Arial" panose="020B0604020202020204" pitchFamily="34" charset="0"/>
                <a:cs typeface="Arial" panose="020B0604020202020204" pitchFamily="34" charset="0"/>
              </a:rPr>
              <a:t>operativni </a:t>
            </a:r>
            <a:r>
              <a:rPr lang="sr-Latn-RS" altLang="en-US" sz="2400" dirty="0" smtClean="0">
                <a:latin typeface="Arial" panose="020B0604020202020204" pitchFamily="34" charset="0"/>
                <a:cs typeface="Arial" panose="020B0604020202020204" pitchFamily="34" charset="0"/>
              </a:rPr>
              <a:t>sistem, </a:t>
            </a:r>
            <a:endParaRPr lang="sr-Latn-RS" altLang="en-US" sz="2400" dirty="0">
              <a:latin typeface="Arial" panose="020B0604020202020204" pitchFamily="34" charset="0"/>
              <a:cs typeface="Arial" panose="020B0604020202020204" pitchFamily="34" charset="0"/>
            </a:endParaRPr>
          </a:p>
          <a:p>
            <a:pPr marL="1066693" lvl="1" indent="-457200" algn="just">
              <a:lnSpc>
                <a:spcPct val="150000"/>
              </a:lnSpc>
              <a:buFont typeface="Arial" panose="020B0604020202020204" pitchFamily="34" charset="0"/>
              <a:buChar char="•"/>
            </a:pPr>
            <a:r>
              <a:rPr lang="sr-Latn-RS" altLang="en-US" sz="2400" b="1" dirty="0">
                <a:latin typeface="Arial" panose="020B0604020202020204" pitchFamily="34" charset="0"/>
                <a:cs typeface="Arial" panose="020B0604020202020204" pitchFamily="34" charset="0"/>
              </a:rPr>
              <a:t>    </a:t>
            </a:r>
            <a:r>
              <a:rPr lang="sr-Latn-RS" altLang="en-US" sz="2400" b="1" dirty="0" smtClean="0">
                <a:solidFill>
                  <a:srgbClr val="FF6600"/>
                </a:solidFill>
                <a:latin typeface="Arial" panose="020B0604020202020204" pitchFamily="34" charset="0"/>
                <a:cs typeface="Arial" panose="020B0604020202020204" pitchFamily="34" charset="0"/>
              </a:rPr>
              <a:t>Linux</a:t>
            </a:r>
            <a:r>
              <a:rPr lang="sr-Latn-RS" altLang="en-US" sz="2400" dirty="0" smtClean="0">
                <a:solidFill>
                  <a:srgbClr val="FF6600"/>
                </a:solidFill>
                <a:latin typeface="Arial" panose="020B0604020202020204" pitchFamily="34" charset="0"/>
                <a:cs typeface="Arial" panose="020B0604020202020204" pitchFamily="34" charset="0"/>
              </a:rPr>
              <a:t> </a:t>
            </a:r>
            <a:r>
              <a:rPr lang="sr-Latn-RS" altLang="en-US" sz="2400" dirty="0">
                <a:latin typeface="Arial" panose="020B0604020202020204" pitchFamily="34" charset="0"/>
                <a:cs typeface="Arial" panose="020B0604020202020204" pitchFamily="34" charset="0"/>
              </a:rPr>
              <a:t>operativni sistem i </a:t>
            </a:r>
          </a:p>
          <a:p>
            <a:pPr marL="1066693" lvl="1" indent="-457200" algn="just">
              <a:lnSpc>
                <a:spcPct val="150000"/>
              </a:lnSpc>
              <a:buFont typeface="Arial" panose="020B0604020202020204" pitchFamily="34" charset="0"/>
              <a:buChar char="•"/>
            </a:pPr>
            <a:r>
              <a:rPr lang="sr-Latn-RS" altLang="en-US" sz="2400" dirty="0">
                <a:latin typeface="Arial" panose="020B0604020202020204" pitchFamily="34" charset="0"/>
                <a:cs typeface="Arial" panose="020B0604020202020204" pitchFamily="34" charset="0"/>
              </a:rPr>
              <a:t>    </a:t>
            </a:r>
            <a:r>
              <a:rPr lang="sr-Latn-RS" altLang="en-US" sz="2400" b="1" dirty="0" smtClean="0">
                <a:solidFill>
                  <a:srgbClr val="FF6600"/>
                </a:solidFill>
                <a:latin typeface="Arial" panose="020B0604020202020204" pitchFamily="34" charset="0"/>
                <a:cs typeface="Arial" panose="020B0604020202020204" pitchFamily="34" charset="0"/>
              </a:rPr>
              <a:t>MacOS</a:t>
            </a:r>
            <a:r>
              <a:rPr lang="sr-Latn-RS" altLang="en-US" sz="2400" dirty="0" smtClean="0">
                <a:latin typeface="Arial" panose="020B0604020202020204" pitchFamily="34" charset="0"/>
                <a:cs typeface="Arial" panose="020B0604020202020204" pitchFamily="34" charset="0"/>
              </a:rPr>
              <a:t> </a:t>
            </a:r>
            <a:r>
              <a:rPr lang="sr-Latn-RS" altLang="en-US" sz="2400" dirty="0">
                <a:latin typeface="Arial" panose="020B0604020202020204" pitchFamily="34" charset="0"/>
                <a:cs typeface="Arial" panose="020B0604020202020204" pitchFamily="34" charset="0"/>
              </a:rPr>
              <a:t>operativni </a:t>
            </a:r>
            <a:r>
              <a:rPr lang="sr-Latn-RS" altLang="en-US" sz="2400" dirty="0" smtClean="0">
                <a:latin typeface="Arial" panose="020B0604020202020204" pitchFamily="34" charset="0"/>
                <a:cs typeface="Arial" panose="020B0604020202020204" pitchFamily="34" charset="0"/>
              </a:rPr>
              <a:t>sistem.</a:t>
            </a:r>
            <a:endParaRPr lang="sr-Latn-RS" altLang="en-US" sz="2400" b="1" dirty="0">
              <a:solidFill>
                <a:srgbClr val="FF6600"/>
              </a:solidFill>
              <a:latin typeface="Arial" panose="020B0604020202020204" pitchFamily="34" charset="0"/>
              <a:cs typeface="Arial" panose="020B0604020202020204" pitchFamily="34" charset="0"/>
            </a:endParaRPr>
          </a:p>
        </p:txBody>
      </p:sp>
      <p:pic>
        <p:nvPicPr>
          <p:cNvPr id="4098" name="Picture 2" descr="How to dual boot operating system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56646" y="0"/>
            <a:ext cx="9435353" cy="25011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67202" y="658907"/>
            <a:ext cx="8835583" cy="759170"/>
          </a:xfrm>
          <a:prstGeom prst="rect">
            <a:avLst/>
          </a:prstGeom>
          <a:noFill/>
        </p:spPr>
        <p:txBody>
          <a:bodyPr wrap="square" rtlCol="0">
            <a:spAutoFit/>
          </a:bodyPr>
          <a:lstStyle/>
          <a:p>
            <a:pPr algn="ctr">
              <a:lnSpc>
                <a:spcPct val="95000"/>
              </a:lnSpc>
            </a:pPr>
            <a:r>
              <a:rPr lang="sr-Latn-RS" altLang="en-US" sz="4500" dirty="0">
                <a:solidFill>
                  <a:srgbClr val="002060"/>
                </a:solidFill>
                <a:latin typeface="Impact" panose="020B0806030902050204" pitchFamily="34" charset="0"/>
              </a:rPr>
              <a:t>Operativni sistem </a:t>
            </a:r>
            <a:r>
              <a:rPr lang="sr-Latn-RS" altLang="en-US" sz="4500" dirty="0" smtClean="0">
                <a:solidFill>
                  <a:srgbClr val="002060"/>
                </a:solidFill>
                <a:latin typeface="Impact" panose="020B0806030902050204" pitchFamily="34" charset="0"/>
              </a:rPr>
              <a:t>(OS</a:t>
            </a:r>
            <a:r>
              <a:rPr lang="sr-Latn-RS" altLang="en-US" sz="4500" dirty="0">
                <a:solidFill>
                  <a:srgbClr val="002060"/>
                </a:solidFill>
                <a:latin typeface="Impact" panose="020B0806030902050204" pitchFamily="34" charset="0"/>
              </a:rPr>
              <a:t>) </a:t>
            </a:r>
            <a:endParaRPr lang="en-US" sz="4500" dirty="0">
              <a:solidFill>
                <a:srgbClr val="002060"/>
              </a:solidFill>
              <a:latin typeface="Impact" panose="020B0806030902050204" pitchFamily="34" charset="0"/>
            </a:endParaRPr>
          </a:p>
        </p:txBody>
      </p:sp>
    </p:spTree>
    <p:extLst>
      <p:ext uri="{BB962C8B-B14F-4D97-AF65-F5344CB8AC3E}">
        <p14:creationId xmlns:p14="http://schemas.microsoft.com/office/powerpoint/2010/main" val="11262284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555431" cy="6858000"/>
          </a:xfrm>
          <a:prstGeom prst="rect">
            <a:avLst/>
          </a:prstGeom>
          <a:solidFill>
            <a:srgbClr val="92D05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951866" cy="6858000"/>
          </a:xfrm>
          <a:prstGeom prst="rect">
            <a:avLst/>
          </a:prstGeom>
          <a:solidFill>
            <a:srgbClr val="00B0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B77930A-0489-40A5-B3D7-053D64BD29C4}"/>
              </a:ext>
            </a:extLst>
          </p:cNvPr>
          <p:cNvSpPr/>
          <p:nvPr/>
        </p:nvSpPr>
        <p:spPr>
          <a:xfrm>
            <a:off x="-7985196" y="0"/>
            <a:ext cx="9417469" cy="6858000"/>
          </a:xfrm>
          <a:prstGeom prst="rect">
            <a:avLst/>
          </a:prstGeom>
          <a:solidFill>
            <a:srgbClr val="FF5969"/>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19101" y="2370966"/>
            <a:ext cx="8854651" cy="3711785"/>
          </a:xfrm>
          <a:prstGeom prst="rect">
            <a:avLst/>
          </a:prstGeom>
          <a:noFill/>
        </p:spPr>
        <p:txBody>
          <a:bodyPr wrap="square" rtlCol="0">
            <a:spAutoFit/>
          </a:bodyPr>
          <a:lstStyle/>
          <a:p>
            <a:pPr marL="342900" lvl="0" indent="-342900" algn="just" defTabSz="914400" fontAlgn="base">
              <a:spcBef>
                <a:spcPct val="20000"/>
              </a:spcBef>
              <a:spcAft>
                <a:spcPct val="0"/>
              </a:spcAft>
            </a:pPr>
            <a:r>
              <a:rPr lang="sr-Latn-ME" altLang="en-US" sz="2400" dirty="0" smtClean="0">
                <a:solidFill>
                  <a:srgbClr val="000000"/>
                </a:solidFill>
                <a:latin typeface="Arial"/>
                <a:cs typeface="Arial"/>
              </a:rPr>
              <a:t>    </a:t>
            </a:r>
            <a:r>
              <a:rPr lang="en-US" altLang="en-US" sz="2400" dirty="0" smtClean="0">
                <a:solidFill>
                  <a:srgbClr val="000000"/>
                </a:solidFill>
                <a:latin typeface="Arial"/>
                <a:cs typeface="Arial"/>
              </a:rPr>
              <a:t>Sis</a:t>
            </a:r>
            <a:r>
              <a:rPr lang="sr-Latn-CS" altLang="en-US" sz="2400" dirty="0">
                <a:solidFill>
                  <a:srgbClr val="000000"/>
                </a:solidFill>
                <a:latin typeface="Arial"/>
                <a:cs typeface="Arial"/>
              </a:rPr>
              <a:t>temski softver čine programi koji nisu sastavni </a:t>
            </a:r>
            <a:r>
              <a:rPr lang="sr-Latn-CS" altLang="en-US" sz="2400" dirty="0" smtClean="0">
                <a:solidFill>
                  <a:srgbClr val="000000"/>
                </a:solidFill>
                <a:latin typeface="Arial"/>
                <a:cs typeface="Arial"/>
              </a:rPr>
              <a:t>d</a:t>
            </a:r>
            <a:r>
              <a:rPr lang="en-US" altLang="en-US" sz="2400" dirty="0" err="1" smtClean="0">
                <a:solidFill>
                  <a:srgbClr val="000000"/>
                </a:solidFill>
                <a:latin typeface="Arial"/>
                <a:cs typeface="Arial"/>
              </a:rPr>
              <a:t>i</a:t>
            </a:r>
            <a:r>
              <a:rPr lang="sr-Latn-CS" altLang="en-US" sz="2400" dirty="0" smtClean="0">
                <a:solidFill>
                  <a:srgbClr val="000000"/>
                </a:solidFill>
                <a:latin typeface="Arial"/>
                <a:cs typeface="Arial"/>
              </a:rPr>
              <a:t>o </a:t>
            </a:r>
            <a:r>
              <a:rPr lang="sr-Latn-CS" altLang="en-US" sz="2400" dirty="0">
                <a:solidFill>
                  <a:srgbClr val="000000"/>
                </a:solidFill>
                <a:latin typeface="Arial"/>
                <a:cs typeface="Arial"/>
              </a:rPr>
              <a:t>operativnog sistema, ali su potrebni za </a:t>
            </a:r>
            <a:r>
              <a:rPr lang="sr-Latn-CS" altLang="en-US" sz="2400" dirty="0" smtClean="0">
                <a:solidFill>
                  <a:srgbClr val="000000"/>
                </a:solidFill>
                <a:latin typeface="Arial"/>
                <a:cs typeface="Arial"/>
              </a:rPr>
              <a:t>normalno </a:t>
            </a:r>
            <a:r>
              <a:rPr lang="sr-Latn-CS" altLang="en-US" sz="2400" dirty="0">
                <a:solidFill>
                  <a:srgbClr val="000000"/>
                </a:solidFill>
                <a:latin typeface="Arial"/>
                <a:cs typeface="Arial"/>
              </a:rPr>
              <a:t>korišćenje računara. Može se reći da su ovi programi na neki način kao dodaci koji proširuju mogućnosti računara i omogućavaju da on obavlja neke druge zadatke.</a:t>
            </a:r>
          </a:p>
          <a:p>
            <a:pPr marL="342900" lvl="0" indent="-342900" defTabSz="914400" fontAlgn="base">
              <a:spcBef>
                <a:spcPct val="20000"/>
              </a:spcBef>
              <a:spcAft>
                <a:spcPct val="0"/>
              </a:spcAft>
            </a:pPr>
            <a:r>
              <a:rPr lang="sr-Latn-CS" altLang="en-US" sz="2400" dirty="0">
                <a:solidFill>
                  <a:srgbClr val="000000"/>
                </a:solidFill>
                <a:latin typeface="Arial"/>
                <a:cs typeface="Arial"/>
              </a:rPr>
              <a:t>   </a:t>
            </a:r>
            <a:r>
              <a:rPr lang="sr-Latn-CS" altLang="en-US" sz="2400" dirty="0" smtClean="0">
                <a:solidFill>
                  <a:srgbClr val="000000"/>
                </a:solidFill>
                <a:latin typeface="Arial"/>
                <a:cs typeface="Arial"/>
              </a:rPr>
              <a:t> U </a:t>
            </a:r>
            <a:r>
              <a:rPr lang="sr-Latn-CS" altLang="en-US" sz="2400" dirty="0">
                <a:solidFill>
                  <a:srgbClr val="000000"/>
                </a:solidFill>
                <a:latin typeface="Arial"/>
                <a:cs typeface="Arial"/>
              </a:rPr>
              <a:t>sistemski softver spadaju:</a:t>
            </a:r>
            <a:endParaRPr lang="sr-Latn-RS" altLang="en-US" sz="2400" dirty="0">
              <a:solidFill>
                <a:srgbClr val="000000"/>
              </a:solidFill>
              <a:latin typeface="Arial"/>
              <a:cs typeface="Arial"/>
            </a:endParaRPr>
          </a:p>
          <a:p>
            <a:pPr marL="1561887" lvl="2" indent="-342900" defTabSz="914400" fontAlgn="base">
              <a:spcBef>
                <a:spcPct val="20000"/>
              </a:spcBef>
              <a:spcAft>
                <a:spcPct val="0"/>
              </a:spcAft>
              <a:buFontTx/>
              <a:buChar char="•"/>
            </a:pPr>
            <a:r>
              <a:rPr lang="sr-Latn-RS" altLang="en-US" sz="2400" b="1" dirty="0">
                <a:solidFill>
                  <a:srgbClr val="FF6600"/>
                </a:solidFill>
                <a:latin typeface="Arial"/>
                <a:cs typeface="Arial"/>
              </a:rPr>
              <a:t>Programi prevodioci</a:t>
            </a:r>
          </a:p>
          <a:p>
            <a:pPr marL="1561887" lvl="2" indent="-342900" defTabSz="914400" fontAlgn="base">
              <a:spcBef>
                <a:spcPct val="20000"/>
              </a:spcBef>
              <a:spcAft>
                <a:spcPct val="0"/>
              </a:spcAft>
              <a:buFontTx/>
              <a:buChar char="•"/>
            </a:pPr>
            <a:r>
              <a:rPr lang="sr-Latn-RS" altLang="en-US" sz="2400" b="1" dirty="0">
                <a:solidFill>
                  <a:srgbClr val="FF6600"/>
                </a:solidFill>
                <a:latin typeface="Arial"/>
                <a:cs typeface="Arial"/>
              </a:rPr>
              <a:t>Drajveri </a:t>
            </a:r>
            <a:r>
              <a:rPr lang="sr-Latn-RS" altLang="en-US" sz="2400" dirty="0">
                <a:latin typeface="Arial"/>
                <a:cs typeface="Arial"/>
              </a:rPr>
              <a:t>(vezači, upravljači, veznici…)</a:t>
            </a:r>
          </a:p>
          <a:p>
            <a:pPr marL="1561887" lvl="2" indent="-342900" defTabSz="914400" fontAlgn="base">
              <a:spcBef>
                <a:spcPct val="20000"/>
              </a:spcBef>
              <a:spcAft>
                <a:spcPct val="0"/>
              </a:spcAft>
              <a:buFontTx/>
              <a:buChar char="•"/>
            </a:pPr>
            <a:r>
              <a:rPr lang="sr-Latn-RS" altLang="en-US" sz="2400" b="1" dirty="0">
                <a:solidFill>
                  <a:srgbClr val="FF6600"/>
                </a:solidFill>
                <a:latin typeface="Arial"/>
                <a:cs typeface="Arial"/>
              </a:rPr>
              <a:t>Uslužni programi</a:t>
            </a:r>
          </a:p>
        </p:txBody>
      </p:sp>
      <p:sp>
        <p:nvSpPr>
          <p:cNvPr id="11" name="TextBox 10"/>
          <p:cNvSpPr txBox="1"/>
          <p:nvPr/>
        </p:nvSpPr>
        <p:spPr>
          <a:xfrm>
            <a:off x="2756647" y="845512"/>
            <a:ext cx="10210800" cy="750205"/>
          </a:xfrm>
          <a:prstGeom prst="rect">
            <a:avLst/>
          </a:prstGeom>
          <a:noFill/>
        </p:spPr>
        <p:txBody>
          <a:bodyPr wrap="square" rtlCol="0">
            <a:spAutoFit/>
          </a:bodyPr>
          <a:lstStyle/>
          <a:p>
            <a:pPr algn="ctr">
              <a:lnSpc>
                <a:spcPct val="95000"/>
              </a:lnSpc>
            </a:pPr>
            <a:r>
              <a:rPr lang="sr-Latn-RS" sz="4500" dirty="0" smtClean="0">
                <a:solidFill>
                  <a:srgbClr val="FFC000"/>
                </a:solidFill>
                <a:latin typeface="Impact" panose="020B0806030902050204" pitchFamily="34" charset="0"/>
              </a:rPr>
              <a:t>Sistemski softver</a:t>
            </a:r>
            <a:endParaRPr lang="en-US" sz="4500" dirty="0">
              <a:solidFill>
                <a:srgbClr val="FFC000"/>
              </a:solidFill>
              <a:latin typeface="Impact" panose="020B0806030902050204" pitchFamily="34" charset="0"/>
            </a:endParaRPr>
          </a:p>
        </p:txBody>
      </p:sp>
    </p:spTree>
    <p:extLst>
      <p:ext uri="{BB962C8B-B14F-4D97-AF65-F5344CB8AC3E}">
        <p14:creationId xmlns:p14="http://schemas.microsoft.com/office/powerpoint/2010/main" val="148298500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555431" cy="6858000"/>
          </a:xfrm>
          <a:prstGeom prst="rect">
            <a:avLst/>
          </a:prstGeom>
          <a:solidFill>
            <a:srgbClr val="00A0A8"/>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951866" cy="6858000"/>
          </a:xfrm>
          <a:prstGeom prst="rect">
            <a:avLst/>
          </a:prstGeom>
          <a:solidFill>
            <a:srgbClr val="92D05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B77930A-0489-40A5-B3D7-053D64BD29C4}"/>
              </a:ext>
            </a:extLst>
          </p:cNvPr>
          <p:cNvSpPr/>
          <p:nvPr/>
        </p:nvSpPr>
        <p:spPr>
          <a:xfrm>
            <a:off x="-7985196" y="0"/>
            <a:ext cx="9417469" cy="6858000"/>
          </a:xfrm>
          <a:prstGeom prst="rect">
            <a:avLst/>
          </a:prstGeom>
          <a:solidFill>
            <a:srgbClr val="FEC63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94204" y="2023194"/>
            <a:ext cx="8827756" cy="1643527"/>
          </a:xfrm>
          <a:prstGeom prst="rect">
            <a:avLst/>
          </a:prstGeom>
          <a:noFill/>
        </p:spPr>
        <p:txBody>
          <a:bodyPr wrap="square" rtlCol="0">
            <a:spAutoFit/>
          </a:bodyPr>
          <a:lstStyle/>
          <a:p>
            <a:pPr marL="342900" lvl="0" indent="-342900" algn="just" defTabSz="914400" fontAlgn="base">
              <a:spcBef>
                <a:spcPct val="20000"/>
              </a:spcBef>
              <a:spcAft>
                <a:spcPct val="0"/>
              </a:spcAft>
            </a:pPr>
            <a:r>
              <a:rPr lang="sr-Latn-RS" altLang="en-US" sz="2400" dirty="0" smtClean="0">
                <a:solidFill>
                  <a:srgbClr val="000000"/>
                </a:solidFill>
                <a:latin typeface="Arial"/>
                <a:cs typeface="Arial"/>
              </a:rPr>
              <a:t>   Da </a:t>
            </a:r>
            <a:r>
              <a:rPr lang="sr-Latn-RS" altLang="en-US" sz="2400" dirty="0">
                <a:solidFill>
                  <a:srgbClr val="000000"/>
                </a:solidFill>
                <a:latin typeface="Arial"/>
                <a:cs typeface="Arial"/>
              </a:rPr>
              <a:t>bi komande koje korisnik zadaje preko tastature, miša ili kroz program, mogle da se izvršavaju na računaru moraju se prevesti na mašinski </a:t>
            </a:r>
            <a:r>
              <a:rPr lang="sr-Latn-RS" altLang="en-US" sz="2400" dirty="0" smtClean="0">
                <a:solidFill>
                  <a:srgbClr val="000000"/>
                </a:solidFill>
                <a:latin typeface="Arial"/>
                <a:cs typeface="Arial"/>
              </a:rPr>
              <a:t>kod (niz </a:t>
            </a:r>
            <a:r>
              <a:rPr lang="sr-Latn-RS" altLang="en-US" sz="2400" dirty="0">
                <a:solidFill>
                  <a:srgbClr val="000000"/>
                </a:solidFill>
                <a:latin typeface="Arial"/>
                <a:cs typeface="Arial"/>
              </a:rPr>
              <a:t>0 i 1 koje računar </a:t>
            </a:r>
            <a:r>
              <a:rPr lang="sr-Latn-RS" altLang="en-US" sz="2400" dirty="0" smtClean="0">
                <a:solidFill>
                  <a:srgbClr val="000000"/>
                </a:solidFill>
                <a:latin typeface="Arial"/>
                <a:cs typeface="Arial"/>
              </a:rPr>
              <a:t>razumije</a:t>
            </a:r>
            <a:r>
              <a:rPr lang="sr-Latn-RS" altLang="en-US" sz="2400" dirty="0">
                <a:solidFill>
                  <a:srgbClr val="000000"/>
                </a:solidFill>
                <a:latin typeface="Arial"/>
                <a:cs typeface="Arial"/>
              </a:rPr>
              <a:t>). </a:t>
            </a:r>
          </a:p>
          <a:p>
            <a:pPr marL="342900" lvl="0" indent="-342900" algn="just" defTabSz="914400" fontAlgn="base">
              <a:spcBef>
                <a:spcPct val="20000"/>
              </a:spcBef>
              <a:spcAft>
                <a:spcPct val="0"/>
              </a:spcAft>
            </a:pPr>
            <a:r>
              <a:rPr lang="sr-Latn-RS" altLang="en-US" sz="2400" dirty="0">
                <a:solidFill>
                  <a:srgbClr val="000000"/>
                </a:solidFill>
                <a:latin typeface="Arial"/>
                <a:cs typeface="Arial"/>
              </a:rPr>
              <a:t>   Za prevođenje koriste se posebni programi prevodioci.</a:t>
            </a:r>
            <a:r>
              <a:rPr lang="sr-Latn-RS" altLang="en-US" sz="1600" dirty="0">
                <a:solidFill>
                  <a:srgbClr val="000000"/>
                </a:solidFill>
                <a:latin typeface="Arial"/>
                <a:cs typeface="Arial"/>
              </a:rPr>
              <a:t> </a:t>
            </a:r>
          </a:p>
        </p:txBody>
      </p:sp>
      <p:sp>
        <p:nvSpPr>
          <p:cNvPr id="12" name="TextBox 11"/>
          <p:cNvSpPr txBox="1"/>
          <p:nvPr/>
        </p:nvSpPr>
        <p:spPr>
          <a:xfrm>
            <a:off x="1981200" y="546847"/>
            <a:ext cx="10210800" cy="750205"/>
          </a:xfrm>
          <a:prstGeom prst="rect">
            <a:avLst/>
          </a:prstGeom>
          <a:noFill/>
        </p:spPr>
        <p:txBody>
          <a:bodyPr wrap="square" rtlCol="0">
            <a:spAutoFit/>
          </a:bodyPr>
          <a:lstStyle/>
          <a:p>
            <a:pPr algn="ctr">
              <a:lnSpc>
                <a:spcPct val="95000"/>
              </a:lnSpc>
            </a:pPr>
            <a:r>
              <a:rPr lang="sr-Latn-RS" sz="4500" dirty="0" smtClean="0">
                <a:solidFill>
                  <a:srgbClr val="FFC000"/>
                </a:solidFill>
                <a:latin typeface="Impact" panose="020B0806030902050204" pitchFamily="34" charset="0"/>
              </a:rPr>
              <a:t>Programi prevodioci</a:t>
            </a:r>
            <a:endParaRPr lang="en-US" sz="4500" dirty="0">
              <a:solidFill>
                <a:srgbClr val="FFC000"/>
              </a:solidFill>
              <a:latin typeface="Impact" panose="020B0806030902050204" pitchFamily="34" charset="0"/>
            </a:endParaRPr>
          </a:p>
        </p:txBody>
      </p:sp>
      <p:graphicFrame>
        <p:nvGraphicFramePr>
          <p:cNvPr id="13" name="Diagram 12"/>
          <p:cNvGraphicFramePr/>
          <p:nvPr>
            <p:extLst>
              <p:ext uri="{D42A27DB-BD31-4B8C-83A1-F6EECF244321}">
                <p14:modId xmlns:p14="http://schemas.microsoft.com/office/powerpoint/2010/main" val="1982616052"/>
              </p:ext>
            </p:extLst>
          </p:nvPr>
        </p:nvGraphicFramePr>
        <p:xfrm>
          <a:off x="3309252" y="3790782"/>
          <a:ext cx="8330143" cy="2723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68734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555431" cy="6858000"/>
          </a:xfrm>
          <a:prstGeom prst="rect">
            <a:avLst/>
          </a:prstGeom>
          <a:solidFill>
            <a:srgbClr val="FF5969"/>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951866" cy="6858000"/>
          </a:xfrm>
          <a:prstGeom prst="rect">
            <a:avLst/>
          </a:prstGeom>
          <a:solidFill>
            <a:srgbClr val="00B0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B77930A-0489-40A5-B3D7-053D64BD29C4}"/>
              </a:ext>
            </a:extLst>
          </p:cNvPr>
          <p:cNvSpPr/>
          <p:nvPr/>
        </p:nvSpPr>
        <p:spPr>
          <a:xfrm>
            <a:off x="-7985196" y="0"/>
            <a:ext cx="9417469" cy="6858000"/>
          </a:xfrm>
          <a:prstGeom prst="rect">
            <a:avLst/>
          </a:prstGeom>
          <a:solidFill>
            <a:srgbClr val="FEC63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04227" y="-1"/>
            <a:ext cx="646331" cy="6857999"/>
          </a:xfrm>
          <a:prstGeom prst="rect">
            <a:avLst/>
          </a:prstGeom>
          <a:noFill/>
        </p:spPr>
        <p:txBody>
          <a:bodyPr vert="vert270" wrap="square" rtlCol="0">
            <a:spAutoFit/>
          </a:bodyPr>
          <a:lstStyle/>
          <a:p>
            <a:pPr algn="ctr"/>
            <a:r>
              <a:rPr lang="sr-Latn-ME" sz="3000" dirty="0" smtClean="0">
                <a:solidFill>
                  <a:schemeClr val="bg1"/>
                </a:solidFill>
                <a:latin typeface="Impact" panose="020B0806030902050204" pitchFamily="34" charset="0"/>
              </a:rPr>
              <a:t>  </a:t>
            </a:r>
            <a:endParaRPr lang="en-US" sz="3000" dirty="0">
              <a:solidFill>
                <a:schemeClr val="bg1"/>
              </a:solidFill>
              <a:latin typeface="Impact" panose="020B0806030902050204" pitchFamily="34" charset="0"/>
            </a:endParaRPr>
          </a:p>
        </p:txBody>
      </p:sp>
      <p:sp>
        <p:nvSpPr>
          <p:cNvPr id="12" name="TextBox 11"/>
          <p:cNvSpPr txBox="1"/>
          <p:nvPr/>
        </p:nvSpPr>
        <p:spPr>
          <a:xfrm>
            <a:off x="3065929" y="1600805"/>
            <a:ext cx="8714701" cy="1828193"/>
          </a:xfrm>
          <a:prstGeom prst="rect">
            <a:avLst/>
          </a:prstGeom>
          <a:noFill/>
        </p:spPr>
        <p:txBody>
          <a:bodyPr wrap="square" rtlCol="0">
            <a:spAutoFit/>
          </a:bodyPr>
          <a:lstStyle/>
          <a:p>
            <a:pPr marL="342900" lvl="0" indent="-342900" algn="just" defTabSz="914400" fontAlgn="base">
              <a:lnSpc>
                <a:spcPct val="90000"/>
              </a:lnSpc>
              <a:spcBef>
                <a:spcPct val="20000"/>
              </a:spcBef>
              <a:spcAft>
                <a:spcPct val="0"/>
              </a:spcAft>
            </a:pPr>
            <a:r>
              <a:rPr lang="sr-Latn-RS" altLang="en-US" sz="2400" dirty="0" smtClean="0">
                <a:solidFill>
                  <a:srgbClr val="000000"/>
                </a:solidFill>
                <a:latin typeface="Arial"/>
                <a:cs typeface="Arial"/>
              </a:rPr>
              <a:t>    Drajveri su </a:t>
            </a:r>
            <a:r>
              <a:rPr lang="sr-Latn-RS" altLang="en-US" sz="2400" dirty="0">
                <a:solidFill>
                  <a:srgbClr val="000000"/>
                </a:solidFill>
                <a:latin typeface="Arial"/>
                <a:cs typeface="Arial"/>
              </a:rPr>
              <a:t>programi za korišćenje različitih perifernih uređaja (štampač, skener, ploter, digitalni fotoaparat…). </a:t>
            </a:r>
            <a:endParaRPr lang="sr-Latn-RS" altLang="en-US" sz="2400" dirty="0" smtClean="0">
              <a:solidFill>
                <a:srgbClr val="000000"/>
              </a:solidFill>
              <a:latin typeface="Arial"/>
              <a:cs typeface="Arial"/>
            </a:endParaRPr>
          </a:p>
          <a:p>
            <a:pPr marL="342900" lvl="0" indent="-342900" algn="just" defTabSz="914400" fontAlgn="base">
              <a:lnSpc>
                <a:spcPct val="90000"/>
              </a:lnSpc>
              <a:spcBef>
                <a:spcPct val="20000"/>
              </a:spcBef>
              <a:spcAft>
                <a:spcPct val="0"/>
              </a:spcAft>
            </a:pPr>
            <a:r>
              <a:rPr lang="sr-Latn-RS" altLang="en-US" sz="2400" dirty="0">
                <a:solidFill>
                  <a:srgbClr val="000000"/>
                </a:solidFill>
                <a:latin typeface="Arial"/>
                <a:cs typeface="Arial"/>
              </a:rPr>
              <a:t> </a:t>
            </a:r>
            <a:r>
              <a:rPr lang="sr-Latn-RS" altLang="en-US" sz="2400" dirty="0" smtClean="0">
                <a:solidFill>
                  <a:srgbClr val="000000"/>
                </a:solidFill>
                <a:latin typeface="Arial"/>
                <a:cs typeface="Arial"/>
              </a:rPr>
              <a:t>   Svaki </a:t>
            </a:r>
            <a:r>
              <a:rPr lang="sr-Latn-RS" altLang="en-US" sz="2400" dirty="0">
                <a:solidFill>
                  <a:srgbClr val="000000"/>
                </a:solidFill>
                <a:latin typeface="Arial"/>
                <a:cs typeface="Arial"/>
              </a:rPr>
              <a:t>uređaj koji se priključi na računar mora da ima i svoj odgovarajući softver (drajver) koji prevodi komande zadate iz nekog programa, u komande koje uređaj </a:t>
            </a:r>
            <a:r>
              <a:rPr lang="sr-Latn-RS" altLang="en-US" sz="2400" dirty="0" smtClean="0">
                <a:solidFill>
                  <a:srgbClr val="000000"/>
                </a:solidFill>
                <a:latin typeface="Arial"/>
                <a:cs typeface="Arial"/>
              </a:rPr>
              <a:t>razum</a:t>
            </a:r>
            <a:r>
              <a:rPr lang="en-US" altLang="en-US" sz="2400" dirty="0" err="1" smtClean="0">
                <a:solidFill>
                  <a:srgbClr val="000000"/>
                </a:solidFill>
                <a:latin typeface="Arial"/>
                <a:cs typeface="Arial"/>
              </a:rPr>
              <a:t>ij</a:t>
            </a:r>
            <a:r>
              <a:rPr lang="sr-Latn-RS" altLang="en-US" sz="2400" dirty="0" smtClean="0">
                <a:solidFill>
                  <a:srgbClr val="000000"/>
                </a:solidFill>
                <a:latin typeface="Arial"/>
                <a:cs typeface="Arial"/>
              </a:rPr>
              <a:t>e</a:t>
            </a:r>
            <a:r>
              <a:rPr lang="sr-Latn-RS" altLang="en-US" sz="2400" dirty="0">
                <a:solidFill>
                  <a:srgbClr val="000000"/>
                </a:solidFill>
                <a:latin typeface="Arial"/>
                <a:cs typeface="Arial"/>
              </a:rPr>
              <a:t>. </a:t>
            </a:r>
            <a:endParaRPr lang="sr-Latn-RS" altLang="en-US" sz="2400" dirty="0" smtClean="0">
              <a:solidFill>
                <a:srgbClr val="000000"/>
              </a:solidFill>
              <a:latin typeface="Arial"/>
              <a:cs typeface="Arial"/>
            </a:endParaRPr>
          </a:p>
        </p:txBody>
      </p:sp>
      <p:sp>
        <p:nvSpPr>
          <p:cNvPr id="13" name="TextBox 12"/>
          <p:cNvSpPr txBox="1"/>
          <p:nvPr/>
        </p:nvSpPr>
        <p:spPr>
          <a:xfrm>
            <a:off x="1569830" y="430143"/>
            <a:ext cx="10210800" cy="750205"/>
          </a:xfrm>
          <a:prstGeom prst="rect">
            <a:avLst/>
          </a:prstGeom>
          <a:noFill/>
        </p:spPr>
        <p:txBody>
          <a:bodyPr wrap="square" rtlCol="0">
            <a:spAutoFit/>
          </a:bodyPr>
          <a:lstStyle/>
          <a:p>
            <a:pPr algn="ctr">
              <a:lnSpc>
                <a:spcPct val="95000"/>
              </a:lnSpc>
            </a:pPr>
            <a:r>
              <a:rPr lang="sr-Latn-RS" sz="4500" dirty="0" smtClean="0">
                <a:solidFill>
                  <a:srgbClr val="FFC000"/>
                </a:solidFill>
                <a:latin typeface="Impact" panose="020B0806030902050204" pitchFamily="34" charset="0"/>
              </a:rPr>
              <a:t>Drajveri</a:t>
            </a:r>
            <a:endParaRPr lang="en-US" sz="4500" dirty="0">
              <a:solidFill>
                <a:srgbClr val="FFC000"/>
              </a:solidFill>
              <a:latin typeface="Impact" panose="020B0806030902050204" pitchFamily="34" charset="0"/>
            </a:endParaRPr>
          </a:p>
        </p:txBody>
      </p:sp>
      <p:sp>
        <p:nvSpPr>
          <p:cNvPr id="14" name="TextBox 13"/>
          <p:cNvSpPr txBox="1"/>
          <p:nvPr/>
        </p:nvSpPr>
        <p:spPr>
          <a:xfrm>
            <a:off x="3065929" y="3849455"/>
            <a:ext cx="7625942" cy="1255728"/>
          </a:xfrm>
          <a:prstGeom prst="rect">
            <a:avLst/>
          </a:prstGeom>
          <a:noFill/>
        </p:spPr>
        <p:txBody>
          <a:bodyPr wrap="square" rtlCol="0">
            <a:spAutoFit/>
          </a:bodyPr>
          <a:lstStyle/>
          <a:p>
            <a:pPr marL="342900" lvl="0" indent="-342900" algn="just" defTabSz="914400" fontAlgn="base">
              <a:lnSpc>
                <a:spcPct val="90000"/>
              </a:lnSpc>
              <a:spcBef>
                <a:spcPct val="20000"/>
              </a:spcBef>
              <a:spcAft>
                <a:spcPct val="0"/>
              </a:spcAft>
            </a:pPr>
            <a:r>
              <a:rPr lang="sr-Latn-RS" altLang="en-US" sz="2800" dirty="0">
                <a:solidFill>
                  <a:srgbClr val="000000"/>
                </a:solidFill>
                <a:latin typeface="Arial"/>
                <a:cs typeface="Arial"/>
              </a:rPr>
              <a:t> </a:t>
            </a:r>
            <a:r>
              <a:rPr lang="sr-Latn-RS" altLang="en-US" sz="2800" dirty="0" smtClean="0">
                <a:solidFill>
                  <a:srgbClr val="000000"/>
                </a:solidFill>
                <a:latin typeface="Arial"/>
                <a:cs typeface="Arial"/>
              </a:rPr>
              <a:t>  Ovi </a:t>
            </a:r>
            <a:r>
              <a:rPr lang="sr-Latn-RS" altLang="en-US" sz="2800" dirty="0">
                <a:solidFill>
                  <a:srgbClr val="000000"/>
                </a:solidFill>
                <a:latin typeface="Arial"/>
                <a:cs typeface="Arial"/>
              </a:rPr>
              <a:t>programi se </a:t>
            </a:r>
            <a:r>
              <a:rPr lang="sr-Latn-RS" altLang="en-US" sz="2800" dirty="0" smtClean="0">
                <a:solidFill>
                  <a:srgbClr val="000000"/>
                </a:solidFill>
                <a:latin typeface="Arial"/>
                <a:cs typeface="Arial"/>
              </a:rPr>
              <a:t>dobijaju kupovinom uređaja </a:t>
            </a:r>
            <a:r>
              <a:rPr lang="sr-Latn-RS" altLang="en-US" sz="2800" dirty="0">
                <a:solidFill>
                  <a:srgbClr val="000000"/>
                </a:solidFill>
                <a:latin typeface="Arial"/>
                <a:cs typeface="Arial"/>
              </a:rPr>
              <a:t>(na CD-u) i instaliraju se </a:t>
            </a:r>
            <a:r>
              <a:rPr lang="sr-Latn-RS" altLang="en-US" sz="2800" dirty="0" smtClean="0">
                <a:solidFill>
                  <a:srgbClr val="000000"/>
                </a:solidFill>
                <a:latin typeface="Arial"/>
                <a:cs typeface="Arial"/>
              </a:rPr>
              <a:t>prilikom </a:t>
            </a:r>
            <a:r>
              <a:rPr lang="sr-Latn-RS" altLang="en-US" sz="2800" dirty="0">
                <a:solidFill>
                  <a:srgbClr val="000000"/>
                </a:solidFill>
                <a:latin typeface="Arial"/>
                <a:cs typeface="Arial"/>
              </a:rPr>
              <a:t>ugradnje uređaja. </a:t>
            </a:r>
            <a:endParaRPr lang="en-US" sz="1600" dirty="0"/>
          </a:p>
        </p:txBody>
      </p:sp>
    </p:spTree>
    <p:extLst>
      <p:ext uri="{BB962C8B-B14F-4D97-AF65-F5344CB8AC3E}">
        <p14:creationId xmlns:p14="http://schemas.microsoft.com/office/powerpoint/2010/main" val="36176745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555431" cy="6858000"/>
          </a:xfrm>
          <a:prstGeom prst="rect">
            <a:avLst/>
          </a:prstGeom>
          <a:solidFill>
            <a:srgbClr val="92D05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951866" cy="6858000"/>
          </a:xfrm>
          <a:prstGeom prst="rect">
            <a:avLst/>
          </a:prstGeom>
          <a:solidFill>
            <a:srgbClr val="FEC63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B77930A-0489-40A5-B3D7-053D64BD29C4}"/>
              </a:ext>
            </a:extLst>
          </p:cNvPr>
          <p:cNvSpPr/>
          <p:nvPr/>
        </p:nvSpPr>
        <p:spPr>
          <a:xfrm>
            <a:off x="-7985196" y="0"/>
            <a:ext cx="9417469" cy="6858000"/>
          </a:xfrm>
          <a:prstGeom prst="rect">
            <a:avLst/>
          </a:prstGeom>
          <a:solidFill>
            <a:schemeClr val="bg1">
              <a:lumMod val="5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04227" y="-1"/>
            <a:ext cx="646331" cy="6857999"/>
          </a:xfrm>
          <a:prstGeom prst="rect">
            <a:avLst/>
          </a:prstGeom>
          <a:noFill/>
        </p:spPr>
        <p:txBody>
          <a:bodyPr vert="vert270" wrap="square" rtlCol="0">
            <a:spAutoFit/>
          </a:bodyPr>
          <a:lstStyle/>
          <a:p>
            <a:pPr algn="ctr"/>
            <a:r>
              <a:rPr lang="sr-Latn-ME" sz="3000" dirty="0" smtClean="0">
                <a:solidFill>
                  <a:schemeClr val="bg1"/>
                </a:solidFill>
                <a:latin typeface="Impact" panose="020B0806030902050204" pitchFamily="34" charset="0"/>
              </a:rPr>
              <a:t>  </a:t>
            </a:r>
            <a:endParaRPr lang="en-US" sz="3000" dirty="0">
              <a:solidFill>
                <a:schemeClr val="bg1"/>
              </a:solidFill>
              <a:latin typeface="Impact" panose="020B0806030902050204" pitchFamily="34" charset="0"/>
            </a:endParaRPr>
          </a:p>
        </p:txBody>
      </p:sp>
      <p:sp>
        <p:nvSpPr>
          <p:cNvPr id="9" name="TextBox 8"/>
          <p:cNvSpPr txBox="1"/>
          <p:nvPr/>
        </p:nvSpPr>
        <p:spPr>
          <a:xfrm>
            <a:off x="2938680" y="2702331"/>
            <a:ext cx="8706473" cy="2332946"/>
          </a:xfrm>
          <a:prstGeom prst="rect">
            <a:avLst/>
          </a:prstGeom>
          <a:noFill/>
        </p:spPr>
        <p:txBody>
          <a:bodyPr wrap="square" rtlCol="0">
            <a:spAutoFit/>
          </a:bodyPr>
          <a:lstStyle/>
          <a:p>
            <a:pPr marL="342900" lvl="0" indent="-342900" algn="just" defTabSz="914400" fontAlgn="base">
              <a:spcBef>
                <a:spcPct val="20000"/>
              </a:spcBef>
              <a:spcAft>
                <a:spcPct val="0"/>
              </a:spcAft>
            </a:pPr>
            <a:r>
              <a:rPr lang="sr-Latn-RS" altLang="en-US" sz="2800" dirty="0" smtClean="0">
                <a:solidFill>
                  <a:srgbClr val="000000"/>
                </a:solidFill>
                <a:latin typeface="Arial"/>
                <a:cs typeface="Arial"/>
              </a:rPr>
              <a:t>   Olakšavaju </a:t>
            </a:r>
            <a:r>
              <a:rPr lang="sr-Latn-RS" altLang="en-US" sz="2800" dirty="0">
                <a:solidFill>
                  <a:srgbClr val="000000"/>
                </a:solidFill>
                <a:latin typeface="Arial"/>
                <a:cs typeface="Arial"/>
              </a:rPr>
              <a:t>korisnicima pojedine poslove koje često obavljaju. </a:t>
            </a:r>
          </a:p>
          <a:p>
            <a:pPr marL="342900" lvl="0" indent="-342900" algn="just" defTabSz="914400" fontAlgn="base">
              <a:spcBef>
                <a:spcPct val="20000"/>
              </a:spcBef>
              <a:spcAft>
                <a:spcPct val="0"/>
              </a:spcAft>
            </a:pPr>
            <a:r>
              <a:rPr lang="sr-Latn-RS" altLang="en-US" sz="2800" dirty="0">
                <a:solidFill>
                  <a:srgbClr val="000000"/>
                </a:solidFill>
                <a:latin typeface="Arial"/>
                <a:cs typeface="Arial"/>
              </a:rPr>
              <a:t>   Na </a:t>
            </a:r>
            <a:r>
              <a:rPr lang="sr-Latn-RS" altLang="en-US" sz="2800" dirty="0" smtClean="0">
                <a:solidFill>
                  <a:srgbClr val="000000"/>
                </a:solidFill>
                <a:latin typeface="Arial"/>
                <a:cs typeface="Arial"/>
              </a:rPr>
              <a:t>prim</a:t>
            </a:r>
            <a:r>
              <a:rPr lang="en-US" altLang="en-US" sz="2800" dirty="0" smtClean="0">
                <a:solidFill>
                  <a:srgbClr val="000000"/>
                </a:solidFill>
                <a:latin typeface="Arial"/>
                <a:cs typeface="Arial"/>
              </a:rPr>
              <a:t>j</a:t>
            </a:r>
            <a:r>
              <a:rPr lang="sr-Latn-RS" altLang="en-US" sz="2800" dirty="0" smtClean="0">
                <a:solidFill>
                  <a:srgbClr val="000000"/>
                </a:solidFill>
                <a:latin typeface="Arial"/>
                <a:cs typeface="Arial"/>
              </a:rPr>
              <a:t>er</a:t>
            </a:r>
            <a:r>
              <a:rPr lang="sr-Latn-RS" altLang="en-US" sz="2800" dirty="0">
                <a:solidFill>
                  <a:srgbClr val="000000"/>
                </a:solidFill>
                <a:latin typeface="Arial"/>
                <a:cs typeface="Arial"/>
              </a:rPr>
              <a:t>, snimanje i kopiranje CD i DVD diskova, kompresija podataka itd. Ovakvi programi se najčešće daju kao dodatak operativnom sistemu.</a:t>
            </a:r>
          </a:p>
        </p:txBody>
      </p:sp>
      <p:sp>
        <p:nvSpPr>
          <p:cNvPr id="10" name="TextBox 9"/>
          <p:cNvSpPr txBox="1"/>
          <p:nvPr/>
        </p:nvSpPr>
        <p:spPr>
          <a:xfrm>
            <a:off x="1981200" y="560294"/>
            <a:ext cx="10210800" cy="750205"/>
          </a:xfrm>
          <a:prstGeom prst="rect">
            <a:avLst/>
          </a:prstGeom>
          <a:noFill/>
        </p:spPr>
        <p:txBody>
          <a:bodyPr wrap="square" rtlCol="0">
            <a:spAutoFit/>
          </a:bodyPr>
          <a:lstStyle/>
          <a:p>
            <a:pPr algn="ctr">
              <a:lnSpc>
                <a:spcPct val="95000"/>
              </a:lnSpc>
            </a:pPr>
            <a:r>
              <a:rPr lang="sr-Latn-RS" sz="4500" dirty="0" smtClean="0">
                <a:solidFill>
                  <a:srgbClr val="FFC000"/>
                </a:solidFill>
                <a:latin typeface="Impact" panose="020B0806030902050204" pitchFamily="34" charset="0"/>
              </a:rPr>
              <a:t>Uslužni programi</a:t>
            </a:r>
            <a:endParaRPr lang="en-US" sz="4500" dirty="0">
              <a:solidFill>
                <a:srgbClr val="FFC000"/>
              </a:solidFill>
              <a:latin typeface="Impact" panose="020B0806030902050204" pitchFamily="34" charset="0"/>
            </a:endParaRPr>
          </a:p>
        </p:txBody>
      </p:sp>
    </p:spTree>
    <p:extLst>
      <p:ext uri="{BB962C8B-B14F-4D97-AF65-F5344CB8AC3E}">
        <p14:creationId xmlns:p14="http://schemas.microsoft.com/office/powerpoint/2010/main" val="28109701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4F373113-18F1-4443-9A8E-5EF06C1D2FEA}"/>
              </a:ext>
            </a:extLst>
          </p:cNvPr>
          <p:cNvSpPr/>
          <p:nvPr/>
        </p:nvSpPr>
        <p:spPr>
          <a:xfrm>
            <a:off x="-321698" y="0"/>
            <a:ext cx="12482920" cy="6858000"/>
          </a:xfrm>
          <a:prstGeom prst="rect">
            <a:avLst/>
          </a:prstGeom>
          <a:solidFill>
            <a:schemeClr val="bg1"/>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6D2C93AC-EBE3-4E67-A867-76D5D6BEDB10}"/>
              </a:ext>
            </a:extLst>
          </p:cNvPr>
          <p:cNvSpPr/>
          <p:nvPr/>
        </p:nvSpPr>
        <p:spPr>
          <a:xfrm>
            <a:off x="-8798784" y="0"/>
            <a:ext cx="11555431" cy="6858000"/>
          </a:xfrm>
          <a:prstGeom prst="rect">
            <a:avLst/>
          </a:prstGeom>
          <a:solidFill>
            <a:srgbClr val="52C9BD"/>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951866" cy="6858000"/>
          </a:xfrm>
          <a:prstGeom prst="rect">
            <a:avLst/>
          </a:prstGeom>
          <a:solidFill>
            <a:srgbClr val="FEC63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B77930A-0489-40A5-B3D7-053D64BD29C4}"/>
              </a:ext>
            </a:extLst>
          </p:cNvPr>
          <p:cNvSpPr/>
          <p:nvPr/>
        </p:nvSpPr>
        <p:spPr>
          <a:xfrm>
            <a:off x="-7985196" y="0"/>
            <a:ext cx="9417469" cy="6858000"/>
          </a:xfrm>
          <a:prstGeom prst="rect">
            <a:avLst/>
          </a:prstGeom>
          <a:solidFill>
            <a:srgbClr val="5D7373"/>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79376" y="2238347"/>
            <a:ext cx="8516458" cy="4339650"/>
          </a:xfrm>
          <a:prstGeom prst="rect">
            <a:avLst/>
          </a:prstGeom>
          <a:noFill/>
        </p:spPr>
        <p:txBody>
          <a:bodyPr wrap="square" rtlCol="0">
            <a:spAutoFit/>
          </a:bodyPr>
          <a:lstStyle/>
          <a:p>
            <a:pPr lvl="0" algn="just" defTabSz="914400" fontAlgn="base">
              <a:lnSpc>
                <a:spcPct val="90000"/>
              </a:lnSpc>
              <a:spcBef>
                <a:spcPct val="20000"/>
              </a:spcBef>
              <a:spcAft>
                <a:spcPct val="0"/>
              </a:spcAft>
            </a:pPr>
            <a:r>
              <a:rPr lang="sr-Latn-RS" altLang="en-US" sz="2400" dirty="0">
                <a:solidFill>
                  <a:srgbClr val="000000"/>
                </a:solidFill>
                <a:latin typeface="Arial"/>
                <a:cs typeface="Arial"/>
              </a:rPr>
              <a:t>To su programi za </a:t>
            </a:r>
            <a:r>
              <a:rPr lang="sr-Latn-RS" altLang="en-US" sz="2400" dirty="0" smtClean="0">
                <a:solidFill>
                  <a:srgbClr val="000000"/>
                </a:solidFill>
                <a:latin typeface="Arial"/>
                <a:cs typeface="Arial"/>
              </a:rPr>
              <a:t>r</a:t>
            </a:r>
            <a:r>
              <a:rPr lang="en-US" altLang="en-US" sz="2400" dirty="0" smtClean="0">
                <a:solidFill>
                  <a:srgbClr val="000000"/>
                </a:solidFill>
                <a:latin typeface="Arial"/>
                <a:cs typeface="Arial"/>
              </a:rPr>
              <a:t>j</a:t>
            </a:r>
            <a:r>
              <a:rPr lang="sr-Latn-RS" altLang="en-US" sz="2400" dirty="0" smtClean="0">
                <a:solidFill>
                  <a:srgbClr val="000000"/>
                </a:solidFill>
                <a:latin typeface="Arial"/>
                <a:cs typeface="Arial"/>
              </a:rPr>
              <a:t>ešavanje </a:t>
            </a:r>
            <a:r>
              <a:rPr lang="sr-Latn-RS" altLang="en-US" sz="2400" dirty="0">
                <a:solidFill>
                  <a:srgbClr val="000000"/>
                </a:solidFill>
                <a:latin typeface="Arial"/>
                <a:cs typeface="Arial"/>
              </a:rPr>
              <a:t>različitih problema korisnika. </a:t>
            </a:r>
            <a:r>
              <a:rPr lang="sr-Latn-RS" altLang="en-US" sz="2400" dirty="0" smtClean="0">
                <a:solidFill>
                  <a:srgbClr val="000000"/>
                </a:solidFill>
                <a:latin typeface="Arial"/>
                <a:cs typeface="Arial"/>
              </a:rPr>
              <a:t>Ove </a:t>
            </a:r>
            <a:r>
              <a:rPr lang="sr-Latn-RS" altLang="en-US" sz="2400" dirty="0">
                <a:solidFill>
                  <a:srgbClr val="000000"/>
                </a:solidFill>
                <a:latin typeface="Arial"/>
                <a:cs typeface="Arial"/>
              </a:rPr>
              <a:t>programe pišu proizvođači računara, specijalizovane softverske kuće, kao i sami korisnici. </a:t>
            </a:r>
          </a:p>
          <a:p>
            <a:pPr marL="342900" lvl="0" indent="-342900" defTabSz="914400" fontAlgn="base">
              <a:lnSpc>
                <a:spcPct val="90000"/>
              </a:lnSpc>
              <a:spcBef>
                <a:spcPct val="20000"/>
              </a:spcBef>
              <a:spcAft>
                <a:spcPct val="0"/>
              </a:spcAft>
            </a:pPr>
            <a:endParaRPr lang="sr-Latn-RS" altLang="en-US" sz="2400" dirty="0" smtClean="0">
              <a:solidFill>
                <a:srgbClr val="000000"/>
              </a:solidFill>
              <a:latin typeface="Arial"/>
              <a:cs typeface="Arial"/>
            </a:endParaRPr>
          </a:p>
          <a:p>
            <a:pPr marL="342900" lvl="0" indent="-342900" defTabSz="914400" fontAlgn="base">
              <a:lnSpc>
                <a:spcPct val="90000"/>
              </a:lnSpc>
              <a:spcBef>
                <a:spcPct val="20000"/>
              </a:spcBef>
              <a:spcAft>
                <a:spcPct val="0"/>
              </a:spcAft>
            </a:pPr>
            <a:r>
              <a:rPr lang="sr-Latn-RS" altLang="en-US" sz="2400" dirty="0" smtClean="0">
                <a:solidFill>
                  <a:srgbClr val="000000"/>
                </a:solidFill>
                <a:latin typeface="Arial"/>
                <a:cs typeface="Arial"/>
              </a:rPr>
              <a:t>U </a:t>
            </a:r>
            <a:r>
              <a:rPr lang="sr-Latn-RS" altLang="en-US" sz="2400" dirty="0">
                <a:solidFill>
                  <a:srgbClr val="000000"/>
                </a:solidFill>
                <a:latin typeface="Arial"/>
                <a:cs typeface="Arial"/>
              </a:rPr>
              <a:t>ovu kategoriju spadaju</a:t>
            </a:r>
            <a:r>
              <a:rPr lang="sr-Latn-RS" altLang="en-US" sz="2400" dirty="0" smtClean="0">
                <a:solidFill>
                  <a:srgbClr val="000000"/>
                </a:solidFill>
                <a:latin typeface="Arial"/>
                <a:cs typeface="Arial"/>
              </a:rPr>
              <a:t>:</a:t>
            </a:r>
            <a:endParaRPr lang="sr-Latn-RS" altLang="en-US" sz="2400" dirty="0">
              <a:solidFill>
                <a:srgbClr val="000000"/>
              </a:solidFill>
              <a:latin typeface="Arial"/>
              <a:cs typeface="Arial"/>
            </a:endParaRPr>
          </a:p>
          <a:p>
            <a:pPr marL="647487" indent="-342900" fontAlgn="base">
              <a:lnSpc>
                <a:spcPct val="90000"/>
              </a:lnSpc>
              <a:spcBef>
                <a:spcPct val="20000"/>
              </a:spcBef>
              <a:spcAft>
                <a:spcPct val="0"/>
              </a:spcAft>
              <a:buFont typeface="Wingdings" panose="05000000000000000000" pitchFamily="2" charset="2"/>
              <a:buChar char="ü"/>
            </a:pPr>
            <a:r>
              <a:rPr lang="sr-Latn-RS" altLang="en-US" sz="2400" dirty="0">
                <a:solidFill>
                  <a:srgbClr val="00A0A8"/>
                </a:solidFill>
                <a:latin typeface="Arial"/>
                <a:cs typeface="Arial"/>
              </a:rPr>
              <a:t>  </a:t>
            </a:r>
            <a:r>
              <a:rPr lang="sr-Latn-RS" altLang="en-US" sz="2400" b="1" dirty="0">
                <a:solidFill>
                  <a:srgbClr val="00A0A8"/>
                </a:solidFill>
                <a:latin typeface="Arial"/>
                <a:cs typeface="Arial"/>
              </a:rPr>
              <a:t>Programi za obradu </a:t>
            </a:r>
            <a:r>
              <a:rPr lang="sr-Latn-RS" altLang="en-US" sz="2400" b="1" dirty="0" smtClean="0">
                <a:solidFill>
                  <a:srgbClr val="00A0A8"/>
                </a:solidFill>
                <a:latin typeface="Arial"/>
                <a:cs typeface="Arial"/>
              </a:rPr>
              <a:t>teksta</a:t>
            </a:r>
            <a:r>
              <a:rPr lang="en-US" altLang="en-US" sz="2400" b="1" dirty="0" smtClean="0">
                <a:solidFill>
                  <a:srgbClr val="00A0A8"/>
                </a:solidFill>
                <a:latin typeface="Arial"/>
                <a:cs typeface="Arial"/>
              </a:rPr>
              <a:t>;</a:t>
            </a:r>
            <a:endParaRPr lang="sr-Latn-RS" altLang="en-US" sz="2400" b="1" dirty="0">
              <a:solidFill>
                <a:srgbClr val="00A0A8"/>
              </a:solidFill>
              <a:latin typeface="Arial"/>
              <a:cs typeface="Arial"/>
            </a:endParaRPr>
          </a:p>
          <a:p>
            <a:pPr marL="647487" indent="-342900" fontAlgn="base">
              <a:lnSpc>
                <a:spcPct val="90000"/>
              </a:lnSpc>
              <a:spcBef>
                <a:spcPct val="20000"/>
              </a:spcBef>
              <a:spcAft>
                <a:spcPct val="0"/>
              </a:spcAft>
              <a:buFont typeface="Wingdings" panose="05000000000000000000" pitchFamily="2" charset="2"/>
              <a:buChar char="ü"/>
            </a:pPr>
            <a:r>
              <a:rPr lang="sr-Latn-RS" altLang="en-US" sz="2400" b="1" dirty="0">
                <a:solidFill>
                  <a:srgbClr val="00A0A8"/>
                </a:solidFill>
                <a:latin typeface="Arial"/>
                <a:cs typeface="Arial"/>
              </a:rPr>
              <a:t>  Programi za rad sa </a:t>
            </a:r>
            <a:r>
              <a:rPr lang="sr-Latn-RS" altLang="en-US" sz="2400" b="1" dirty="0" smtClean="0">
                <a:solidFill>
                  <a:srgbClr val="00A0A8"/>
                </a:solidFill>
                <a:latin typeface="Arial"/>
                <a:cs typeface="Arial"/>
              </a:rPr>
              <a:t>tabelama</a:t>
            </a:r>
            <a:r>
              <a:rPr lang="en-US" altLang="en-US" sz="2400" b="1" dirty="0" smtClean="0">
                <a:solidFill>
                  <a:srgbClr val="00A0A8"/>
                </a:solidFill>
                <a:latin typeface="Arial"/>
                <a:cs typeface="Arial"/>
              </a:rPr>
              <a:t>;</a:t>
            </a:r>
            <a:endParaRPr lang="sr-Latn-RS" altLang="en-US" sz="2400" b="1" dirty="0">
              <a:solidFill>
                <a:srgbClr val="00A0A8"/>
              </a:solidFill>
              <a:latin typeface="Arial"/>
              <a:cs typeface="Arial"/>
            </a:endParaRPr>
          </a:p>
          <a:p>
            <a:pPr marL="647487" indent="-342900" fontAlgn="base">
              <a:lnSpc>
                <a:spcPct val="90000"/>
              </a:lnSpc>
              <a:spcBef>
                <a:spcPct val="20000"/>
              </a:spcBef>
              <a:spcAft>
                <a:spcPct val="0"/>
              </a:spcAft>
              <a:buFont typeface="Wingdings" panose="05000000000000000000" pitchFamily="2" charset="2"/>
              <a:buChar char="ü"/>
            </a:pPr>
            <a:r>
              <a:rPr lang="sr-Latn-RS" altLang="en-US" sz="2400" b="1" dirty="0">
                <a:solidFill>
                  <a:srgbClr val="00A0A8"/>
                </a:solidFill>
                <a:latin typeface="Arial"/>
                <a:cs typeface="Arial"/>
              </a:rPr>
              <a:t>  Programi za upravljanje bazama </a:t>
            </a:r>
            <a:r>
              <a:rPr lang="sr-Latn-RS" altLang="en-US" sz="2400" b="1" dirty="0" smtClean="0">
                <a:solidFill>
                  <a:srgbClr val="00A0A8"/>
                </a:solidFill>
                <a:latin typeface="Arial"/>
                <a:cs typeface="Arial"/>
              </a:rPr>
              <a:t>podataka</a:t>
            </a:r>
            <a:r>
              <a:rPr lang="en-US" altLang="en-US" sz="2400" b="1" dirty="0" smtClean="0">
                <a:solidFill>
                  <a:srgbClr val="00A0A8"/>
                </a:solidFill>
                <a:latin typeface="Arial"/>
                <a:cs typeface="Arial"/>
              </a:rPr>
              <a:t>;</a:t>
            </a:r>
            <a:endParaRPr lang="sr-Latn-RS" altLang="en-US" sz="2400" b="1" dirty="0">
              <a:solidFill>
                <a:srgbClr val="00A0A8"/>
              </a:solidFill>
              <a:latin typeface="Arial"/>
              <a:cs typeface="Arial"/>
            </a:endParaRPr>
          </a:p>
          <a:p>
            <a:pPr marL="647487" indent="-342900" fontAlgn="base">
              <a:lnSpc>
                <a:spcPct val="90000"/>
              </a:lnSpc>
              <a:spcBef>
                <a:spcPct val="20000"/>
              </a:spcBef>
              <a:spcAft>
                <a:spcPct val="0"/>
              </a:spcAft>
              <a:buFont typeface="Wingdings" panose="05000000000000000000" pitchFamily="2" charset="2"/>
              <a:buChar char="ü"/>
            </a:pPr>
            <a:r>
              <a:rPr lang="sr-Latn-RS" altLang="en-US" sz="2400" b="1" dirty="0">
                <a:solidFill>
                  <a:srgbClr val="00A0A8"/>
                </a:solidFill>
                <a:latin typeface="Arial"/>
                <a:cs typeface="Arial"/>
              </a:rPr>
              <a:t>  Programi za obradu crteža, slika, </a:t>
            </a:r>
            <a:r>
              <a:rPr lang="sr-Latn-RS" altLang="en-US" sz="2400" b="1" dirty="0" smtClean="0">
                <a:solidFill>
                  <a:srgbClr val="00A0A8"/>
                </a:solidFill>
                <a:latin typeface="Arial"/>
                <a:cs typeface="Arial"/>
              </a:rPr>
              <a:t>animacije i zvuka</a:t>
            </a:r>
            <a:r>
              <a:rPr lang="en-US" altLang="en-US" sz="2400" b="1" dirty="0" smtClean="0">
                <a:solidFill>
                  <a:srgbClr val="00A0A8"/>
                </a:solidFill>
                <a:latin typeface="Arial"/>
                <a:cs typeface="Arial"/>
              </a:rPr>
              <a:t>;</a:t>
            </a:r>
            <a:endParaRPr lang="sr-Latn-RS" altLang="en-US" sz="2400" b="1" dirty="0">
              <a:solidFill>
                <a:srgbClr val="00A0A8"/>
              </a:solidFill>
              <a:latin typeface="Arial"/>
              <a:cs typeface="Arial"/>
            </a:endParaRPr>
          </a:p>
          <a:p>
            <a:pPr marL="647487" indent="-342900" fontAlgn="base">
              <a:lnSpc>
                <a:spcPct val="90000"/>
              </a:lnSpc>
              <a:spcBef>
                <a:spcPct val="20000"/>
              </a:spcBef>
              <a:spcAft>
                <a:spcPct val="0"/>
              </a:spcAft>
              <a:buFont typeface="Wingdings" panose="05000000000000000000" pitchFamily="2" charset="2"/>
              <a:buChar char="ü"/>
            </a:pPr>
            <a:r>
              <a:rPr lang="sr-Latn-RS" altLang="en-US" sz="2400" b="1" dirty="0">
                <a:solidFill>
                  <a:srgbClr val="00A0A8"/>
                </a:solidFill>
                <a:latin typeface="Arial"/>
                <a:cs typeface="Arial"/>
              </a:rPr>
              <a:t>  Programi za proračune u nauci i </a:t>
            </a:r>
            <a:r>
              <a:rPr lang="sr-Latn-RS" altLang="en-US" sz="2400" b="1" dirty="0" smtClean="0">
                <a:solidFill>
                  <a:srgbClr val="00A0A8"/>
                </a:solidFill>
                <a:latin typeface="Arial"/>
                <a:cs typeface="Arial"/>
              </a:rPr>
              <a:t>tehnici</a:t>
            </a:r>
            <a:r>
              <a:rPr lang="en-US" altLang="en-US" sz="2400" b="1" dirty="0" smtClean="0">
                <a:solidFill>
                  <a:srgbClr val="00A0A8"/>
                </a:solidFill>
                <a:latin typeface="Arial"/>
                <a:cs typeface="Arial"/>
              </a:rPr>
              <a:t>;</a:t>
            </a:r>
            <a:endParaRPr lang="sr-Latn-RS" altLang="en-US" sz="2400" b="1" dirty="0">
              <a:solidFill>
                <a:srgbClr val="00A0A8"/>
              </a:solidFill>
              <a:latin typeface="Arial"/>
              <a:cs typeface="Arial"/>
            </a:endParaRPr>
          </a:p>
          <a:p>
            <a:pPr marL="647487" indent="-342900" fontAlgn="base">
              <a:lnSpc>
                <a:spcPct val="90000"/>
              </a:lnSpc>
              <a:spcBef>
                <a:spcPct val="20000"/>
              </a:spcBef>
              <a:spcAft>
                <a:spcPct val="0"/>
              </a:spcAft>
              <a:buFont typeface="Wingdings" panose="05000000000000000000" pitchFamily="2" charset="2"/>
              <a:buChar char="ü"/>
            </a:pPr>
            <a:r>
              <a:rPr lang="sr-Latn-RS" altLang="en-US" sz="2400" b="1" dirty="0">
                <a:solidFill>
                  <a:srgbClr val="00A0A8"/>
                </a:solidFill>
                <a:latin typeface="Arial"/>
                <a:cs typeface="Arial"/>
              </a:rPr>
              <a:t>  </a:t>
            </a:r>
            <a:r>
              <a:rPr lang="sr-Latn-RS" altLang="en-US" sz="2400" b="1" dirty="0" smtClean="0">
                <a:solidFill>
                  <a:srgbClr val="00A0A8"/>
                </a:solidFill>
                <a:latin typeface="Arial"/>
                <a:cs typeface="Arial"/>
              </a:rPr>
              <a:t>Igre.</a:t>
            </a:r>
            <a:endParaRPr lang="sr-Latn-RS" altLang="en-US" sz="2400" b="1" dirty="0">
              <a:solidFill>
                <a:srgbClr val="00A0A8"/>
              </a:solidFill>
              <a:latin typeface="Arial"/>
              <a:cs typeface="Arial"/>
            </a:endParaRPr>
          </a:p>
        </p:txBody>
      </p:sp>
      <p:sp>
        <p:nvSpPr>
          <p:cNvPr id="14" name="TextBox 13"/>
          <p:cNvSpPr txBox="1"/>
          <p:nvPr/>
        </p:nvSpPr>
        <p:spPr>
          <a:xfrm>
            <a:off x="3079376" y="587189"/>
            <a:ext cx="8516458" cy="750205"/>
          </a:xfrm>
          <a:prstGeom prst="rect">
            <a:avLst/>
          </a:prstGeom>
          <a:noFill/>
        </p:spPr>
        <p:txBody>
          <a:bodyPr wrap="square" rtlCol="0">
            <a:spAutoFit/>
          </a:bodyPr>
          <a:lstStyle/>
          <a:p>
            <a:pPr algn="ctr">
              <a:lnSpc>
                <a:spcPct val="95000"/>
              </a:lnSpc>
            </a:pPr>
            <a:r>
              <a:rPr lang="sr-Latn-RS" sz="4500" dirty="0" smtClean="0">
                <a:solidFill>
                  <a:srgbClr val="FFC000"/>
                </a:solidFill>
                <a:latin typeface="Impact" panose="020B0806030902050204" pitchFamily="34" charset="0"/>
              </a:rPr>
              <a:t>Aplikativni programi</a:t>
            </a:r>
            <a:endParaRPr lang="en-US" sz="4500" dirty="0">
              <a:solidFill>
                <a:srgbClr val="FFC000"/>
              </a:solidFill>
              <a:latin typeface="Impact" panose="020B0806030902050204" pitchFamily="34" charset="0"/>
            </a:endParaRPr>
          </a:p>
        </p:txBody>
      </p:sp>
    </p:spTree>
    <p:extLst>
      <p:ext uri="{BB962C8B-B14F-4D97-AF65-F5344CB8AC3E}">
        <p14:creationId xmlns:p14="http://schemas.microsoft.com/office/powerpoint/2010/main" val="203040300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2113</TotalTime>
  <Words>1017</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Impact</vt:lpstr>
      <vt:lpstr>Times New Roman</vt:lpstr>
      <vt:lpstr>Tw Cen MT</vt:lpstr>
      <vt:lpstr>Wingdings</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Zähringer</dc:creator>
  <cp:lastModifiedBy>User</cp:lastModifiedBy>
  <cp:revision>186</cp:revision>
  <dcterms:created xsi:type="dcterms:W3CDTF">2017-01-05T13:17:27Z</dcterms:created>
  <dcterms:modified xsi:type="dcterms:W3CDTF">2020-08-27T16:10:06Z</dcterms:modified>
</cp:coreProperties>
</file>