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73" y="928421"/>
            <a:ext cx="5636107" cy="2642084"/>
          </a:xfrm>
        </p:spPr>
        <p:txBody>
          <a:bodyPr>
            <a:normAutofit/>
          </a:bodyPr>
          <a:lstStyle/>
          <a:p>
            <a:r>
              <a:rPr lang="sr-Cyrl-R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Хардвер и софтвер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754" y="4858178"/>
            <a:ext cx="6269347" cy="754601"/>
          </a:xfrm>
        </p:spPr>
        <p:txBody>
          <a:bodyPr>
            <a:normAutofit/>
          </a:bodyPr>
          <a:lstStyle/>
          <a:p>
            <a:r>
              <a:rPr lang="sr-Cyrl-R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Припремила: снежана радовић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tična ploča">
            <a:extLst>
              <a:ext uri="{FF2B5EF4-FFF2-40B4-BE49-F238E27FC236}">
                <a16:creationId xmlns:a16="http://schemas.microsoft.com/office/drawing/2014/main" id="{DDBD4A90-2B82-436E-865C-A7EDB7AD2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539903"/>
            <a:ext cx="7315200" cy="55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4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C3FDE5-8B44-4D15-AD16-260359B2266B}"/>
              </a:ext>
            </a:extLst>
          </p:cNvPr>
          <p:cNvSpPr txBox="1"/>
          <p:nvPr/>
        </p:nvSpPr>
        <p:spPr>
          <a:xfrm>
            <a:off x="450574" y="331304"/>
            <a:ext cx="498281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Процесор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243F5-606B-4346-9B90-2251824D5762}"/>
              </a:ext>
            </a:extLst>
          </p:cNvPr>
          <p:cNvSpPr txBox="1"/>
          <p:nvPr/>
        </p:nvSpPr>
        <p:spPr>
          <a:xfrm>
            <a:off x="450574" y="1232452"/>
            <a:ext cx="108535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Процесор је електронска компонента направљена од минијатурних транзистора на једном чипу.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Процесор (у рачунарству) је извршна јединица — прима и извршава инструкције прочитане из одговарајуће меморије.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Сам по себи процесор не чини рачунар, али је један од најважнијих дјелова сваког рачунара, па се каже да је ,,мозак</a:t>
            </a:r>
            <a:r>
              <a:rPr lang="sr-Latn-RS" sz="2000" dirty="0"/>
              <a:t>“</a:t>
            </a:r>
            <a:r>
              <a:rPr lang="sr-Cyrl-RS" sz="2000" dirty="0"/>
              <a:t> рачунара.</a:t>
            </a: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Као што је већ познато налази се на матичној плочи.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Два најпознатија произвођача процесора су </a:t>
            </a:r>
            <a:r>
              <a:rPr lang="sr-Latn-RS" sz="2000" b="1" i="1" dirty="0"/>
              <a:t>Intel</a:t>
            </a:r>
            <a:r>
              <a:rPr lang="sr-Latn-RS" sz="2000" dirty="0"/>
              <a:t> </a:t>
            </a:r>
            <a:r>
              <a:rPr lang="sr-Cyrl-RS" sz="2000" dirty="0"/>
              <a:t>и</a:t>
            </a:r>
            <a:r>
              <a:rPr lang="sr-Latn-RS" sz="2000" dirty="0"/>
              <a:t> </a:t>
            </a:r>
            <a:r>
              <a:rPr lang="sr-Latn-RS" sz="2000" b="1" i="1" dirty="0"/>
              <a:t>AMD.</a:t>
            </a:r>
            <a:endParaRPr lang="en-US" sz="2000" b="1" i="1" dirty="0"/>
          </a:p>
        </p:txBody>
      </p:sp>
      <p:pic>
        <p:nvPicPr>
          <p:cNvPr id="6146" name="Picture 2" descr="Intel Coffee Lake Refresh procesori sa osam jezgara stižu u septembru">
            <a:extLst>
              <a:ext uri="{FF2B5EF4-FFF2-40B4-BE49-F238E27FC236}">
                <a16:creationId xmlns:a16="http://schemas.microsoft.com/office/drawing/2014/main" id="{0BCF7022-DC20-4301-BC7F-156F474F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97" y="4320207"/>
            <a:ext cx="3307903" cy="20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1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811241-0870-431B-AA7D-8A00017D6499}"/>
              </a:ext>
            </a:extLst>
          </p:cNvPr>
          <p:cNvSpPr txBox="1"/>
          <p:nvPr/>
        </p:nvSpPr>
        <p:spPr>
          <a:xfrm>
            <a:off x="384313" y="174931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Хард диск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9450F-C66E-409B-84D7-95C41FBFE0F3}"/>
              </a:ext>
            </a:extLst>
          </p:cNvPr>
          <p:cNvSpPr txBox="1"/>
          <p:nvPr/>
        </p:nvSpPr>
        <p:spPr>
          <a:xfrm>
            <a:off x="384313" y="924802"/>
            <a:ext cx="107077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900" dirty="0"/>
              <a:t>Хард диск (тврди диск) је уређај који пише и чита податке. Сваки рачунар данас има барем један хард диск и на њему се држе сви подаци неопходни за покретање рачунара, нпр.оперативни систем. Он, уствари, омогућава рачунару да запамти податке и након искључивања.</a:t>
            </a:r>
          </a:p>
          <a:p>
            <a:pPr algn="just"/>
            <a:r>
              <a:rPr lang="sr-Cyrl-RS" sz="1900" dirty="0"/>
              <a:t>Хард диск је настао 1950-их година, капацитета од свега неколико мегабајта, а данас се говори о много већој меморији.</a:t>
            </a:r>
          </a:p>
          <a:p>
            <a:pPr algn="just"/>
            <a:r>
              <a:rPr lang="sr-Cyrl-RS" sz="1900" dirty="0"/>
              <a:t>Било шта што се налази на хард диску (слика, видео...) је, заправо, ред бајтова.</a:t>
            </a:r>
          </a:p>
          <a:p>
            <a:pPr algn="just"/>
            <a:r>
              <a:rPr lang="ru-RU" sz="1900" dirty="0"/>
              <a:t>Подаци се снимају магнетним путем, у концентричним круговима (цилиндрима) на површини тврдих округлих плоча (дискова).</a:t>
            </a:r>
            <a:endParaRPr lang="en-US" sz="1900" dirty="0"/>
          </a:p>
        </p:txBody>
      </p:sp>
      <p:pic>
        <p:nvPicPr>
          <p:cNvPr id="7170" name="Picture 2" descr="Тврди диск — Википедија">
            <a:extLst>
              <a:ext uri="{FF2B5EF4-FFF2-40B4-BE49-F238E27FC236}">
                <a16:creationId xmlns:a16="http://schemas.microsoft.com/office/drawing/2014/main" id="{F422359E-7FC6-484E-953F-42EF1765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87" y="3624875"/>
            <a:ext cx="3272287" cy="24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956: First commercial hard disk drive shipped | The Storage Engine |  Computer History Museum">
            <a:extLst>
              <a:ext uri="{FF2B5EF4-FFF2-40B4-BE49-F238E27FC236}">
                <a16:creationId xmlns:a16="http://schemas.microsoft.com/office/drawing/2014/main" id="{35677776-A678-4761-ABDD-D4A79BAA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18" y="3286942"/>
            <a:ext cx="3097696" cy="27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8B7FB-B6B0-47F0-A72F-0BF812AAE0E3}"/>
              </a:ext>
            </a:extLst>
          </p:cNvPr>
          <p:cNvSpPr txBox="1"/>
          <p:nvPr/>
        </p:nvSpPr>
        <p:spPr>
          <a:xfrm>
            <a:off x="2611335" y="6069496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Прва верзија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044F8-B0F8-410F-9968-BF4F695DD39C}"/>
              </a:ext>
            </a:extLst>
          </p:cNvPr>
          <p:cNvSpPr txBox="1"/>
          <p:nvPr/>
        </p:nvSpPr>
        <p:spPr>
          <a:xfrm>
            <a:off x="8150087" y="6069496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Новија верзија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1422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C07299-1206-405F-AD45-690B0BDBB0CD}"/>
              </a:ext>
            </a:extLst>
          </p:cNvPr>
          <p:cNvSpPr txBox="1"/>
          <p:nvPr/>
        </p:nvSpPr>
        <p:spPr>
          <a:xfrm>
            <a:off x="397565" y="185530"/>
            <a:ext cx="50623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Софтвер</a:t>
            </a:r>
            <a:endParaRPr lang="en-US" sz="3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74D50-DBDB-4A15-BBB4-44B50E79AD42}"/>
              </a:ext>
            </a:extLst>
          </p:cNvPr>
          <p:cNvSpPr txBox="1"/>
          <p:nvPr/>
        </p:nvSpPr>
        <p:spPr>
          <a:xfrm>
            <a:off x="390939" y="1126436"/>
            <a:ext cx="10137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Софтвер</a:t>
            </a:r>
            <a:r>
              <a:rPr lang="ru-RU" sz="2000" dirty="0"/>
              <a:t> су програми (наредбе, инструкције) који </a:t>
            </a:r>
            <a:r>
              <a:rPr lang="ru-RU" sz="2000" i="1" dirty="0"/>
              <a:t>говоре</a:t>
            </a:r>
            <a:r>
              <a:rPr lang="ru-RU" sz="2000" dirty="0"/>
              <a:t> рачунару како треба да извршава одређене задатке. Наредбе и инструкције софтвер записује у облику алгоритма, јер је то начин који ће бити разумљив рачунару.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Као што смо за хардвер рекли да га чине све оне компоненте које су опипљиве, тако за софтвер можемо рећи да га чине све компоненте које нијесу опипљиве.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Софтвер је повезан са хардвером. Оно што чини везу између софтвера и хардвера је </a:t>
            </a:r>
            <a:r>
              <a:rPr lang="sr-Cyrl-RS" sz="2000" b="1" i="1" dirty="0">
                <a:solidFill>
                  <a:srgbClr val="0070C0"/>
                </a:solidFill>
              </a:rPr>
              <a:t>ОПЕРАТИВНИ СИСТЕМ</a:t>
            </a:r>
            <a:r>
              <a:rPr lang="sr-Cyrl-RS" sz="2000" dirty="0"/>
              <a:t>. </a:t>
            </a:r>
            <a:endParaRPr lang="en-US" sz="2000" dirty="0"/>
          </a:p>
        </p:txBody>
      </p:sp>
      <p:pic>
        <p:nvPicPr>
          <p:cNvPr id="8196" name="Picture 4" descr="Računari i Softver | Poslovni portal Beograda">
            <a:extLst>
              <a:ext uri="{FF2B5EF4-FFF2-40B4-BE49-F238E27FC236}">
                <a16:creationId xmlns:a16="http://schemas.microsoft.com/office/drawing/2014/main" id="{EBA1700E-62EF-4013-AF64-BA1950AA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36" y="3988758"/>
            <a:ext cx="4469927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7E95E-7665-4E05-AF6F-74D7E00E546A}"/>
              </a:ext>
            </a:extLst>
          </p:cNvPr>
          <p:cNvSpPr txBox="1"/>
          <p:nvPr/>
        </p:nvSpPr>
        <p:spPr>
          <a:xfrm>
            <a:off x="384312" y="873779"/>
            <a:ext cx="10628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Врсте софтвера:</a:t>
            </a:r>
          </a:p>
          <a:p>
            <a:pPr algn="just"/>
            <a:endParaRPr lang="sr-Cyrl-RS" sz="2000" dirty="0"/>
          </a:p>
          <a:p>
            <a:pPr marL="342900" indent="-342900" algn="just"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Системски софтвер </a:t>
            </a:r>
            <a:r>
              <a:rPr lang="sr-Cyrl-RS" sz="2000" dirty="0"/>
              <a:t>су сви они програми помоћу којих одређени рачунар функционише. Ова врста софтвера је најбитнија за рад цијелог компјутерског система. Системски софтвер садржи </a:t>
            </a:r>
            <a:r>
              <a:rPr lang="sr-Cyrl-RS" sz="2000" b="1" dirty="0">
                <a:solidFill>
                  <a:srgbClr val="0070C0"/>
                </a:solidFill>
              </a:rPr>
              <a:t>оперативни систем</a:t>
            </a:r>
            <a:r>
              <a:rPr lang="sr-Cyrl-RS" sz="2000" dirty="0"/>
              <a:t>, али и различите </a:t>
            </a:r>
            <a:r>
              <a:rPr lang="sr-Cyrl-RS" sz="2000" b="1" dirty="0">
                <a:solidFill>
                  <a:srgbClr val="0070C0"/>
                </a:solidFill>
              </a:rPr>
              <a:t>драјвере</a:t>
            </a:r>
            <a:r>
              <a:rPr lang="sr-Cyrl-RS" sz="2000" dirty="0"/>
              <a:t> (драјвери су управљачки програми). У већини случајева уз купљен рачунар добијамо већ уграђен системски софтвер.</a:t>
            </a:r>
          </a:p>
          <a:p>
            <a:pPr marL="342900" indent="-342900" algn="just">
              <a:buFont typeface="+mj-lt"/>
              <a:buAutoNum type="arabicPeriod"/>
            </a:pPr>
            <a:endParaRPr lang="sr-Cyrl-RS" sz="2000" dirty="0"/>
          </a:p>
          <a:p>
            <a:pPr marL="342900" indent="-342900" algn="just"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Апликативни (услужни) софтвер </a:t>
            </a:r>
            <a:r>
              <a:rPr lang="sr-Cyrl-RS" sz="2000" dirty="0"/>
              <a:t>има намјену да омогући извршење одређених задатака и то помоћу различитих програма који су у њему садржани. Поред различитих програма, апликативни софтвер садржи и одређени Интернет претраживач, али и: игрице, базе података, услужне програме који су уско специјализовани за неку област ( програми за обраду текста, слика, математички програми...).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48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315" y="977741"/>
            <a:ext cx="7542859" cy="3975259"/>
          </a:xfrm>
        </p:spPr>
        <p:txBody>
          <a:bodyPr anchor="ctr">
            <a:normAutofit/>
          </a:bodyPr>
          <a:lstStyle/>
          <a:p>
            <a:pPr lvl="0"/>
            <a:r>
              <a:rPr lang="sr-Cyrl-RS" sz="4800" i="1" dirty="0">
                <a:solidFill>
                  <a:srgbClr val="FFFFFF"/>
                </a:solidFill>
              </a:rPr>
              <a:t>ХВАЛА НА ПАЖЊИ!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3EA162-920C-4860-A2DA-73D77CC26F3F}"/>
              </a:ext>
            </a:extLst>
          </p:cNvPr>
          <p:cNvSpPr txBox="1"/>
          <p:nvPr/>
        </p:nvSpPr>
        <p:spPr>
          <a:xfrm>
            <a:off x="675861" y="278294"/>
            <a:ext cx="463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Хардвер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8C8D5-4049-418F-9D72-99E7B5FD9BDA}"/>
              </a:ext>
            </a:extLst>
          </p:cNvPr>
          <p:cNvSpPr txBox="1"/>
          <p:nvPr/>
        </p:nvSpPr>
        <p:spPr>
          <a:xfrm>
            <a:off x="450572" y="1052872"/>
            <a:ext cx="10893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Хардвер или рачунарски хардвер је физички, опипљиви дио рачунара.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Хардвер се много рјеђе мијења него софтвер. Сами називи говоре о томе, јер је </a:t>
            </a:r>
            <a:r>
              <a:rPr lang="sr-Latn-RS" sz="2000" i="1" dirty="0"/>
              <a:t>soft</a:t>
            </a:r>
            <a:r>
              <a:rPr lang="sr-Cyrl-RS" sz="2000" i="1" dirty="0"/>
              <a:t> </a:t>
            </a:r>
            <a:r>
              <a:rPr lang="sr-Cyrl-RS" sz="2000" dirty="0"/>
              <a:t>на енглеском меко, а</a:t>
            </a:r>
            <a:r>
              <a:rPr lang="sr-Latn-RS" sz="2000" dirty="0"/>
              <a:t> </a:t>
            </a:r>
            <a:r>
              <a:rPr lang="sr-Latn-RS" sz="2000" i="1" dirty="0"/>
              <a:t>hard</a:t>
            </a:r>
            <a:r>
              <a:rPr lang="sr-Cyrl-RS" sz="2000" dirty="0"/>
              <a:t> значи тврдо.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Могућност рачунара у највећој мјери зависи од хардвера и његовог квалитета. Хардверска, рачунарска архитектура која се користи у кућним рачунарима се назива </a:t>
            </a:r>
            <a:r>
              <a:rPr lang="sr-Cyrl-RS" sz="2000" b="1" i="1" dirty="0"/>
              <a:t>Вон-Нејман (</a:t>
            </a:r>
            <a:r>
              <a:rPr lang="sr-Latn-RS" sz="2000" b="1" i="1" dirty="0"/>
              <a:t>Von-Neumann</a:t>
            </a:r>
            <a:r>
              <a:rPr lang="sr-Latn-RS" sz="2000" dirty="0"/>
              <a:t>)</a:t>
            </a:r>
            <a:r>
              <a:rPr lang="sr-Cyrl-RS" sz="2000" dirty="0"/>
              <a:t> архитектура. Такође, постоје и друге архитектуре, али су рјеђе у употреби.</a:t>
            </a:r>
            <a:endParaRPr lang="en-US" sz="2000" dirty="0"/>
          </a:p>
        </p:txBody>
      </p:sp>
      <p:pic>
        <p:nvPicPr>
          <p:cNvPr id="1026" name="Picture 2" descr="Osnove racunara /COMPUTER BASICS/ - Hardver /HARDWARE/">
            <a:extLst>
              <a:ext uri="{FF2B5EF4-FFF2-40B4-BE49-F238E27FC236}">
                <a16:creationId xmlns:a16="http://schemas.microsoft.com/office/drawing/2014/main" id="{BF684768-E3F9-4EB7-B12B-E3E4CFF2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82" y="3735664"/>
            <a:ext cx="4686396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5B7EE-85D2-43E9-8C54-7B952AE86E3A}"/>
              </a:ext>
            </a:extLst>
          </p:cNvPr>
          <p:cNvSpPr txBox="1"/>
          <p:nvPr/>
        </p:nvSpPr>
        <p:spPr>
          <a:xfrm>
            <a:off x="556591" y="688249"/>
            <a:ext cx="553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Организација хардвера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27B21-4F4F-40B0-B81B-96B53E1F60D6}"/>
              </a:ext>
            </a:extLst>
          </p:cNvPr>
          <p:cNvSpPr txBox="1"/>
          <p:nvPr/>
        </p:nvSpPr>
        <p:spPr>
          <a:xfrm>
            <a:off x="397565" y="1934817"/>
            <a:ext cx="8918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Организација хардвера се врши према Вон-Нејмановом концепту.</a:t>
            </a:r>
          </a:p>
          <a:p>
            <a:pPr algn="just"/>
            <a:endParaRPr lang="sr-Cyrl-RS" sz="2000" dirty="0"/>
          </a:p>
          <a:p>
            <a:pPr algn="just"/>
            <a:r>
              <a:rPr lang="sr-Cyrl-RS" sz="2000" dirty="0"/>
              <a:t>Рачунар се састоји од 6 основних јединица: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Централне (унутрашње) меморије,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Аритметичко-логичке јединице,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Контролне јединице,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Јединице спољне меморије,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Улазних јединица,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Излазних јединица.</a:t>
            </a:r>
            <a:endParaRPr lang="en-US" sz="2000" b="1" dirty="0"/>
          </a:p>
        </p:txBody>
      </p:sp>
      <p:pic>
        <p:nvPicPr>
          <p:cNvPr id="2050" name="Picture 2" descr="Struktura računarskih sistema - ŠKOLSKA INFORMATIKA">
            <a:extLst>
              <a:ext uri="{FF2B5EF4-FFF2-40B4-BE49-F238E27FC236}">
                <a16:creationId xmlns:a16="http://schemas.microsoft.com/office/drawing/2014/main" id="{BBB1BACF-3DB0-4330-B98B-DC021128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83" y="2923867"/>
            <a:ext cx="5804452" cy="22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888C93-22F4-48CA-BAA0-5BD843DC3BCD}"/>
              </a:ext>
            </a:extLst>
          </p:cNvPr>
          <p:cNvSpPr txBox="1"/>
          <p:nvPr/>
        </p:nvSpPr>
        <p:spPr>
          <a:xfrm>
            <a:off x="477079" y="278296"/>
            <a:ext cx="6732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Централна (унутрашња) меморија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1D344-5CC6-44E8-AE59-E8CAFDFBD681}"/>
              </a:ext>
            </a:extLst>
          </p:cNvPr>
          <p:cNvSpPr txBox="1"/>
          <p:nvPr/>
        </p:nvSpPr>
        <p:spPr>
          <a:xfrm>
            <a:off x="477079" y="1404732"/>
            <a:ext cx="10707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Улога централне (унутрашње) меморије је та што се програми и подаци који се обрађују чувају у тој меморији.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Капацитет меморије изражавамо у бајтима, у ознаци В, односно већим јединицама: килобајтима (КВ), мегабајтима (МВ), гигабајтима (</a:t>
            </a:r>
            <a:r>
              <a:rPr lang="sr-Latn-RS" sz="2000" dirty="0"/>
              <a:t>GB)</a:t>
            </a:r>
            <a:r>
              <a:rPr lang="sr-Cyrl-RS" sz="2000" dirty="0"/>
              <a:t> и терабајтима (ТВ). Однос између ових јединица</a:t>
            </a:r>
            <a:r>
              <a:rPr lang="sr-Latn-RS" sz="2000" i="1" dirty="0"/>
              <a:t>: 1KB = 1024B ; 1MB = 1024KB ; 1GB = 1024MB ; 1TB = 1024GB.</a:t>
            </a:r>
            <a:endParaRPr lang="sr-Cyrl-RS" sz="2000" i="1" dirty="0"/>
          </a:p>
          <a:p>
            <a:pPr algn="just"/>
            <a:endParaRPr lang="sr-Latn-RS" sz="2000" i="1" dirty="0"/>
          </a:p>
          <a:p>
            <a:pPr algn="just"/>
            <a:endParaRPr lang="sr-Latn-R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7134F-F997-421E-8295-21407873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806" y="3574701"/>
            <a:ext cx="4082498" cy="31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5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AAD262-7D0B-4944-B5B1-1BF0D8BDC65B}"/>
              </a:ext>
            </a:extLst>
          </p:cNvPr>
          <p:cNvSpPr/>
          <p:nvPr/>
        </p:nvSpPr>
        <p:spPr>
          <a:xfrm>
            <a:off x="437322" y="224245"/>
            <a:ext cx="103764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Врсте унутрашње меморије:</a:t>
            </a:r>
          </a:p>
          <a:p>
            <a:pPr algn="just"/>
            <a:endParaRPr lang="sr-Cyrl-RS" sz="20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sr-Latn-RS" sz="2000" b="1" dirty="0"/>
              <a:t>RAM</a:t>
            </a:r>
            <a:r>
              <a:rPr lang="en-US" sz="2000" b="1" dirty="0"/>
              <a:t> </a:t>
            </a:r>
            <a:r>
              <a:rPr lang="en-US" sz="2000" dirty="0"/>
              <a:t>(Random Access Memory</a:t>
            </a:r>
            <a:r>
              <a:rPr lang="sr-Cyrl-RS" sz="2000" b="1" dirty="0"/>
              <a:t>- </a:t>
            </a:r>
            <a:r>
              <a:rPr lang="sr-Cyrl-RS" sz="2000" dirty="0"/>
              <a:t>меморија са случајним приступом) служи да прихвати и чува улазне податке и крајње резултате обраде података, а такође служи и за смијештање корисниковог програма. Садржај </a:t>
            </a:r>
            <a:r>
              <a:rPr lang="sr-Latn-RS" sz="2000" b="1" dirty="0"/>
              <a:t>RAM</a:t>
            </a:r>
            <a:r>
              <a:rPr lang="sr-Cyrl-RS" sz="2000" b="1" dirty="0"/>
              <a:t> </a:t>
            </a:r>
            <a:r>
              <a:rPr lang="sr-Cyrl-RS" sz="2000" dirty="0"/>
              <a:t>меморије се губи по искључивању рачунара, што значи да је ово привремена меморија. Карактеристике ове меморије битно утичу на брзину рачанура.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sr-Cyrl-RS" sz="20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2000" b="1" dirty="0"/>
              <a:t>ROM</a:t>
            </a:r>
            <a:r>
              <a:rPr lang="sr-Cyrl-RS" sz="2000" b="1" dirty="0"/>
              <a:t> </a:t>
            </a:r>
            <a:r>
              <a:rPr lang="sr-Cyrl-RS" sz="2000" dirty="0"/>
              <a:t>меморија (</a:t>
            </a:r>
            <a:r>
              <a:rPr lang="en-US" sz="2000" dirty="0"/>
              <a:t>Read Only Memory) </a:t>
            </a:r>
            <a:r>
              <a:rPr lang="sr-Cyrl-RS" sz="2000" dirty="0"/>
              <a:t> може само да се чита, док је уписивање у њу немогуће. Њен садржај је уписан приликом фабрикације ии не губи се приликом искључивања рачунара, тј. </a:t>
            </a:r>
            <a:r>
              <a:rPr lang="en-US" sz="2000" b="1" dirty="0"/>
              <a:t>ROM</a:t>
            </a:r>
            <a:r>
              <a:rPr lang="sr-Cyrl-RS" sz="2000" b="1" dirty="0"/>
              <a:t> </a:t>
            </a:r>
            <a:r>
              <a:rPr lang="sr-Cyrl-RS" sz="2000" dirty="0"/>
              <a:t>је трајна меморија. Због тога што је њен садржај трајан, ова меморија се користи за смјештање важних података и интрукција који су неопходни при раду рачунара.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sr-Cyrl-RS" sz="20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sr-Cyrl-RS" sz="2000" b="1" dirty="0"/>
              <a:t>Скривена или кеш </a:t>
            </a:r>
            <a:r>
              <a:rPr lang="en-US" sz="2000" dirty="0"/>
              <a:t>(Cache) </a:t>
            </a:r>
            <a:r>
              <a:rPr lang="sr-Cyrl-RS" sz="2000" dirty="0"/>
              <a:t>меморија  је једна врста ултра-базе меморије мањег капацитета (највише 5% унутрашње меморије) и постоји код рачунара са главном меморијом великог капацитета. Смисао ове меморије је да премости јаз између брзине процесора и главне меморије. 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42603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8634B-6F85-4FA9-B75A-302CFE9BA5B4}"/>
              </a:ext>
            </a:extLst>
          </p:cNvPr>
          <p:cNvSpPr txBox="1"/>
          <p:nvPr/>
        </p:nvSpPr>
        <p:spPr>
          <a:xfrm>
            <a:off x="371061" y="331304"/>
            <a:ext cx="6427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Аритметичко-логичка јединица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D459D-B310-4C3B-AAD8-05E55C5B55FC}"/>
              </a:ext>
            </a:extLst>
          </p:cNvPr>
          <p:cNvSpPr txBox="1"/>
          <p:nvPr/>
        </p:nvSpPr>
        <p:spPr>
          <a:xfrm>
            <a:off x="371061" y="1126434"/>
            <a:ext cx="104029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900" dirty="0"/>
              <a:t>Аритметичко-логичка јединица је склоп који врши аритметичке радње (сабирање, одузимање...) као и логичке операције у рачунару. Описана је 1946.године.</a:t>
            </a:r>
            <a:endParaRPr lang="en-US" sz="1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33FE1-7E5B-49C9-939E-2CE158060FF5}"/>
              </a:ext>
            </a:extLst>
          </p:cNvPr>
          <p:cNvSpPr txBox="1"/>
          <p:nvPr/>
        </p:nvSpPr>
        <p:spPr>
          <a:xfrm>
            <a:off x="371061" y="2437581"/>
            <a:ext cx="6864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Контролна јединица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FC0E7-1AE6-4D8B-81D8-BF46B44804E8}"/>
              </a:ext>
            </a:extLst>
          </p:cNvPr>
          <p:cNvSpPr txBox="1"/>
          <p:nvPr/>
        </p:nvSpPr>
        <p:spPr>
          <a:xfrm>
            <a:off x="371061" y="3194730"/>
            <a:ext cx="1017767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900" dirty="0"/>
              <a:t>Контролна јединица контролише и координира рад рачунарског система. Она се састоји од чипова који се налазе на матичној плочи и контролише извршавање програма и рад свих уређаја рачунарског система.</a:t>
            </a:r>
            <a:endParaRPr lang="en-US" sz="1900" dirty="0"/>
          </a:p>
        </p:txBody>
      </p:sp>
      <p:pic>
        <p:nvPicPr>
          <p:cNvPr id="3074" name="Picture 2" descr="HARDVER">
            <a:extLst>
              <a:ext uri="{FF2B5EF4-FFF2-40B4-BE49-F238E27FC236}">
                <a16:creationId xmlns:a16="http://schemas.microsoft.com/office/drawing/2014/main" id="{A7472598-8230-4AD4-A4A4-C41B82D8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52" y="4022820"/>
            <a:ext cx="2861435" cy="23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9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6DAA44-0CE9-49ED-B67A-CEE066065554}"/>
              </a:ext>
            </a:extLst>
          </p:cNvPr>
          <p:cNvSpPr txBox="1"/>
          <p:nvPr/>
        </p:nvSpPr>
        <p:spPr>
          <a:xfrm>
            <a:off x="569843" y="238539"/>
            <a:ext cx="795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Јединице спољне меморије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4E044-24A0-41D4-8F1F-DC46C9D6A72D}"/>
              </a:ext>
            </a:extLst>
          </p:cNvPr>
          <p:cNvSpPr txBox="1"/>
          <p:nvPr/>
        </p:nvSpPr>
        <p:spPr>
          <a:xfrm>
            <a:off x="569843" y="1081696"/>
            <a:ext cx="10323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Јединице спољне меморије се користе за чување програма и података и пренос тих података са рачунара на рачунар.</a:t>
            </a:r>
          </a:p>
          <a:p>
            <a:pPr algn="just"/>
            <a:r>
              <a:rPr lang="sr-Cyrl-RS" sz="2000" dirty="0"/>
              <a:t>У јединице спољне меморије убрајамо: </a:t>
            </a:r>
            <a:endParaRPr lang="en-US" sz="2000" dirty="0"/>
          </a:p>
        </p:txBody>
      </p:sp>
      <p:pic>
        <p:nvPicPr>
          <p:cNvPr id="4098" name="Picture 2" descr="PPT - SPOLJNE MEMORIJE PowerPoint Presentation, free download - ID:4977662">
            <a:extLst>
              <a:ext uri="{FF2B5EF4-FFF2-40B4-BE49-F238E27FC236}">
                <a16:creationId xmlns:a16="http://schemas.microsoft.com/office/drawing/2014/main" id="{BA12BA01-5505-465C-8FA3-B8DBB1F5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0" y="2176669"/>
            <a:ext cx="5923722" cy="41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1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32C40-AA67-4CEA-B90B-868EC7C71F49}"/>
              </a:ext>
            </a:extLst>
          </p:cNvPr>
          <p:cNvSpPr txBox="1"/>
          <p:nvPr/>
        </p:nvSpPr>
        <p:spPr>
          <a:xfrm>
            <a:off x="622852" y="518531"/>
            <a:ext cx="5141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Улазне јединице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E03BD-B58C-4FAA-8E42-EA173BF14D4A}"/>
              </a:ext>
            </a:extLst>
          </p:cNvPr>
          <p:cNvSpPr txBox="1"/>
          <p:nvPr/>
        </p:nvSpPr>
        <p:spPr>
          <a:xfrm>
            <a:off x="622852" y="1334799"/>
            <a:ext cx="106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Уређаји који се користе за унос информација у рачунар називају се улазне јединице. Најчешће се за унос програма и података користи тастатура. Наравно осим ње у улазне јединице спадају: миш, скенер, дигитални фото-апарат, дигитална камера, микрофон, читач бар кода...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837CC-3D8B-4506-B28D-AF08FD8DC32B}"/>
              </a:ext>
            </a:extLst>
          </p:cNvPr>
          <p:cNvSpPr txBox="1"/>
          <p:nvPr/>
        </p:nvSpPr>
        <p:spPr>
          <a:xfrm>
            <a:off x="622852" y="3429000"/>
            <a:ext cx="5141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Излазне јединице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9F256-7FE8-4F6B-A902-F988C020F258}"/>
              </a:ext>
            </a:extLst>
          </p:cNvPr>
          <p:cNvSpPr txBox="1"/>
          <p:nvPr/>
        </p:nvSpPr>
        <p:spPr>
          <a:xfrm>
            <a:off x="622852" y="4432494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Излазне јединице се користе за приказ информација које се налазе у рачунару. Најчешће се користи монитор, али се користи и штампач, звучник, слушалице...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024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AC8CC5-68CC-47E2-9FFC-40A3696C6FA5}"/>
              </a:ext>
            </a:extLst>
          </p:cNvPr>
          <p:cNvSpPr txBox="1"/>
          <p:nvPr/>
        </p:nvSpPr>
        <p:spPr>
          <a:xfrm>
            <a:off x="450574" y="331304"/>
            <a:ext cx="498281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Матична плоча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39743-E14F-484A-9093-04CE9FFD7B05}"/>
              </a:ext>
            </a:extLst>
          </p:cNvPr>
          <p:cNvSpPr txBox="1"/>
          <p:nvPr/>
        </p:nvSpPr>
        <p:spPr>
          <a:xfrm>
            <a:off x="450574" y="1245706"/>
            <a:ext cx="105752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Матична плоча</a:t>
            </a:r>
            <a:r>
              <a:rPr lang="ru-RU" sz="2000" dirty="0"/>
              <a:t> представља електронску штампану плочу која повезује све делове рачунара. На њој се налази сет управљачких чипова који контролишу меморију, диск, улазно-излазне операције.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На њој се налазе кључне компоненте рачунарског система као што су процесор, меморијски модули, управљачка кола, контролери и конектори за проширења.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Елементи који на матичној плочи омогућавају прикључивање других елемената рачунара се називају конекторима или подножјима (slot).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Матичне плоче су током времена преузимале на себе све више и више функција осталих делова рачунара. Тако, врло брзо су се појавиле плоче које имају уграђену графичку картицу, затим уграђену и звучну картицу, па мрежну итд.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960495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{39C17DC5-4855-4CB5-A914-106A3E59605F}tf56160789_win32</Template>
  <TotalTime>0</TotalTime>
  <Words>1068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Franklin Gothic Book</vt:lpstr>
      <vt:lpstr>Wingdings</vt:lpstr>
      <vt:lpstr>1_RetrospectVTI</vt:lpstr>
      <vt:lpstr>Хардвер и софтвер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2020-09-19T14:52:06Z</dcterms:created>
  <dcterms:modified xsi:type="dcterms:W3CDTF">2020-09-19T17:14:23Z</dcterms:modified>
</cp:coreProperties>
</file>