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66" r:id="rId4"/>
    <p:sldId id="258" r:id="rId5"/>
    <p:sldId id="274" r:id="rId6"/>
    <p:sldId id="267" r:id="rId7"/>
    <p:sldId id="259" r:id="rId8"/>
    <p:sldId id="260" r:id="rId9"/>
    <p:sldId id="261" r:id="rId10"/>
    <p:sldId id="262" r:id="rId11"/>
    <p:sldId id="273" r:id="rId12"/>
    <p:sldId id="263" r:id="rId13"/>
    <p:sldId id="268" r:id="rId14"/>
    <p:sldId id="272" r:id="rId15"/>
    <p:sldId id="269" r:id="rId16"/>
    <p:sldId id="264" r:id="rId17"/>
    <p:sldId id="277" r:id="rId18"/>
    <p:sldId id="275" r:id="rId19"/>
    <p:sldId id="276" r:id="rId20"/>
    <p:sldId id="278" r:id="rId21"/>
    <p:sldId id="265" r:id="rId22"/>
    <p:sldId id="270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735" autoAdjust="0"/>
    <p:restoredTop sz="94660"/>
  </p:normalViewPr>
  <p:slideViewPr>
    <p:cSldViewPr>
      <p:cViewPr>
        <p:scale>
          <a:sx n="70" d="100"/>
          <a:sy n="70" d="100"/>
        </p:scale>
        <p:origin x="-138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33.wmf"/><Relationship Id="rId2" Type="http://schemas.openxmlformats.org/officeDocument/2006/relationships/image" Target="../media/image32.wmf"/><Relationship Id="rId1" Type="http://schemas.openxmlformats.org/officeDocument/2006/relationships/image" Target="../media/image31.wmf"/><Relationship Id="rId5" Type="http://schemas.openxmlformats.org/officeDocument/2006/relationships/image" Target="../media/image35.wmf"/><Relationship Id="rId4" Type="http://schemas.openxmlformats.org/officeDocument/2006/relationships/image" Target="../media/image34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4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6" Type="http://schemas.openxmlformats.org/officeDocument/2006/relationships/image" Target="../media/image13.wmf"/><Relationship Id="rId5" Type="http://schemas.openxmlformats.org/officeDocument/2006/relationships/image" Target="../media/image12.wmf"/><Relationship Id="rId4" Type="http://schemas.openxmlformats.org/officeDocument/2006/relationships/image" Target="../media/image11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5" Type="http://schemas.openxmlformats.org/officeDocument/2006/relationships/image" Target="../media/image18.wmf"/><Relationship Id="rId4" Type="http://schemas.openxmlformats.org/officeDocument/2006/relationships/image" Target="../media/image17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26.wmf"/><Relationship Id="rId1" Type="http://schemas.openxmlformats.org/officeDocument/2006/relationships/image" Target="../media/image25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29.wmf"/><Relationship Id="rId2" Type="http://schemas.openxmlformats.org/officeDocument/2006/relationships/image" Target="../media/image28.wmf"/><Relationship Id="rId1" Type="http://schemas.openxmlformats.org/officeDocument/2006/relationships/image" Target="../media/image27.wmf"/><Relationship Id="rId4" Type="http://schemas.openxmlformats.org/officeDocument/2006/relationships/image" Target="../media/image30.wmf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B449966-CC7F-4FFE-97EF-2BA7DB933DC5}" type="datetimeFigureOut">
              <a:rPr lang="en-US" smtClean="0"/>
              <a:pPr/>
              <a:t>08/11/2020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B29DDC0-2E90-4D42-BA5E-0ED1CF3A8E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B449966-CC7F-4FFE-97EF-2BA7DB933DC5}" type="datetimeFigureOut">
              <a:rPr lang="en-US" smtClean="0"/>
              <a:pPr/>
              <a:t>08/11/2020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B29DDC0-2E90-4D42-BA5E-0ED1CF3A8E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B449966-CC7F-4FFE-97EF-2BA7DB933DC5}" type="datetimeFigureOut">
              <a:rPr lang="en-US" smtClean="0"/>
              <a:pPr/>
              <a:t>08/11/2020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B29DDC0-2E90-4D42-BA5E-0ED1CF3A8E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B449966-CC7F-4FFE-97EF-2BA7DB933DC5}" type="datetimeFigureOut">
              <a:rPr lang="en-US" smtClean="0"/>
              <a:pPr/>
              <a:t>08/11/2020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B29DDC0-2E90-4D42-BA5E-0ED1CF3A8EB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B449966-CC7F-4FFE-97EF-2BA7DB933DC5}" type="datetimeFigureOut">
              <a:rPr lang="en-US" smtClean="0"/>
              <a:pPr/>
              <a:t>08/11/2020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B29DDC0-2E90-4D42-BA5E-0ED1CF3A8EB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B449966-CC7F-4FFE-97EF-2BA7DB933DC5}" type="datetimeFigureOut">
              <a:rPr lang="en-US" smtClean="0"/>
              <a:pPr/>
              <a:t>08/11/2020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B29DDC0-2E90-4D42-BA5E-0ED1CF3A8EB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B449966-CC7F-4FFE-97EF-2BA7DB933DC5}" type="datetimeFigureOut">
              <a:rPr lang="en-US" smtClean="0"/>
              <a:pPr/>
              <a:t>08/11/2020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B29DDC0-2E90-4D42-BA5E-0ED1CF3A8E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B449966-CC7F-4FFE-97EF-2BA7DB933DC5}" type="datetimeFigureOut">
              <a:rPr lang="en-US" smtClean="0"/>
              <a:pPr/>
              <a:t>08/11/2020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B29DDC0-2E90-4D42-BA5E-0ED1CF3A8EB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B449966-CC7F-4FFE-97EF-2BA7DB933DC5}" type="datetimeFigureOut">
              <a:rPr lang="en-US" smtClean="0"/>
              <a:pPr/>
              <a:t>08/11/2020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B29DDC0-2E90-4D42-BA5E-0ED1CF3A8E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BB449966-CC7F-4FFE-97EF-2BA7DB933DC5}" type="datetimeFigureOut">
              <a:rPr lang="en-US" smtClean="0"/>
              <a:pPr/>
              <a:t>08/11/2020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B29DDC0-2E90-4D42-BA5E-0ED1CF3A8E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B449966-CC7F-4FFE-97EF-2BA7DB933DC5}" type="datetimeFigureOut">
              <a:rPr lang="en-US" smtClean="0"/>
              <a:pPr/>
              <a:t>08/11/2020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B29DDC0-2E90-4D42-BA5E-0ED1CF3A8EB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B449966-CC7F-4FFE-97EF-2BA7DB933DC5}" type="datetimeFigureOut">
              <a:rPr lang="en-US" smtClean="0"/>
              <a:pPr/>
              <a:t>08/11/2020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FB29DDC0-2E90-4D42-BA5E-0ED1CF3A8EB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5" Type="http://schemas.openxmlformats.org/officeDocument/2006/relationships/oleObject" Target="../embeddings/oleObject25.bin"/><Relationship Id="rId4" Type="http://schemas.openxmlformats.org/officeDocument/2006/relationships/oleObject" Target="../embeddings/oleObject24.bin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4" Type="http://schemas.openxmlformats.org/officeDocument/2006/relationships/oleObject" Target="../embeddings/oleObject27.bin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31.bin"/><Relationship Id="rId5" Type="http://schemas.openxmlformats.org/officeDocument/2006/relationships/oleObject" Target="../embeddings/oleObject30.bin"/><Relationship Id="rId4" Type="http://schemas.openxmlformats.org/officeDocument/2006/relationships/oleObject" Target="../embeddings/oleObject29.bin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7.bin"/><Relationship Id="rId3" Type="http://schemas.openxmlformats.org/officeDocument/2006/relationships/oleObject" Target="../embeddings/oleObject32.bin"/><Relationship Id="rId7" Type="http://schemas.openxmlformats.org/officeDocument/2006/relationships/oleObject" Target="../embeddings/oleObject3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35.bin"/><Relationship Id="rId5" Type="http://schemas.openxmlformats.org/officeDocument/2006/relationships/oleObject" Target="../embeddings/oleObject34.bin"/><Relationship Id="rId4" Type="http://schemas.openxmlformats.org/officeDocument/2006/relationships/oleObject" Target="../embeddings/oleObject33.bin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.bin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5.bin"/><Relationship Id="rId5" Type="http://schemas.openxmlformats.org/officeDocument/2006/relationships/oleObject" Target="../embeddings/oleObject4.bin"/><Relationship Id="rId4" Type="http://schemas.openxmlformats.org/officeDocument/2006/relationships/oleObject" Target="../embeddings/oleObject3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4.bin"/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2.bin"/><Relationship Id="rId5" Type="http://schemas.openxmlformats.org/officeDocument/2006/relationships/oleObject" Target="../embeddings/oleObject11.bin"/><Relationship Id="rId4" Type="http://schemas.openxmlformats.org/officeDocument/2006/relationships/oleObject" Target="../embeddings/oleObject10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7" Type="http://schemas.openxmlformats.org/officeDocument/2006/relationships/oleObject" Target="../embeddings/oleObject1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8.bin"/><Relationship Id="rId5" Type="http://schemas.openxmlformats.org/officeDocument/2006/relationships/oleObject" Target="../embeddings/oleObject17.bin"/><Relationship Id="rId4" Type="http://schemas.openxmlformats.org/officeDocument/2006/relationships/oleObject" Target="../embeddings/oleObject16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5" Type="http://schemas.openxmlformats.org/officeDocument/2006/relationships/oleObject" Target="../embeddings/oleObject22.bin"/><Relationship Id="rId4" Type="http://schemas.openxmlformats.org/officeDocument/2006/relationships/oleObject" Target="../embeddings/oleObject2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2910" y="1714488"/>
            <a:ext cx="7772400" cy="1829761"/>
          </a:xfrm>
        </p:spPr>
        <p:txBody>
          <a:bodyPr>
            <a:normAutofit/>
          </a:bodyPr>
          <a:lstStyle/>
          <a:p>
            <a:pPr algn="l"/>
            <a:r>
              <a:rPr lang="en-US" sz="3600" b="0" i="1" dirty="0" smtClean="0">
                <a:latin typeface="Aharoni" pitchFamily="2" charset="-79"/>
                <a:cs typeface="Aharoni" pitchFamily="2" charset="-79"/>
              </a:rPr>
              <a:t>SKUP</a:t>
            </a:r>
            <a:r>
              <a:rPr lang="sr-Latn-ME" sz="3600" b="0" i="1" dirty="0" smtClean="0">
                <a:latin typeface="Aharoni" pitchFamily="2" charset="-79"/>
                <a:cs typeface="Aharoni" pitchFamily="2" charset="-79"/>
              </a:rPr>
              <a:t>,OPERACIJE SA SKUPOVIMA</a:t>
            </a:r>
            <a:endParaRPr lang="en-US" sz="3600" b="0" i="1" dirty="0"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282" y="214290"/>
            <a:ext cx="864399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Zadatak</a:t>
            </a:r>
            <a:r>
              <a:rPr lang="en-US" sz="24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1.</a:t>
            </a:r>
          </a:p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Dati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skupovi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                               </a:t>
            </a: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214282" y="1214422"/>
          <a:ext cx="7975601" cy="500066"/>
        </p:xfrm>
        <a:graphic>
          <a:graphicData uri="http://schemas.openxmlformats.org/presentationml/2006/ole">
            <p:oleObj spid="_x0000_s6146" name="Equation" r:id="rId3" imgW="2666880" imgH="215640" progId="Equation.3">
              <p:embed/>
            </p:oleObj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42844" y="2214554"/>
          <a:ext cx="1785950" cy="2428892"/>
        </p:xfrm>
        <a:graphic>
          <a:graphicData uri="http://schemas.openxmlformats.org/presentationml/2006/ole">
            <p:oleObj spid="_x0000_s6147" name="Equation" r:id="rId4" imgW="787320" imgH="1320480" progId="Equation.3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214282" y="4786322"/>
          <a:ext cx="1928826" cy="1000132"/>
        </p:xfrm>
        <a:graphic>
          <a:graphicData uri="http://schemas.openxmlformats.org/presentationml/2006/ole">
            <p:oleObj spid="_x0000_s6148" name="Equation" r:id="rId5" imgW="1028520" imgH="431640" progId="Equation.3">
              <p:embed/>
            </p:oleObj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14282" y="1785926"/>
            <a:ext cx="10182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Odrediti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14348" y="2357430"/>
            <a:ext cx="7715304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ME" sz="2800" b="1" dirty="0" smtClean="0"/>
              <a:t>(</a:t>
            </a:r>
            <a:r>
              <a:rPr lang="sr-Latn-ME" sz="2800" b="1" dirty="0" smtClean="0">
                <a:solidFill>
                  <a:srgbClr val="00B050"/>
                </a:solidFill>
              </a:rPr>
              <a:t>x</a:t>
            </a:r>
            <a:r>
              <a:rPr lang="sr-Latn-ME" sz="2800" b="1" dirty="0" smtClean="0"/>
              <a:t>,</a:t>
            </a:r>
            <a:r>
              <a:rPr lang="sr-Latn-ME" sz="2800" b="1" dirty="0" smtClean="0">
                <a:solidFill>
                  <a:srgbClr val="002060"/>
                </a:solidFill>
              </a:rPr>
              <a:t>y</a:t>
            </a:r>
            <a:r>
              <a:rPr lang="sr-Latn-ME" sz="2800" b="1" dirty="0" smtClean="0"/>
              <a:t>) – </a:t>
            </a:r>
            <a:r>
              <a:rPr lang="sr-Latn-ME" sz="2800" dirty="0" smtClean="0">
                <a:solidFill>
                  <a:srgbClr val="C00000"/>
                </a:solidFill>
              </a:rPr>
              <a:t>uređeni par elemenata </a:t>
            </a:r>
            <a:r>
              <a:rPr lang="sr-Latn-ME" sz="2800" dirty="0" smtClean="0"/>
              <a:t>x i y</a:t>
            </a:r>
          </a:p>
          <a:p>
            <a:r>
              <a:rPr lang="sr-Latn-ME" sz="2800" b="1" dirty="0" smtClean="0">
                <a:solidFill>
                  <a:srgbClr val="00B050"/>
                </a:solidFill>
              </a:rPr>
              <a:t>x</a:t>
            </a:r>
            <a:r>
              <a:rPr lang="sr-Latn-ME" sz="2800" dirty="0" smtClean="0"/>
              <a:t>– </a:t>
            </a:r>
            <a:r>
              <a:rPr lang="sr-Latn-ME" sz="2800" dirty="0" smtClean="0">
                <a:solidFill>
                  <a:srgbClr val="00B050"/>
                </a:solidFill>
              </a:rPr>
              <a:t>prva koordinata</a:t>
            </a:r>
          </a:p>
          <a:p>
            <a:r>
              <a:rPr lang="sr-Latn-ME" sz="2800" b="1" dirty="0" smtClean="0">
                <a:solidFill>
                  <a:srgbClr val="002060"/>
                </a:solidFill>
              </a:rPr>
              <a:t>y</a:t>
            </a:r>
            <a:r>
              <a:rPr lang="sr-Latn-ME" sz="2800" dirty="0" smtClean="0"/>
              <a:t>– </a:t>
            </a:r>
            <a:r>
              <a:rPr lang="sr-Latn-ME" sz="2800" dirty="0" smtClean="0">
                <a:solidFill>
                  <a:srgbClr val="002060"/>
                </a:solidFill>
              </a:rPr>
              <a:t>druga koordinata    </a:t>
            </a:r>
          </a:p>
          <a:p>
            <a:endParaRPr lang="sr-Latn-ME" sz="2800" dirty="0" smtClean="0"/>
          </a:p>
          <a:p>
            <a:r>
              <a:rPr lang="en-US" sz="2800" dirty="0" smtClean="0"/>
              <a:t>D</a:t>
            </a:r>
            <a:r>
              <a:rPr lang="sr-Latn-ME" sz="2800" dirty="0" smtClean="0"/>
              <a:t>va uređena para su </a:t>
            </a:r>
            <a:r>
              <a:rPr lang="sr-Latn-ME" sz="2800" dirty="0" smtClean="0">
                <a:solidFill>
                  <a:srgbClr val="C00000"/>
                </a:solidFill>
              </a:rPr>
              <a:t>jednaka </a:t>
            </a:r>
            <a:r>
              <a:rPr lang="sr-Latn-ME" sz="2800" dirty="0" smtClean="0"/>
              <a:t>ako su im elementi jednaki:</a:t>
            </a:r>
          </a:p>
          <a:p>
            <a:r>
              <a:rPr lang="sr-Latn-ME" sz="2800" dirty="0" smtClean="0"/>
              <a:t>        (a,b) = (c,d) akko je a = c i b = d.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928794" y="928670"/>
            <a:ext cx="526137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sz="3600" b="1" i="1" dirty="0" smtClean="0"/>
              <a:t>DEKARTOV  PROIZVOD</a:t>
            </a:r>
            <a:endParaRPr lang="en-US" sz="3600" b="1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2844" y="214290"/>
            <a:ext cx="8715436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Def:</a:t>
            </a:r>
            <a:r>
              <a:rPr lang="sr-Latn-C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CS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Dekartov proizvod  A</a:t>
            </a:r>
            <a:r>
              <a:rPr lang="en-US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CS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CS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  </a:t>
            </a:r>
            <a:r>
              <a:rPr lang="sr-Latn-CS" sz="2400" dirty="0" smtClean="0">
                <a:latin typeface="Times New Roman" pitchFamily="18" charset="0"/>
                <a:cs typeface="Times New Roman" pitchFamily="18" charset="0"/>
              </a:rPr>
              <a:t>nepraznih skupova A  i  B je skup svih mogućih uređenih parova, čiji prvi element pripada skupu A, a drugi element skupu B, tj.</a:t>
            </a:r>
          </a:p>
          <a:p>
            <a:endParaRPr lang="sr-Latn-C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sr-Latn-CS" sz="24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Primjer 8: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sr-Latn-CS" sz="2400" dirty="0" smtClean="0">
                <a:latin typeface="Times New Roman" pitchFamily="18" charset="0"/>
                <a:cs typeface="Times New Roman" pitchFamily="18" charset="0"/>
              </a:rPr>
              <a:t>Naći 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CS" sz="2400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CS" sz="2400" dirty="0" smtClean="0">
                <a:latin typeface="Times New Roman" pitchFamily="18" charset="0"/>
                <a:cs typeface="Times New Roman" pitchFamily="18" charset="0"/>
              </a:rPr>
              <a:t>B  i  B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CS" sz="2400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CS" sz="2400" dirty="0" smtClean="0">
                <a:latin typeface="Times New Roman" pitchFamily="18" charset="0"/>
                <a:cs typeface="Times New Roman" pitchFamily="18" charset="0"/>
              </a:rPr>
              <a:t>A ako je A=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{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a,b,c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}</a:t>
            </a:r>
            <a:r>
              <a:rPr lang="sr-Latn-CS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B={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p,q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}</a:t>
            </a:r>
          </a:p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sr-Latn-CS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sr-Latn-C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sr-Latn-C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3500430" y="1000108"/>
          <a:ext cx="4071966" cy="573090"/>
        </p:xfrm>
        <a:graphic>
          <a:graphicData uri="http://schemas.openxmlformats.org/presentationml/2006/ole">
            <p:oleObj spid="_x0000_s20482" name="Equation" r:id="rId3" imgW="1790640" imgH="215640" progId="Equation.3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20484" name="Equation" r:id="rId4" imgW="114120" imgH="2156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0034" y="1000108"/>
            <a:ext cx="15440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sz="2400" b="1" dirty="0" smtClean="0"/>
              <a:t>Primjer9.</a:t>
            </a:r>
            <a:endParaRPr lang="en-US" sz="2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357158" y="1428736"/>
            <a:ext cx="692948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ME" sz="2800" b="1" i="1" dirty="0" smtClean="0">
                <a:latin typeface="Times New Roman" pitchFamily="18" charset="0"/>
                <a:cs typeface="Times New Roman" pitchFamily="18" charset="0"/>
              </a:rPr>
              <a:t>Dati su skupovi A={a,b,c}  ,B={b,c,d}.Odrediti</a:t>
            </a:r>
          </a:p>
          <a:p>
            <a:r>
              <a:rPr lang="sr-Latn-ME" sz="2800" b="1" i="1" dirty="0" smtClean="0">
                <a:latin typeface="Times New Roman" pitchFamily="18" charset="0"/>
                <a:cs typeface="Times New Roman" pitchFamily="18" charset="0"/>
              </a:rPr>
              <a:t>skupove:</a:t>
            </a:r>
          </a:p>
          <a:p>
            <a:endParaRPr lang="sr-Latn-ME" sz="2800" b="1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sr-Latn-ME" sz="2800" b="1" i="1" dirty="0" smtClean="0">
                <a:latin typeface="Times New Roman" pitchFamily="18" charset="0"/>
                <a:cs typeface="Times New Roman" pitchFamily="18" charset="0"/>
              </a:rPr>
              <a:t>a)(AxA)⋂(BxB)     b)(BxB)⋂(AxB)</a:t>
            </a:r>
            <a:endParaRPr lang="en-US" sz="28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8596" y="428604"/>
            <a:ext cx="8143932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</a:rPr>
              <a:t>Z</a:t>
            </a:r>
            <a:r>
              <a:rPr lang="sr-Latn-ME" sz="2800" b="1" dirty="0" smtClean="0">
                <a:solidFill>
                  <a:srgbClr val="C00000"/>
                </a:solidFill>
              </a:rPr>
              <a:t>adaci za vježbu:</a:t>
            </a:r>
          </a:p>
          <a:p>
            <a:endParaRPr lang="sr-Latn-ME" sz="2800" b="1" dirty="0">
              <a:solidFill>
                <a:srgbClr val="C0000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>
                <a:solidFill>
                  <a:schemeClr val="accent5">
                    <a:lumMod val="50000"/>
                  </a:schemeClr>
                </a:solidFill>
              </a:rPr>
              <a:t>D</a:t>
            </a:r>
            <a:r>
              <a:rPr lang="sr-Latn-ME" sz="2800" dirty="0" smtClean="0">
                <a:solidFill>
                  <a:schemeClr val="accent5">
                    <a:lumMod val="50000"/>
                  </a:schemeClr>
                </a:solidFill>
              </a:rPr>
              <a:t>ati su skupovi                             . </a:t>
            </a:r>
            <a:r>
              <a:rPr lang="en-US" sz="2800" dirty="0" smtClean="0">
                <a:solidFill>
                  <a:schemeClr val="accent5">
                    <a:lumMod val="50000"/>
                  </a:schemeClr>
                </a:solidFill>
              </a:rPr>
              <a:t>O</a:t>
            </a:r>
            <a:r>
              <a:rPr lang="sr-Latn-ME" sz="2800" dirty="0" smtClean="0">
                <a:solidFill>
                  <a:schemeClr val="accent5">
                    <a:lumMod val="50000"/>
                  </a:schemeClr>
                </a:solidFill>
              </a:rPr>
              <a:t>drediti:</a:t>
            </a:r>
          </a:p>
          <a:p>
            <a:pPr marL="514350" indent="-514350">
              <a:buFont typeface="+mj-lt"/>
              <a:buAutoNum type="arabicPeriod"/>
            </a:pPr>
            <a:endParaRPr lang="sr-Latn-ME" sz="2800" dirty="0">
              <a:solidFill>
                <a:schemeClr val="accent5">
                  <a:lumMod val="50000"/>
                </a:schemeClr>
              </a:solidFill>
            </a:endParaRPr>
          </a:p>
          <a:p>
            <a:pPr marL="514350" indent="-514350">
              <a:buFont typeface="+mj-lt"/>
              <a:buAutoNum type="arabicPeriod"/>
            </a:pPr>
            <a:endParaRPr lang="sr-Latn-ME" sz="2800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514350" indent="-514350">
              <a:buFont typeface="+mj-lt"/>
              <a:buAutoNum type="arabicPeriod"/>
            </a:pPr>
            <a:endParaRPr lang="sr-Latn-ME" sz="2800" dirty="0">
              <a:solidFill>
                <a:schemeClr val="accent5">
                  <a:lumMod val="50000"/>
                </a:schemeClr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>
                <a:solidFill>
                  <a:schemeClr val="accent5">
                    <a:lumMod val="50000"/>
                  </a:schemeClr>
                </a:solidFill>
              </a:rPr>
              <a:t>D</a:t>
            </a:r>
            <a:r>
              <a:rPr lang="sr-Latn-ME" sz="2800" dirty="0" smtClean="0">
                <a:solidFill>
                  <a:schemeClr val="accent5">
                    <a:lumMod val="50000"/>
                  </a:schemeClr>
                </a:solidFill>
              </a:rPr>
              <a:t>ati su skupovi                            </a:t>
            </a:r>
            <a:r>
              <a:rPr lang="en-US" sz="2800" dirty="0" smtClean="0">
                <a:solidFill>
                  <a:schemeClr val="accent5">
                    <a:lumMod val="50000"/>
                  </a:schemeClr>
                </a:solidFill>
              </a:rPr>
              <a:t>                   </a:t>
            </a:r>
            <a:r>
              <a:rPr lang="sr-Latn-ME" sz="28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endParaRPr lang="en-US" sz="2800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514350" indent="-514350"/>
            <a:r>
              <a:rPr lang="en-US" sz="2800" dirty="0" smtClean="0">
                <a:solidFill>
                  <a:schemeClr val="accent5">
                    <a:lumMod val="50000"/>
                  </a:schemeClr>
                </a:solidFill>
              </a:rPr>
              <a:t>      O</a:t>
            </a:r>
            <a:r>
              <a:rPr lang="sr-Latn-ME" sz="2800" dirty="0" smtClean="0">
                <a:solidFill>
                  <a:schemeClr val="accent5">
                    <a:lumMod val="50000"/>
                  </a:schemeClr>
                </a:solidFill>
              </a:rPr>
              <a:t>drediti:</a:t>
            </a:r>
          </a:p>
          <a:p>
            <a:pPr marL="514350" indent="-514350"/>
            <a:r>
              <a:rPr lang="sr-Latn-ME" sz="28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</a:p>
          <a:p>
            <a:pPr marL="514350" indent="-514350"/>
            <a:r>
              <a:rPr lang="sr-Latn-ME" sz="28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endParaRPr lang="en-US" sz="2800" dirty="0">
              <a:solidFill>
                <a:schemeClr val="accent5">
                  <a:lumMod val="50000"/>
                </a:schemeClr>
              </a:solidFill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3929058" y="1285860"/>
          <a:ext cx="2643206" cy="428628"/>
        </p:xfrm>
        <a:graphic>
          <a:graphicData uri="http://schemas.openxmlformats.org/presentationml/2006/ole">
            <p:oleObj spid="_x0000_s44034" name="Equation" r:id="rId3" imgW="1498320" imgH="215640" progId="Equation.3">
              <p:embed/>
            </p:oleObj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000100" y="2000240"/>
          <a:ext cx="6858048" cy="571504"/>
        </p:xfrm>
        <a:graphic>
          <a:graphicData uri="http://schemas.openxmlformats.org/presentationml/2006/ole">
            <p:oleObj spid="_x0000_s44035" name="Equation" r:id="rId4" imgW="2552400" imgH="215640" progId="Equation.3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3857620" y="3357562"/>
          <a:ext cx="3929090" cy="501650"/>
        </p:xfrm>
        <a:graphic>
          <a:graphicData uri="http://schemas.openxmlformats.org/presentationml/2006/ole">
            <p:oleObj spid="_x0000_s44036" name="Equation" r:id="rId5" imgW="2070000" imgH="215640" progId="Equation.3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1071538" y="4357694"/>
          <a:ext cx="7000924" cy="571504"/>
        </p:xfrm>
        <a:graphic>
          <a:graphicData uri="http://schemas.openxmlformats.org/presentationml/2006/ole">
            <p:oleObj spid="_x0000_s44037" name="Equation" r:id="rId6" imgW="2819160" imgH="215640" progId="Equation.3">
              <p:embed/>
            </p:oleObj>
          </a:graphicData>
        </a:graphic>
      </p:graphicFrame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57224" y="928670"/>
            <a:ext cx="17395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sz="2400" b="1" i="1" dirty="0" smtClean="0"/>
              <a:t>Primjer10</a:t>
            </a:r>
            <a:r>
              <a:rPr lang="sr-Latn-ME" sz="2400" dirty="0" smtClean="0"/>
              <a:t>.</a:t>
            </a:r>
            <a:endParaRPr lang="en-US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714348" y="1357298"/>
            <a:ext cx="807625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ME" sz="2000" b="1" dirty="0" smtClean="0"/>
              <a:t>Odrediti elemente skupova A,B,C,ako je </a:t>
            </a:r>
          </a:p>
          <a:p>
            <a:r>
              <a:rPr lang="sr-Latn-ME" sz="2000" b="1" dirty="0" smtClean="0"/>
              <a:t>A⋃B⋃C={1,2,3,4,5,6}  ;A/B={1,3,4,5}   ;C/B={2,4} ;(A⋂B)/C={6}</a:t>
            </a:r>
          </a:p>
          <a:p>
            <a:r>
              <a:rPr lang="sr-Latn-ME" sz="2000" b="1" dirty="0" smtClean="0"/>
              <a:t> i  (A⋂C)⋂(B⋂C)=∅</a:t>
            </a:r>
            <a:endParaRPr lang="en-US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42844" y="428604"/>
            <a:ext cx="8858312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NAPOMENA:</a:t>
            </a:r>
            <a:r>
              <a:rPr lang="sr-Latn-C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CS" sz="2400" dirty="0" smtClean="0">
                <a:latin typeface="Times New Roman" pitchFamily="18" charset="0"/>
                <a:cs typeface="Times New Roman" pitchFamily="18" charset="0"/>
              </a:rPr>
              <a:t>U kakvom su odnosu brojevi card (A), card (B), card(AUB) , card (          )    </a:t>
            </a:r>
          </a:p>
          <a:p>
            <a:endParaRPr lang="sr-Latn-CS" sz="2400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sr-Latn-CS" sz="2400" dirty="0" smtClean="0">
                <a:latin typeface="Times New Roman" pitchFamily="18" charset="0"/>
                <a:cs typeface="Times New Roman" pitchFamily="18" charset="0"/>
              </a:rPr>
              <a:t>card (AUB)= card (A)+card(B)-card(           )</a:t>
            </a:r>
          </a:p>
          <a:p>
            <a:r>
              <a:rPr lang="sr-Latn-CS" sz="2400" dirty="0" smtClean="0">
                <a:latin typeface="Times New Roman" pitchFamily="18" charset="0"/>
                <a:cs typeface="Times New Roman" pitchFamily="18" charset="0"/>
              </a:rPr>
              <a:t>card(AUBUC)=card(A)+card(B)+card(C)-card(          )- card(           )</a:t>
            </a:r>
          </a:p>
          <a:p>
            <a:r>
              <a:rPr lang="sr-Latn-CS" sz="2400" dirty="0" smtClean="0">
                <a:latin typeface="Times New Roman" pitchFamily="18" charset="0"/>
                <a:cs typeface="Times New Roman" pitchFamily="18" charset="0"/>
              </a:rPr>
              <a:t>                          -card(             )+card(                ) </a:t>
            </a:r>
          </a:p>
          <a:p>
            <a:endParaRPr lang="sr-Latn-CS" sz="2400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sr-Latn-CS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sr-Latn-CS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sr-Latn-CS" sz="2400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2500298" y="857232"/>
          <a:ext cx="857256" cy="428628"/>
        </p:xfrm>
        <a:graphic>
          <a:graphicData uri="http://schemas.openxmlformats.org/presentationml/2006/ole">
            <p:oleObj spid="_x0000_s21507" name="Equation" r:id="rId3" imgW="419040" imgH="164880" progId="Equation.3">
              <p:embed/>
            </p:oleObj>
          </a:graphicData>
        </a:graphic>
      </p:graphicFrame>
      <p:graphicFrame>
        <p:nvGraphicFramePr>
          <p:cNvPr id="21508" name="Object 4"/>
          <p:cNvGraphicFramePr>
            <a:graphicFrameLocks noChangeAspect="1"/>
          </p:cNvGraphicFramePr>
          <p:nvPr/>
        </p:nvGraphicFramePr>
        <p:xfrm>
          <a:off x="4786314" y="1571612"/>
          <a:ext cx="857250" cy="428625"/>
        </p:xfrm>
        <a:graphic>
          <a:graphicData uri="http://schemas.openxmlformats.org/presentationml/2006/ole">
            <p:oleObj spid="_x0000_s21508" name="Equation" r:id="rId4" imgW="419040" imgH="164880" progId="Equation.3">
              <p:embed/>
            </p:oleObj>
          </a:graphicData>
        </a:graphic>
      </p:graphicFrame>
      <p:graphicFrame>
        <p:nvGraphicFramePr>
          <p:cNvPr id="21509" name="Object 5"/>
          <p:cNvGraphicFramePr>
            <a:graphicFrameLocks noChangeAspect="1"/>
          </p:cNvGraphicFramePr>
          <p:nvPr/>
        </p:nvGraphicFramePr>
        <p:xfrm>
          <a:off x="6072198" y="1928802"/>
          <a:ext cx="857250" cy="428625"/>
        </p:xfrm>
        <a:graphic>
          <a:graphicData uri="http://schemas.openxmlformats.org/presentationml/2006/ole">
            <p:oleObj spid="_x0000_s21509" name="Equation" r:id="rId5" imgW="419040" imgH="164880" progId="Equation.3">
              <p:embed/>
            </p:oleObj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7715272" y="1928802"/>
          <a:ext cx="857256" cy="428628"/>
        </p:xfrm>
        <a:graphic>
          <a:graphicData uri="http://schemas.openxmlformats.org/presentationml/2006/ole">
            <p:oleObj spid="_x0000_s21510" name="Equation" r:id="rId6" imgW="419040" imgH="177480" progId="Equation.3">
              <p:embed/>
            </p:oleObj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2928926" y="2285992"/>
          <a:ext cx="1000132" cy="392114"/>
        </p:xfrm>
        <a:graphic>
          <a:graphicData uri="http://schemas.openxmlformats.org/presentationml/2006/ole">
            <p:oleObj spid="_x0000_s21511" name="Equation" r:id="rId7" imgW="419040" imgH="177480" progId="Equation.3">
              <p:embed/>
            </p:oleObj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4714876" y="2357430"/>
          <a:ext cx="1214446" cy="357190"/>
        </p:xfrm>
        <a:graphic>
          <a:graphicData uri="http://schemas.openxmlformats.org/presentationml/2006/ole">
            <p:oleObj spid="_x0000_s21512" name="Equation" r:id="rId8" imgW="685800" imgH="177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00100" y="357166"/>
            <a:ext cx="671517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Na jednom </a:t>
            </a: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kursu  stranih jezika svaki slušalac uči bar jedan od tri strana jezika(engleski,francuski i ruski).Poznato </a:t>
            </a: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je da se njih </a:t>
            </a: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18 uči francuski,23 engleski,19 ruski, 7engl i fran,12 engl i ruski,2 fran i rus, i 2 sva tri jezika.Koliko ima slušalaca na tom kursu i koliko od njih uči samo dva jezika?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85720" y="2285992"/>
            <a:ext cx="1572866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dirty="0" smtClean="0"/>
              <a:t>n(U)=?</a:t>
            </a:r>
          </a:p>
          <a:p>
            <a:r>
              <a:rPr lang="sr-Latn-ME" dirty="0" smtClean="0"/>
              <a:t>n(F)=18</a:t>
            </a:r>
          </a:p>
          <a:p>
            <a:r>
              <a:rPr lang="sr-Latn-ME" dirty="0" smtClean="0"/>
              <a:t>n(E)=23</a:t>
            </a:r>
          </a:p>
          <a:p>
            <a:r>
              <a:rPr lang="sr-Latn-ME" dirty="0" smtClean="0"/>
              <a:t>n(R)=19</a:t>
            </a:r>
          </a:p>
          <a:p>
            <a:r>
              <a:rPr lang="sr-Latn-ME" dirty="0" smtClean="0"/>
              <a:t>n</a:t>
            </a:r>
            <a:r>
              <a:rPr lang="sr-Latn-ME" dirty="0" smtClean="0"/>
              <a:t>(A</a:t>
            </a:r>
            <a:r>
              <a:rPr lang="sr-Latn-ME" dirty="0" smtClean="0">
                <a:latin typeface="Cambria"/>
              </a:rPr>
              <a:t>⋂</a:t>
            </a:r>
            <a:r>
              <a:rPr lang="sr-Latn-ME" dirty="0" smtClean="0"/>
              <a:t>P</a:t>
            </a:r>
            <a:r>
              <a:rPr lang="sr-Latn-ME" dirty="0" smtClean="0">
                <a:latin typeface="Cambria"/>
              </a:rPr>
              <a:t>⋂</a:t>
            </a:r>
            <a:r>
              <a:rPr lang="sr-Latn-ME" dirty="0" smtClean="0"/>
              <a:t>F)=2</a:t>
            </a:r>
          </a:p>
          <a:p>
            <a:r>
              <a:rPr lang="sr-Latn-ME" dirty="0" smtClean="0"/>
              <a:t>n(E</a:t>
            </a:r>
            <a:r>
              <a:rPr lang="sr-Latn-ME" dirty="0" smtClean="0">
                <a:latin typeface="Cambria"/>
              </a:rPr>
              <a:t>⋂</a:t>
            </a:r>
            <a:r>
              <a:rPr lang="sr-Latn-ME" dirty="0" smtClean="0">
                <a:latin typeface="Cambria"/>
              </a:rPr>
              <a:t>F</a:t>
            </a:r>
            <a:r>
              <a:rPr lang="sr-Latn-ME" dirty="0" smtClean="0"/>
              <a:t>)=</a:t>
            </a:r>
            <a:r>
              <a:rPr lang="sr-Latn-ME" dirty="0" smtClean="0"/>
              <a:t>7</a:t>
            </a:r>
            <a:endParaRPr lang="sr-Latn-ME" dirty="0" smtClean="0"/>
          </a:p>
          <a:p>
            <a:r>
              <a:rPr lang="sr-Latn-ME" dirty="0" smtClean="0"/>
              <a:t>n(E</a:t>
            </a:r>
            <a:r>
              <a:rPr lang="sr-Latn-ME" dirty="0" smtClean="0">
                <a:latin typeface="Cambria"/>
              </a:rPr>
              <a:t>⋂</a:t>
            </a:r>
            <a:r>
              <a:rPr lang="sr-Latn-ME" dirty="0" smtClean="0">
                <a:latin typeface="Cambria"/>
              </a:rPr>
              <a:t>R</a:t>
            </a:r>
            <a:r>
              <a:rPr lang="sr-Latn-ME" dirty="0" smtClean="0"/>
              <a:t>)=12</a:t>
            </a:r>
          </a:p>
          <a:p>
            <a:r>
              <a:rPr lang="sr-Latn-ME" dirty="0" smtClean="0"/>
              <a:t>n(R</a:t>
            </a:r>
            <a:r>
              <a:rPr lang="sr-Latn-ME" dirty="0" smtClean="0">
                <a:latin typeface="Cambria"/>
              </a:rPr>
              <a:t>⋂</a:t>
            </a:r>
            <a:r>
              <a:rPr lang="sr-Latn-ME" dirty="0" smtClean="0"/>
              <a:t>F)=2</a:t>
            </a:r>
          </a:p>
          <a:p>
            <a:endParaRPr lang="sr-Latn-ME" dirty="0" smtClean="0"/>
          </a:p>
          <a:p>
            <a:endParaRPr lang="sr-Latn-ME" dirty="0" smtClean="0"/>
          </a:p>
          <a:p>
            <a:endParaRPr lang="sr-Latn-ME" dirty="0" smtClean="0"/>
          </a:p>
          <a:p>
            <a:endParaRPr lang="sr-Latn-ME" dirty="0" smtClean="0"/>
          </a:p>
          <a:p>
            <a:endParaRPr lang="sr-Latn-ME" dirty="0" smtClean="0"/>
          </a:p>
          <a:p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2928926" y="2214554"/>
            <a:ext cx="1714512" cy="1928826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4214810" y="2071678"/>
            <a:ext cx="1714512" cy="2071702"/>
          </a:xfrm>
          <a:prstGeom prst="ellipse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643306" y="3143248"/>
            <a:ext cx="1628780" cy="1985970"/>
          </a:xfrm>
          <a:prstGeom prst="ellipse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3214678" y="1928802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dirty="0" smtClean="0"/>
              <a:t>F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857884" y="2214554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dirty="0" smtClean="0"/>
              <a:t>E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429256" y="4429132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dirty="0" smtClean="0"/>
              <a:t>R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4286248" y="3214686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dirty="0" smtClean="0"/>
              <a:t>2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4286248" y="2714620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dirty="0" smtClean="0"/>
              <a:t>5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4643438" y="3643314"/>
            <a:ext cx="476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dirty="0" smtClean="0"/>
              <a:t>10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3857620" y="3571876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dirty="0" smtClean="0"/>
              <a:t>0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3286116" y="2786058"/>
            <a:ext cx="476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dirty="0" smtClean="0"/>
              <a:t>11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214942" y="2786058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dirty="0" smtClean="0"/>
              <a:t>6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4286248" y="4286256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dirty="0" smtClean="0"/>
              <a:t>7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2428860" y="5572140"/>
            <a:ext cx="33762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dirty="0" smtClean="0"/>
              <a:t>n</a:t>
            </a:r>
            <a:r>
              <a:rPr lang="sr-Latn-ME" dirty="0" smtClean="0"/>
              <a:t>(U)=11+5+2+6+10+7=41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3286116" y="6000768"/>
            <a:ext cx="32351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dirty="0" smtClean="0"/>
              <a:t>Samo dva jezika: 5+1o=15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/>
      <p:bldP spid="5" grpId="0" animBg="1"/>
      <p:bldP spid="6" grpId="0" animBg="1"/>
      <p:bldP spid="7" grpId="0" animBg="1"/>
      <p:bldP spid="11" grpId="0" build="allAtOnce"/>
      <p:bldP spid="12" grpId="0" build="allAtOnce"/>
      <p:bldP spid="13" grpId="0" build="allAtOnce"/>
      <p:bldP spid="14" grpId="0" build="allAtOnce"/>
      <p:bldP spid="15" grpId="0" build="allAtOnce"/>
      <p:bldP spid="16" grpId="0" build="allAtOnce"/>
      <p:bldP spid="17" grpId="0" build="allAtOnce"/>
      <p:bldP spid="18" grpId="0" build="allAtOnce"/>
      <p:bldP spid="19" grpId="0" build="allAtOnce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71472" y="714356"/>
            <a:ext cx="7143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CS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Primjer</a:t>
            </a:r>
          </a:p>
          <a:p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.U </a:t>
            </a: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jednom razredu , koji broji 32 učenika, izučavaju  se,  po izboru, dva strana jezika, engleski i ruski. Engleski uči 20, a ruski 17 učenika. Koliko učenika uči oba strana jezika?</a:t>
            </a:r>
          </a:p>
        </p:txBody>
      </p:sp>
      <p:grpSp>
        <p:nvGrpSpPr>
          <p:cNvPr id="7" name="Group 132"/>
          <p:cNvGrpSpPr>
            <a:grpSpLocks/>
          </p:cNvGrpSpPr>
          <p:nvPr/>
        </p:nvGrpSpPr>
        <p:grpSpPr bwMode="auto">
          <a:xfrm>
            <a:off x="571472" y="2357430"/>
            <a:ext cx="3429024" cy="2643206"/>
            <a:chOff x="1814" y="613"/>
            <a:chExt cx="4720" cy="2351"/>
          </a:xfrm>
        </p:grpSpPr>
        <p:sp>
          <p:nvSpPr>
            <p:cNvPr id="8" name="AutoShape 133"/>
            <p:cNvSpPr>
              <a:spLocks/>
            </p:cNvSpPr>
            <p:nvPr/>
          </p:nvSpPr>
          <p:spPr bwMode="auto">
            <a:xfrm>
              <a:off x="1814" y="613"/>
              <a:ext cx="2598" cy="2340"/>
            </a:xfrm>
            <a:custGeom>
              <a:avLst/>
              <a:gdLst/>
              <a:ahLst/>
              <a:cxnLst>
                <a:cxn ang="0">
                  <a:pos x="1352" y="2340"/>
                </a:cxn>
                <a:cxn ang="0">
                  <a:pos x="2177" y="300"/>
                </a:cxn>
                <a:cxn ang="0">
                  <a:pos x="2310" y="500"/>
                </a:cxn>
                <a:cxn ang="0">
                  <a:pos x="2467" y="740"/>
                </a:cxn>
                <a:cxn ang="0">
                  <a:pos x="2546" y="1040"/>
                </a:cxn>
                <a:cxn ang="0">
                  <a:pos x="2546" y="1320"/>
                </a:cxn>
                <a:cxn ang="0">
                  <a:pos x="2478" y="1560"/>
                </a:cxn>
                <a:cxn ang="0">
                  <a:pos x="2338" y="1800"/>
                </a:cxn>
                <a:cxn ang="0">
                  <a:pos x="2138" y="2020"/>
                </a:cxn>
                <a:cxn ang="0">
                  <a:pos x="1886" y="2180"/>
                </a:cxn>
                <a:cxn ang="0">
                  <a:pos x="1514" y="2280"/>
                </a:cxn>
                <a:cxn ang="0">
                  <a:pos x="1510" y="2340"/>
                </a:cxn>
                <a:cxn ang="0">
                  <a:pos x="1944" y="2180"/>
                </a:cxn>
                <a:cxn ang="0">
                  <a:pos x="2187" y="2020"/>
                </a:cxn>
                <a:cxn ang="0">
                  <a:pos x="2383" y="1820"/>
                </a:cxn>
                <a:cxn ang="0">
                  <a:pos x="2515" y="1560"/>
                </a:cxn>
                <a:cxn ang="0">
                  <a:pos x="2585" y="1320"/>
                </a:cxn>
                <a:cxn ang="0">
                  <a:pos x="2591" y="1040"/>
                </a:cxn>
                <a:cxn ang="0">
                  <a:pos x="2506" y="740"/>
                </a:cxn>
                <a:cxn ang="0">
                  <a:pos x="2342" y="480"/>
                </a:cxn>
                <a:cxn ang="0">
                  <a:pos x="796" y="2220"/>
                </a:cxn>
                <a:cxn ang="0">
                  <a:pos x="1052" y="2320"/>
                </a:cxn>
                <a:cxn ang="0">
                  <a:pos x="1246" y="0"/>
                </a:cxn>
                <a:cxn ang="0">
                  <a:pos x="768" y="100"/>
                </a:cxn>
                <a:cxn ang="0">
                  <a:pos x="496" y="260"/>
                </a:cxn>
                <a:cxn ang="0">
                  <a:pos x="276" y="460"/>
                </a:cxn>
                <a:cxn ang="0">
                  <a:pos x="120" y="720"/>
                </a:cxn>
                <a:cxn ang="0">
                  <a:pos x="30" y="960"/>
                </a:cxn>
                <a:cxn ang="0">
                  <a:pos x="0" y="1220"/>
                </a:cxn>
                <a:cxn ang="0">
                  <a:pos x="61" y="1520"/>
                </a:cxn>
                <a:cxn ang="0">
                  <a:pos x="195" y="1780"/>
                </a:cxn>
                <a:cxn ang="0">
                  <a:pos x="392" y="2020"/>
                </a:cxn>
                <a:cxn ang="0">
                  <a:pos x="641" y="2200"/>
                </a:cxn>
                <a:cxn ang="0">
                  <a:pos x="723" y="2180"/>
                </a:cxn>
                <a:cxn ang="0">
                  <a:pos x="458" y="2020"/>
                </a:cxn>
                <a:cxn ang="0">
                  <a:pos x="246" y="1800"/>
                </a:cxn>
                <a:cxn ang="0">
                  <a:pos x="104" y="1520"/>
                </a:cxn>
                <a:cxn ang="0">
                  <a:pos x="46" y="1220"/>
                </a:cxn>
                <a:cxn ang="0">
                  <a:pos x="76" y="960"/>
                </a:cxn>
                <a:cxn ang="0">
                  <a:pos x="150" y="720"/>
                </a:cxn>
                <a:cxn ang="0">
                  <a:pos x="304" y="500"/>
                </a:cxn>
                <a:cxn ang="0">
                  <a:pos x="519" y="300"/>
                </a:cxn>
                <a:cxn ang="0">
                  <a:pos x="782" y="140"/>
                </a:cxn>
                <a:cxn ang="0">
                  <a:pos x="1246" y="0"/>
                </a:cxn>
                <a:cxn ang="0">
                  <a:pos x="1514" y="40"/>
                </a:cxn>
                <a:cxn ang="0">
                  <a:pos x="1895" y="160"/>
                </a:cxn>
                <a:cxn ang="0">
                  <a:pos x="2147" y="340"/>
                </a:cxn>
                <a:cxn ang="0">
                  <a:pos x="1997" y="180"/>
                </a:cxn>
                <a:cxn ang="0">
                  <a:pos x="1646" y="40"/>
                </a:cxn>
                <a:cxn ang="0">
                  <a:pos x="1246" y="0"/>
                </a:cxn>
              </a:cxnLst>
              <a:rect l="0" t="0" r="r" b="b"/>
              <a:pathLst>
                <a:path w="2598" h="2340">
                  <a:moveTo>
                    <a:pt x="1066" y="2280"/>
                  </a:moveTo>
                  <a:lnTo>
                    <a:pt x="1052" y="2320"/>
                  </a:lnTo>
                  <a:lnTo>
                    <a:pt x="1128" y="2340"/>
                  </a:lnTo>
                  <a:lnTo>
                    <a:pt x="1352" y="2340"/>
                  </a:lnTo>
                  <a:lnTo>
                    <a:pt x="1352" y="2300"/>
                  </a:lnTo>
                  <a:lnTo>
                    <a:pt x="1134" y="2300"/>
                  </a:lnTo>
                  <a:lnTo>
                    <a:pt x="1066" y="2280"/>
                  </a:lnTo>
                  <a:close/>
                  <a:moveTo>
                    <a:pt x="2177" y="300"/>
                  </a:moveTo>
                  <a:lnTo>
                    <a:pt x="2147" y="340"/>
                  </a:lnTo>
                  <a:lnTo>
                    <a:pt x="2205" y="380"/>
                  </a:lnTo>
                  <a:lnTo>
                    <a:pt x="2259" y="440"/>
                  </a:lnTo>
                  <a:lnTo>
                    <a:pt x="2310" y="500"/>
                  </a:lnTo>
                  <a:lnTo>
                    <a:pt x="2356" y="560"/>
                  </a:lnTo>
                  <a:lnTo>
                    <a:pt x="2397" y="620"/>
                  </a:lnTo>
                  <a:lnTo>
                    <a:pt x="2434" y="680"/>
                  </a:lnTo>
                  <a:lnTo>
                    <a:pt x="2467" y="740"/>
                  </a:lnTo>
                  <a:lnTo>
                    <a:pt x="2494" y="820"/>
                  </a:lnTo>
                  <a:lnTo>
                    <a:pt x="2517" y="880"/>
                  </a:lnTo>
                  <a:lnTo>
                    <a:pt x="2534" y="960"/>
                  </a:lnTo>
                  <a:lnTo>
                    <a:pt x="2546" y="1040"/>
                  </a:lnTo>
                  <a:lnTo>
                    <a:pt x="2553" y="1120"/>
                  </a:lnTo>
                  <a:lnTo>
                    <a:pt x="2553" y="1180"/>
                  </a:lnTo>
                  <a:lnTo>
                    <a:pt x="2551" y="1260"/>
                  </a:lnTo>
                  <a:lnTo>
                    <a:pt x="2546" y="1320"/>
                  </a:lnTo>
                  <a:lnTo>
                    <a:pt x="2537" y="1380"/>
                  </a:lnTo>
                  <a:lnTo>
                    <a:pt x="2523" y="1440"/>
                  </a:lnTo>
                  <a:lnTo>
                    <a:pt x="2504" y="1500"/>
                  </a:lnTo>
                  <a:lnTo>
                    <a:pt x="2478" y="1560"/>
                  </a:lnTo>
                  <a:lnTo>
                    <a:pt x="2447" y="1620"/>
                  </a:lnTo>
                  <a:lnTo>
                    <a:pt x="2415" y="1680"/>
                  </a:lnTo>
                  <a:lnTo>
                    <a:pt x="2379" y="1740"/>
                  </a:lnTo>
                  <a:lnTo>
                    <a:pt x="2338" y="1800"/>
                  </a:lnTo>
                  <a:lnTo>
                    <a:pt x="2293" y="1860"/>
                  </a:lnTo>
                  <a:lnTo>
                    <a:pt x="2245" y="1920"/>
                  </a:lnTo>
                  <a:lnTo>
                    <a:pt x="2193" y="1960"/>
                  </a:lnTo>
                  <a:lnTo>
                    <a:pt x="2138" y="2020"/>
                  </a:lnTo>
                  <a:lnTo>
                    <a:pt x="2079" y="2060"/>
                  </a:lnTo>
                  <a:lnTo>
                    <a:pt x="2018" y="2100"/>
                  </a:lnTo>
                  <a:lnTo>
                    <a:pt x="1953" y="2140"/>
                  </a:lnTo>
                  <a:lnTo>
                    <a:pt x="1886" y="2180"/>
                  </a:lnTo>
                  <a:lnTo>
                    <a:pt x="1816" y="2200"/>
                  </a:lnTo>
                  <a:lnTo>
                    <a:pt x="1744" y="2240"/>
                  </a:lnTo>
                  <a:lnTo>
                    <a:pt x="1592" y="2280"/>
                  </a:lnTo>
                  <a:lnTo>
                    <a:pt x="1514" y="2280"/>
                  </a:lnTo>
                  <a:lnTo>
                    <a:pt x="1433" y="2300"/>
                  </a:lnTo>
                  <a:lnTo>
                    <a:pt x="1352" y="2300"/>
                  </a:lnTo>
                  <a:lnTo>
                    <a:pt x="1352" y="2340"/>
                  </a:lnTo>
                  <a:lnTo>
                    <a:pt x="1510" y="2340"/>
                  </a:lnTo>
                  <a:lnTo>
                    <a:pt x="1736" y="2280"/>
                  </a:lnTo>
                  <a:lnTo>
                    <a:pt x="1807" y="2240"/>
                  </a:lnTo>
                  <a:lnTo>
                    <a:pt x="1877" y="2220"/>
                  </a:lnTo>
                  <a:lnTo>
                    <a:pt x="1944" y="2180"/>
                  </a:lnTo>
                  <a:lnTo>
                    <a:pt x="2009" y="2140"/>
                  </a:lnTo>
                  <a:lnTo>
                    <a:pt x="2071" y="2100"/>
                  </a:lnTo>
                  <a:lnTo>
                    <a:pt x="2130" y="2060"/>
                  </a:lnTo>
                  <a:lnTo>
                    <a:pt x="2187" y="2020"/>
                  </a:lnTo>
                  <a:lnTo>
                    <a:pt x="2241" y="1980"/>
                  </a:lnTo>
                  <a:lnTo>
                    <a:pt x="2292" y="1920"/>
                  </a:lnTo>
                  <a:lnTo>
                    <a:pt x="2339" y="1860"/>
                  </a:lnTo>
                  <a:lnTo>
                    <a:pt x="2383" y="1820"/>
                  </a:lnTo>
                  <a:lnTo>
                    <a:pt x="2423" y="1760"/>
                  </a:lnTo>
                  <a:lnTo>
                    <a:pt x="2460" y="1700"/>
                  </a:lnTo>
                  <a:lnTo>
                    <a:pt x="2493" y="1620"/>
                  </a:lnTo>
                  <a:lnTo>
                    <a:pt x="2515" y="1560"/>
                  </a:lnTo>
                  <a:lnTo>
                    <a:pt x="2536" y="1500"/>
                  </a:lnTo>
                  <a:lnTo>
                    <a:pt x="2554" y="1440"/>
                  </a:lnTo>
                  <a:lnTo>
                    <a:pt x="2567" y="1380"/>
                  </a:lnTo>
                  <a:lnTo>
                    <a:pt x="2585" y="1320"/>
                  </a:lnTo>
                  <a:lnTo>
                    <a:pt x="2595" y="1260"/>
                  </a:lnTo>
                  <a:lnTo>
                    <a:pt x="2598" y="1180"/>
                  </a:lnTo>
                  <a:lnTo>
                    <a:pt x="2598" y="1120"/>
                  </a:lnTo>
                  <a:lnTo>
                    <a:pt x="2591" y="1040"/>
                  </a:lnTo>
                  <a:lnTo>
                    <a:pt x="2578" y="960"/>
                  </a:lnTo>
                  <a:lnTo>
                    <a:pt x="2560" y="880"/>
                  </a:lnTo>
                  <a:lnTo>
                    <a:pt x="2536" y="820"/>
                  </a:lnTo>
                  <a:lnTo>
                    <a:pt x="2506" y="740"/>
                  </a:lnTo>
                  <a:lnTo>
                    <a:pt x="2472" y="680"/>
                  </a:lnTo>
                  <a:lnTo>
                    <a:pt x="2433" y="600"/>
                  </a:lnTo>
                  <a:lnTo>
                    <a:pt x="2390" y="540"/>
                  </a:lnTo>
                  <a:lnTo>
                    <a:pt x="2342" y="480"/>
                  </a:lnTo>
                  <a:lnTo>
                    <a:pt x="2291" y="420"/>
                  </a:lnTo>
                  <a:lnTo>
                    <a:pt x="2236" y="360"/>
                  </a:lnTo>
                  <a:lnTo>
                    <a:pt x="2177" y="300"/>
                  </a:lnTo>
                  <a:close/>
                  <a:moveTo>
                    <a:pt x="796" y="2220"/>
                  </a:moveTo>
                  <a:lnTo>
                    <a:pt x="782" y="2260"/>
                  </a:lnTo>
                  <a:lnTo>
                    <a:pt x="917" y="2300"/>
                  </a:lnTo>
                  <a:lnTo>
                    <a:pt x="984" y="2300"/>
                  </a:lnTo>
                  <a:lnTo>
                    <a:pt x="1052" y="2320"/>
                  </a:lnTo>
                  <a:lnTo>
                    <a:pt x="1066" y="2280"/>
                  </a:lnTo>
                  <a:lnTo>
                    <a:pt x="999" y="2280"/>
                  </a:lnTo>
                  <a:lnTo>
                    <a:pt x="796" y="2220"/>
                  </a:lnTo>
                  <a:close/>
                  <a:moveTo>
                    <a:pt x="1246" y="0"/>
                  </a:moveTo>
                  <a:lnTo>
                    <a:pt x="1162" y="20"/>
                  </a:lnTo>
                  <a:lnTo>
                    <a:pt x="1079" y="20"/>
                  </a:lnTo>
                  <a:lnTo>
                    <a:pt x="919" y="60"/>
                  </a:lnTo>
                  <a:lnTo>
                    <a:pt x="768" y="100"/>
                  </a:lnTo>
                  <a:lnTo>
                    <a:pt x="695" y="140"/>
                  </a:lnTo>
                  <a:lnTo>
                    <a:pt x="626" y="180"/>
                  </a:lnTo>
                  <a:lnTo>
                    <a:pt x="559" y="220"/>
                  </a:lnTo>
                  <a:lnTo>
                    <a:pt x="496" y="260"/>
                  </a:lnTo>
                  <a:lnTo>
                    <a:pt x="436" y="300"/>
                  </a:lnTo>
                  <a:lnTo>
                    <a:pt x="379" y="360"/>
                  </a:lnTo>
                  <a:lnTo>
                    <a:pt x="326" y="420"/>
                  </a:lnTo>
                  <a:lnTo>
                    <a:pt x="276" y="460"/>
                  </a:lnTo>
                  <a:lnTo>
                    <a:pt x="231" y="520"/>
                  </a:lnTo>
                  <a:lnTo>
                    <a:pt x="190" y="580"/>
                  </a:lnTo>
                  <a:lnTo>
                    <a:pt x="153" y="640"/>
                  </a:lnTo>
                  <a:lnTo>
                    <a:pt x="120" y="720"/>
                  </a:lnTo>
                  <a:lnTo>
                    <a:pt x="90" y="760"/>
                  </a:lnTo>
                  <a:lnTo>
                    <a:pt x="65" y="840"/>
                  </a:lnTo>
                  <a:lnTo>
                    <a:pt x="45" y="900"/>
                  </a:lnTo>
                  <a:lnTo>
                    <a:pt x="30" y="960"/>
                  </a:lnTo>
                  <a:lnTo>
                    <a:pt x="20" y="1020"/>
                  </a:lnTo>
                  <a:lnTo>
                    <a:pt x="10" y="1080"/>
                  </a:lnTo>
                  <a:lnTo>
                    <a:pt x="3" y="1160"/>
                  </a:lnTo>
                  <a:lnTo>
                    <a:pt x="0" y="1220"/>
                  </a:lnTo>
                  <a:lnTo>
                    <a:pt x="8" y="1300"/>
                  </a:lnTo>
                  <a:lnTo>
                    <a:pt x="21" y="1380"/>
                  </a:lnTo>
                  <a:lnTo>
                    <a:pt x="38" y="1440"/>
                  </a:lnTo>
                  <a:lnTo>
                    <a:pt x="61" y="1520"/>
                  </a:lnTo>
                  <a:lnTo>
                    <a:pt x="88" y="1600"/>
                  </a:lnTo>
                  <a:lnTo>
                    <a:pt x="119" y="1660"/>
                  </a:lnTo>
                  <a:lnTo>
                    <a:pt x="155" y="1720"/>
                  </a:lnTo>
                  <a:lnTo>
                    <a:pt x="195" y="1780"/>
                  </a:lnTo>
                  <a:lnTo>
                    <a:pt x="239" y="1840"/>
                  </a:lnTo>
                  <a:lnTo>
                    <a:pt x="286" y="1900"/>
                  </a:lnTo>
                  <a:lnTo>
                    <a:pt x="338" y="1960"/>
                  </a:lnTo>
                  <a:lnTo>
                    <a:pt x="392" y="2020"/>
                  </a:lnTo>
                  <a:lnTo>
                    <a:pt x="450" y="2060"/>
                  </a:lnTo>
                  <a:lnTo>
                    <a:pt x="511" y="2100"/>
                  </a:lnTo>
                  <a:lnTo>
                    <a:pt x="575" y="2160"/>
                  </a:lnTo>
                  <a:lnTo>
                    <a:pt x="641" y="2200"/>
                  </a:lnTo>
                  <a:lnTo>
                    <a:pt x="710" y="2220"/>
                  </a:lnTo>
                  <a:lnTo>
                    <a:pt x="782" y="2260"/>
                  </a:lnTo>
                  <a:lnTo>
                    <a:pt x="796" y="2220"/>
                  </a:lnTo>
                  <a:lnTo>
                    <a:pt x="723" y="2180"/>
                  </a:lnTo>
                  <a:lnTo>
                    <a:pt x="652" y="2140"/>
                  </a:lnTo>
                  <a:lnTo>
                    <a:pt x="584" y="2100"/>
                  </a:lnTo>
                  <a:lnTo>
                    <a:pt x="519" y="2060"/>
                  </a:lnTo>
                  <a:lnTo>
                    <a:pt x="458" y="2020"/>
                  </a:lnTo>
                  <a:lnTo>
                    <a:pt x="399" y="1960"/>
                  </a:lnTo>
                  <a:lnTo>
                    <a:pt x="344" y="1920"/>
                  </a:lnTo>
                  <a:lnTo>
                    <a:pt x="293" y="1860"/>
                  </a:lnTo>
                  <a:lnTo>
                    <a:pt x="246" y="1800"/>
                  </a:lnTo>
                  <a:lnTo>
                    <a:pt x="203" y="1740"/>
                  </a:lnTo>
                  <a:lnTo>
                    <a:pt x="165" y="1660"/>
                  </a:lnTo>
                  <a:lnTo>
                    <a:pt x="132" y="1600"/>
                  </a:lnTo>
                  <a:lnTo>
                    <a:pt x="104" y="1520"/>
                  </a:lnTo>
                  <a:lnTo>
                    <a:pt x="81" y="1460"/>
                  </a:lnTo>
                  <a:lnTo>
                    <a:pt x="63" y="1380"/>
                  </a:lnTo>
                  <a:lnTo>
                    <a:pt x="52" y="1300"/>
                  </a:lnTo>
                  <a:lnTo>
                    <a:pt x="46" y="1220"/>
                  </a:lnTo>
                  <a:lnTo>
                    <a:pt x="46" y="1160"/>
                  </a:lnTo>
                  <a:lnTo>
                    <a:pt x="50" y="1100"/>
                  </a:lnTo>
                  <a:lnTo>
                    <a:pt x="59" y="1040"/>
                  </a:lnTo>
                  <a:lnTo>
                    <a:pt x="76" y="960"/>
                  </a:lnTo>
                  <a:lnTo>
                    <a:pt x="89" y="900"/>
                  </a:lnTo>
                  <a:lnTo>
                    <a:pt x="107" y="840"/>
                  </a:lnTo>
                  <a:lnTo>
                    <a:pt x="128" y="780"/>
                  </a:lnTo>
                  <a:lnTo>
                    <a:pt x="150" y="720"/>
                  </a:lnTo>
                  <a:lnTo>
                    <a:pt x="183" y="660"/>
                  </a:lnTo>
                  <a:lnTo>
                    <a:pt x="219" y="600"/>
                  </a:lnTo>
                  <a:lnTo>
                    <a:pt x="260" y="540"/>
                  </a:lnTo>
                  <a:lnTo>
                    <a:pt x="304" y="500"/>
                  </a:lnTo>
                  <a:lnTo>
                    <a:pt x="353" y="440"/>
                  </a:lnTo>
                  <a:lnTo>
                    <a:pt x="405" y="380"/>
                  </a:lnTo>
                  <a:lnTo>
                    <a:pt x="460" y="340"/>
                  </a:lnTo>
                  <a:lnTo>
                    <a:pt x="519" y="300"/>
                  </a:lnTo>
                  <a:lnTo>
                    <a:pt x="580" y="260"/>
                  </a:lnTo>
                  <a:lnTo>
                    <a:pt x="645" y="220"/>
                  </a:lnTo>
                  <a:lnTo>
                    <a:pt x="712" y="180"/>
                  </a:lnTo>
                  <a:lnTo>
                    <a:pt x="782" y="140"/>
                  </a:lnTo>
                  <a:lnTo>
                    <a:pt x="929" y="100"/>
                  </a:lnTo>
                  <a:lnTo>
                    <a:pt x="1164" y="40"/>
                  </a:lnTo>
                  <a:lnTo>
                    <a:pt x="1246" y="40"/>
                  </a:lnTo>
                  <a:lnTo>
                    <a:pt x="1246" y="0"/>
                  </a:lnTo>
                  <a:close/>
                  <a:moveTo>
                    <a:pt x="1410" y="0"/>
                  </a:moveTo>
                  <a:lnTo>
                    <a:pt x="1246" y="0"/>
                  </a:lnTo>
                  <a:lnTo>
                    <a:pt x="1262" y="40"/>
                  </a:lnTo>
                  <a:lnTo>
                    <a:pt x="1514" y="40"/>
                  </a:lnTo>
                  <a:lnTo>
                    <a:pt x="1595" y="60"/>
                  </a:lnTo>
                  <a:lnTo>
                    <a:pt x="1750" y="100"/>
                  </a:lnTo>
                  <a:lnTo>
                    <a:pt x="1824" y="140"/>
                  </a:lnTo>
                  <a:lnTo>
                    <a:pt x="1895" y="160"/>
                  </a:lnTo>
                  <a:lnTo>
                    <a:pt x="1963" y="200"/>
                  </a:lnTo>
                  <a:lnTo>
                    <a:pt x="2028" y="240"/>
                  </a:lnTo>
                  <a:lnTo>
                    <a:pt x="2089" y="280"/>
                  </a:lnTo>
                  <a:lnTo>
                    <a:pt x="2147" y="340"/>
                  </a:lnTo>
                  <a:lnTo>
                    <a:pt x="2177" y="300"/>
                  </a:lnTo>
                  <a:lnTo>
                    <a:pt x="2120" y="260"/>
                  </a:lnTo>
                  <a:lnTo>
                    <a:pt x="2060" y="220"/>
                  </a:lnTo>
                  <a:lnTo>
                    <a:pt x="1997" y="180"/>
                  </a:lnTo>
                  <a:lnTo>
                    <a:pt x="1932" y="140"/>
                  </a:lnTo>
                  <a:lnTo>
                    <a:pt x="1864" y="120"/>
                  </a:lnTo>
                  <a:lnTo>
                    <a:pt x="1793" y="80"/>
                  </a:lnTo>
                  <a:lnTo>
                    <a:pt x="1646" y="40"/>
                  </a:lnTo>
                  <a:lnTo>
                    <a:pt x="1569" y="20"/>
                  </a:lnTo>
                  <a:lnTo>
                    <a:pt x="1490" y="20"/>
                  </a:lnTo>
                  <a:lnTo>
                    <a:pt x="1410" y="0"/>
                  </a:lnTo>
                  <a:close/>
                  <a:moveTo>
                    <a:pt x="1246" y="0"/>
                  </a:moveTo>
                  <a:lnTo>
                    <a:pt x="1246" y="40"/>
                  </a:lnTo>
                  <a:lnTo>
                    <a:pt x="1262" y="40"/>
                  </a:lnTo>
                  <a:lnTo>
                    <a:pt x="1246" y="0"/>
                  </a:lnTo>
                  <a:close/>
                </a:path>
              </a:pathLst>
            </a:cu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b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endParaRPr>
            </a:p>
          </p:txBody>
        </p:sp>
        <p:sp>
          <p:nvSpPr>
            <p:cNvPr id="9" name="AutoShape 146"/>
            <p:cNvSpPr>
              <a:spLocks/>
            </p:cNvSpPr>
            <p:nvPr/>
          </p:nvSpPr>
          <p:spPr bwMode="auto">
            <a:xfrm>
              <a:off x="3950" y="624"/>
              <a:ext cx="2584" cy="2340"/>
            </a:xfrm>
            <a:custGeom>
              <a:avLst/>
              <a:gdLst/>
              <a:ahLst/>
              <a:cxnLst>
                <a:cxn ang="0">
                  <a:pos x="982" y="2320"/>
                </a:cxn>
                <a:cxn ang="0">
                  <a:pos x="1055" y="2300"/>
                </a:cxn>
                <a:cxn ang="0">
                  <a:pos x="1122" y="2340"/>
                </a:cxn>
                <a:cxn ang="0">
                  <a:pos x="2214" y="1920"/>
                </a:cxn>
                <a:cxn ang="0">
                  <a:pos x="1984" y="2100"/>
                </a:cxn>
                <a:cxn ang="0">
                  <a:pos x="1713" y="2240"/>
                </a:cxn>
                <a:cxn ang="0">
                  <a:pos x="1408" y="2340"/>
                </a:cxn>
                <a:cxn ang="0">
                  <a:pos x="1796" y="2240"/>
                </a:cxn>
                <a:cxn ang="0">
                  <a:pos x="2065" y="2100"/>
                </a:cxn>
                <a:cxn ang="0">
                  <a:pos x="2294" y="1900"/>
                </a:cxn>
                <a:cxn ang="0">
                  <a:pos x="948" y="40"/>
                </a:cxn>
                <a:cxn ang="0">
                  <a:pos x="598" y="200"/>
                </a:cxn>
                <a:cxn ang="0">
                  <a:pos x="365" y="380"/>
                </a:cxn>
                <a:cxn ang="0">
                  <a:pos x="183" y="600"/>
                </a:cxn>
                <a:cxn ang="0">
                  <a:pos x="58" y="840"/>
                </a:cxn>
                <a:cxn ang="0">
                  <a:pos x="3" y="1100"/>
                </a:cxn>
                <a:cxn ang="0">
                  <a:pos x="21" y="1380"/>
                </a:cxn>
                <a:cxn ang="0">
                  <a:pos x="112" y="1660"/>
                </a:cxn>
                <a:cxn ang="0">
                  <a:pos x="274" y="1920"/>
                </a:cxn>
                <a:cxn ang="0">
                  <a:pos x="499" y="2120"/>
                </a:cxn>
                <a:cxn ang="0">
                  <a:pos x="776" y="2260"/>
                </a:cxn>
                <a:cxn ang="0">
                  <a:pos x="703" y="2180"/>
                </a:cxn>
                <a:cxn ang="0">
                  <a:pos x="439" y="2020"/>
                </a:cxn>
                <a:cxn ang="0">
                  <a:pos x="230" y="1800"/>
                </a:cxn>
                <a:cxn ang="0">
                  <a:pos x="91" y="1540"/>
                </a:cxn>
                <a:cxn ang="0">
                  <a:pos x="41" y="1240"/>
                </a:cxn>
                <a:cxn ang="0">
                  <a:pos x="68" y="980"/>
                </a:cxn>
                <a:cxn ang="0">
                  <a:pos x="146" y="740"/>
                </a:cxn>
                <a:cxn ang="0">
                  <a:pos x="306" y="500"/>
                </a:cxn>
                <a:cxn ang="0">
                  <a:pos x="525" y="300"/>
                </a:cxn>
                <a:cxn ang="0">
                  <a:pos x="793" y="140"/>
                </a:cxn>
                <a:cxn ang="0">
                  <a:pos x="1101" y="60"/>
                </a:cxn>
                <a:cxn ang="0">
                  <a:pos x="1722" y="100"/>
                </a:cxn>
                <a:cxn ang="0">
                  <a:pos x="2003" y="220"/>
                </a:cxn>
                <a:cxn ang="0">
                  <a:pos x="2238" y="400"/>
                </a:cxn>
                <a:cxn ang="0">
                  <a:pos x="2415" y="640"/>
                </a:cxn>
                <a:cxn ang="0">
                  <a:pos x="2524" y="900"/>
                </a:cxn>
                <a:cxn ang="0">
                  <a:pos x="2552" y="1200"/>
                </a:cxn>
                <a:cxn ang="0">
                  <a:pos x="2491" y="1500"/>
                </a:cxn>
                <a:cxn ang="0">
                  <a:pos x="2355" y="1760"/>
                </a:cxn>
                <a:cxn ang="0">
                  <a:pos x="2344" y="1840"/>
                </a:cxn>
                <a:cxn ang="0">
                  <a:pos x="2499" y="1580"/>
                </a:cxn>
                <a:cxn ang="0">
                  <a:pos x="2577" y="1280"/>
                </a:cxn>
                <a:cxn ang="0">
                  <a:pos x="2569" y="960"/>
                </a:cxn>
                <a:cxn ang="0">
                  <a:pos x="2476" y="680"/>
                </a:cxn>
                <a:cxn ang="0">
                  <a:pos x="2310" y="440"/>
                </a:cxn>
                <a:cxn ang="0">
                  <a:pos x="2085" y="240"/>
                </a:cxn>
                <a:cxn ang="0">
                  <a:pos x="1812" y="100"/>
                </a:cxn>
                <a:cxn ang="0">
                  <a:pos x="1601" y="60"/>
                </a:cxn>
                <a:cxn ang="0">
                  <a:pos x="1671" y="40"/>
                </a:cxn>
                <a:cxn ang="0">
                  <a:pos x="1182" y="0"/>
                </a:cxn>
                <a:cxn ang="0">
                  <a:pos x="1468" y="0"/>
                </a:cxn>
              </a:cxnLst>
              <a:rect l="0" t="0" r="r" b="b"/>
              <a:pathLst>
                <a:path w="2584" h="2340">
                  <a:moveTo>
                    <a:pt x="852" y="2240"/>
                  </a:moveTo>
                  <a:lnTo>
                    <a:pt x="852" y="2280"/>
                  </a:lnTo>
                  <a:lnTo>
                    <a:pt x="913" y="2300"/>
                  </a:lnTo>
                  <a:lnTo>
                    <a:pt x="982" y="2320"/>
                  </a:lnTo>
                  <a:lnTo>
                    <a:pt x="1053" y="2320"/>
                  </a:lnTo>
                  <a:lnTo>
                    <a:pt x="1122" y="2340"/>
                  </a:lnTo>
                  <a:lnTo>
                    <a:pt x="1122" y="2300"/>
                  </a:lnTo>
                  <a:lnTo>
                    <a:pt x="1055" y="2300"/>
                  </a:lnTo>
                  <a:lnTo>
                    <a:pt x="852" y="2240"/>
                  </a:lnTo>
                  <a:close/>
                  <a:moveTo>
                    <a:pt x="1408" y="2300"/>
                  </a:moveTo>
                  <a:lnTo>
                    <a:pt x="1122" y="2300"/>
                  </a:lnTo>
                  <a:lnTo>
                    <a:pt x="1122" y="2340"/>
                  </a:lnTo>
                  <a:lnTo>
                    <a:pt x="1408" y="2340"/>
                  </a:lnTo>
                  <a:lnTo>
                    <a:pt x="1408" y="2300"/>
                  </a:lnTo>
                  <a:close/>
                  <a:moveTo>
                    <a:pt x="2264" y="1880"/>
                  </a:moveTo>
                  <a:lnTo>
                    <a:pt x="2214" y="1920"/>
                  </a:lnTo>
                  <a:lnTo>
                    <a:pt x="2160" y="1980"/>
                  </a:lnTo>
                  <a:lnTo>
                    <a:pt x="2104" y="2020"/>
                  </a:lnTo>
                  <a:lnTo>
                    <a:pt x="2045" y="2060"/>
                  </a:lnTo>
                  <a:lnTo>
                    <a:pt x="1984" y="2100"/>
                  </a:lnTo>
                  <a:lnTo>
                    <a:pt x="1920" y="2140"/>
                  </a:lnTo>
                  <a:lnTo>
                    <a:pt x="1853" y="2180"/>
                  </a:lnTo>
                  <a:lnTo>
                    <a:pt x="1784" y="2200"/>
                  </a:lnTo>
                  <a:lnTo>
                    <a:pt x="1713" y="2240"/>
                  </a:lnTo>
                  <a:lnTo>
                    <a:pt x="1564" y="2280"/>
                  </a:lnTo>
                  <a:lnTo>
                    <a:pt x="1487" y="2280"/>
                  </a:lnTo>
                  <a:lnTo>
                    <a:pt x="1408" y="2300"/>
                  </a:lnTo>
                  <a:lnTo>
                    <a:pt x="1408" y="2340"/>
                  </a:lnTo>
                  <a:lnTo>
                    <a:pt x="1490" y="2320"/>
                  </a:lnTo>
                  <a:lnTo>
                    <a:pt x="1570" y="2320"/>
                  </a:lnTo>
                  <a:lnTo>
                    <a:pt x="1723" y="2280"/>
                  </a:lnTo>
                  <a:lnTo>
                    <a:pt x="1796" y="2240"/>
                  </a:lnTo>
                  <a:lnTo>
                    <a:pt x="1867" y="2220"/>
                  </a:lnTo>
                  <a:lnTo>
                    <a:pt x="1935" y="2180"/>
                  </a:lnTo>
                  <a:lnTo>
                    <a:pt x="2001" y="2140"/>
                  </a:lnTo>
                  <a:lnTo>
                    <a:pt x="2065" y="2100"/>
                  </a:lnTo>
                  <a:lnTo>
                    <a:pt x="2126" y="2060"/>
                  </a:lnTo>
                  <a:lnTo>
                    <a:pt x="2184" y="2000"/>
                  </a:lnTo>
                  <a:lnTo>
                    <a:pt x="2240" y="1960"/>
                  </a:lnTo>
                  <a:lnTo>
                    <a:pt x="2294" y="1900"/>
                  </a:lnTo>
                  <a:lnTo>
                    <a:pt x="2264" y="1880"/>
                  </a:lnTo>
                  <a:close/>
                  <a:moveTo>
                    <a:pt x="1182" y="0"/>
                  </a:moveTo>
                  <a:lnTo>
                    <a:pt x="1024" y="40"/>
                  </a:lnTo>
                  <a:lnTo>
                    <a:pt x="948" y="40"/>
                  </a:lnTo>
                  <a:lnTo>
                    <a:pt x="874" y="80"/>
                  </a:lnTo>
                  <a:lnTo>
                    <a:pt x="731" y="120"/>
                  </a:lnTo>
                  <a:lnTo>
                    <a:pt x="663" y="160"/>
                  </a:lnTo>
                  <a:lnTo>
                    <a:pt x="598" y="200"/>
                  </a:lnTo>
                  <a:lnTo>
                    <a:pt x="535" y="240"/>
                  </a:lnTo>
                  <a:lnTo>
                    <a:pt x="475" y="280"/>
                  </a:lnTo>
                  <a:lnTo>
                    <a:pt x="419" y="320"/>
                  </a:lnTo>
                  <a:lnTo>
                    <a:pt x="365" y="380"/>
                  </a:lnTo>
                  <a:lnTo>
                    <a:pt x="314" y="420"/>
                  </a:lnTo>
                  <a:lnTo>
                    <a:pt x="267" y="480"/>
                  </a:lnTo>
                  <a:lnTo>
                    <a:pt x="223" y="540"/>
                  </a:lnTo>
                  <a:lnTo>
                    <a:pt x="183" y="600"/>
                  </a:lnTo>
                  <a:lnTo>
                    <a:pt x="147" y="660"/>
                  </a:lnTo>
                  <a:lnTo>
                    <a:pt x="115" y="720"/>
                  </a:lnTo>
                  <a:lnTo>
                    <a:pt x="87" y="800"/>
                  </a:lnTo>
                  <a:lnTo>
                    <a:pt x="58" y="840"/>
                  </a:lnTo>
                  <a:lnTo>
                    <a:pt x="38" y="920"/>
                  </a:lnTo>
                  <a:lnTo>
                    <a:pt x="23" y="980"/>
                  </a:lnTo>
                  <a:lnTo>
                    <a:pt x="11" y="1040"/>
                  </a:lnTo>
                  <a:lnTo>
                    <a:pt x="3" y="1100"/>
                  </a:lnTo>
                  <a:lnTo>
                    <a:pt x="0" y="1160"/>
                  </a:lnTo>
                  <a:lnTo>
                    <a:pt x="3" y="1240"/>
                  </a:lnTo>
                  <a:lnTo>
                    <a:pt x="11" y="1300"/>
                  </a:lnTo>
                  <a:lnTo>
                    <a:pt x="21" y="1380"/>
                  </a:lnTo>
                  <a:lnTo>
                    <a:pt x="37" y="1460"/>
                  </a:lnTo>
                  <a:lnTo>
                    <a:pt x="57" y="1520"/>
                  </a:lnTo>
                  <a:lnTo>
                    <a:pt x="82" y="1600"/>
                  </a:lnTo>
                  <a:lnTo>
                    <a:pt x="112" y="1660"/>
                  </a:lnTo>
                  <a:lnTo>
                    <a:pt x="146" y="1740"/>
                  </a:lnTo>
                  <a:lnTo>
                    <a:pt x="185" y="1800"/>
                  </a:lnTo>
                  <a:lnTo>
                    <a:pt x="227" y="1860"/>
                  </a:lnTo>
                  <a:lnTo>
                    <a:pt x="274" y="1920"/>
                  </a:lnTo>
                  <a:lnTo>
                    <a:pt x="325" y="1960"/>
                  </a:lnTo>
                  <a:lnTo>
                    <a:pt x="379" y="2020"/>
                  </a:lnTo>
                  <a:lnTo>
                    <a:pt x="438" y="2060"/>
                  </a:lnTo>
                  <a:lnTo>
                    <a:pt x="499" y="2120"/>
                  </a:lnTo>
                  <a:lnTo>
                    <a:pt x="564" y="2160"/>
                  </a:lnTo>
                  <a:lnTo>
                    <a:pt x="632" y="2200"/>
                  </a:lnTo>
                  <a:lnTo>
                    <a:pt x="702" y="2220"/>
                  </a:lnTo>
                  <a:lnTo>
                    <a:pt x="776" y="2260"/>
                  </a:lnTo>
                  <a:lnTo>
                    <a:pt x="852" y="2280"/>
                  </a:lnTo>
                  <a:lnTo>
                    <a:pt x="852" y="2240"/>
                  </a:lnTo>
                  <a:lnTo>
                    <a:pt x="777" y="2220"/>
                  </a:lnTo>
                  <a:lnTo>
                    <a:pt x="703" y="2180"/>
                  </a:lnTo>
                  <a:lnTo>
                    <a:pt x="633" y="2160"/>
                  </a:lnTo>
                  <a:lnTo>
                    <a:pt x="565" y="2120"/>
                  </a:lnTo>
                  <a:lnTo>
                    <a:pt x="500" y="2060"/>
                  </a:lnTo>
                  <a:lnTo>
                    <a:pt x="439" y="2020"/>
                  </a:lnTo>
                  <a:lnTo>
                    <a:pt x="381" y="1960"/>
                  </a:lnTo>
                  <a:lnTo>
                    <a:pt x="326" y="1920"/>
                  </a:lnTo>
                  <a:lnTo>
                    <a:pt x="276" y="1860"/>
                  </a:lnTo>
                  <a:lnTo>
                    <a:pt x="230" y="1800"/>
                  </a:lnTo>
                  <a:lnTo>
                    <a:pt x="188" y="1740"/>
                  </a:lnTo>
                  <a:lnTo>
                    <a:pt x="151" y="1680"/>
                  </a:lnTo>
                  <a:lnTo>
                    <a:pt x="118" y="1600"/>
                  </a:lnTo>
                  <a:lnTo>
                    <a:pt x="91" y="1540"/>
                  </a:lnTo>
                  <a:lnTo>
                    <a:pt x="69" y="1460"/>
                  </a:lnTo>
                  <a:lnTo>
                    <a:pt x="52" y="1380"/>
                  </a:lnTo>
                  <a:lnTo>
                    <a:pt x="41" y="1300"/>
                  </a:lnTo>
                  <a:lnTo>
                    <a:pt x="41" y="1240"/>
                  </a:lnTo>
                  <a:lnTo>
                    <a:pt x="43" y="1160"/>
                  </a:lnTo>
                  <a:lnTo>
                    <a:pt x="48" y="1100"/>
                  </a:lnTo>
                  <a:lnTo>
                    <a:pt x="57" y="1040"/>
                  </a:lnTo>
                  <a:lnTo>
                    <a:pt x="68" y="980"/>
                  </a:lnTo>
                  <a:lnTo>
                    <a:pt x="81" y="920"/>
                  </a:lnTo>
                  <a:lnTo>
                    <a:pt x="97" y="860"/>
                  </a:lnTo>
                  <a:lnTo>
                    <a:pt x="117" y="800"/>
                  </a:lnTo>
                  <a:lnTo>
                    <a:pt x="146" y="740"/>
                  </a:lnTo>
                  <a:lnTo>
                    <a:pt x="180" y="680"/>
                  </a:lnTo>
                  <a:lnTo>
                    <a:pt x="218" y="620"/>
                  </a:lnTo>
                  <a:lnTo>
                    <a:pt x="260" y="560"/>
                  </a:lnTo>
                  <a:lnTo>
                    <a:pt x="306" y="500"/>
                  </a:lnTo>
                  <a:lnTo>
                    <a:pt x="356" y="440"/>
                  </a:lnTo>
                  <a:lnTo>
                    <a:pt x="409" y="380"/>
                  </a:lnTo>
                  <a:lnTo>
                    <a:pt x="466" y="340"/>
                  </a:lnTo>
                  <a:lnTo>
                    <a:pt x="525" y="300"/>
                  </a:lnTo>
                  <a:lnTo>
                    <a:pt x="588" y="240"/>
                  </a:lnTo>
                  <a:lnTo>
                    <a:pt x="654" y="220"/>
                  </a:lnTo>
                  <a:lnTo>
                    <a:pt x="722" y="180"/>
                  </a:lnTo>
                  <a:lnTo>
                    <a:pt x="793" y="140"/>
                  </a:lnTo>
                  <a:lnTo>
                    <a:pt x="867" y="120"/>
                  </a:lnTo>
                  <a:lnTo>
                    <a:pt x="943" y="80"/>
                  </a:lnTo>
                  <a:lnTo>
                    <a:pt x="1021" y="60"/>
                  </a:lnTo>
                  <a:lnTo>
                    <a:pt x="1101" y="60"/>
                  </a:lnTo>
                  <a:lnTo>
                    <a:pt x="1182" y="40"/>
                  </a:lnTo>
                  <a:lnTo>
                    <a:pt x="1182" y="0"/>
                  </a:lnTo>
                  <a:close/>
                  <a:moveTo>
                    <a:pt x="1738" y="60"/>
                  </a:moveTo>
                  <a:lnTo>
                    <a:pt x="1722" y="100"/>
                  </a:lnTo>
                  <a:lnTo>
                    <a:pt x="1796" y="120"/>
                  </a:lnTo>
                  <a:lnTo>
                    <a:pt x="1868" y="160"/>
                  </a:lnTo>
                  <a:lnTo>
                    <a:pt x="1937" y="200"/>
                  </a:lnTo>
                  <a:lnTo>
                    <a:pt x="2003" y="220"/>
                  </a:lnTo>
                  <a:lnTo>
                    <a:pt x="2067" y="260"/>
                  </a:lnTo>
                  <a:lnTo>
                    <a:pt x="2127" y="320"/>
                  </a:lnTo>
                  <a:lnTo>
                    <a:pt x="2184" y="360"/>
                  </a:lnTo>
                  <a:lnTo>
                    <a:pt x="2238" y="400"/>
                  </a:lnTo>
                  <a:lnTo>
                    <a:pt x="2288" y="460"/>
                  </a:lnTo>
                  <a:lnTo>
                    <a:pt x="2334" y="520"/>
                  </a:lnTo>
                  <a:lnTo>
                    <a:pt x="2377" y="580"/>
                  </a:lnTo>
                  <a:lnTo>
                    <a:pt x="2415" y="640"/>
                  </a:lnTo>
                  <a:lnTo>
                    <a:pt x="2449" y="700"/>
                  </a:lnTo>
                  <a:lnTo>
                    <a:pt x="2478" y="760"/>
                  </a:lnTo>
                  <a:lnTo>
                    <a:pt x="2503" y="840"/>
                  </a:lnTo>
                  <a:lnTo>
                    <a:pt x="2524" y="900"/>
                  </a:lnTo>
                  <a:lnTo>
                    <a:pt x="2539" y="980"/>
                  </a:lnTo>
                  <a:lnTo>
                    <a:pt x="2549" y="1040"/>
                  </a:lnTo>
                  <a:lnTo>
                    <a:pt x="2554" y="1120"/>
                  </a:lnTo>
                  <a:lnTo>
                    <a:pt x="2552" y="1200"/>
                  </a:lnTo>
                  <a:lnTo>
                    <a:pt x="2545" y="1280"/>
                  </a:lnTo>
                  <a:lnTo>
                    <a:pt x="2532" y="1360"/>
                  </a:lnTo>
                  <a:lnTo>
                    <a:pt x="2514" y="1420"/>
                  </a:lnTo>
                  <a:lnTo>
                    <a:pt x="2491" y="1500"/>
                  </a:lnTo>
                  <a:lnTo>
                    <a:pt x="2463" y="1560"/>
                  </a:lnTo>
                  <a:lnTo>
                    <a:pt x="2431" y="1620"/>
                  </a:lnTo>
                  <a:lnTo>
                    <a:pt x="2395" y="1700"/>
                  </a:lnTo>
                  <a:lnTo>
                    <a:pt x="2355" y="1760"/>
                  </a:lnTo>
                  <a:lnTo>
                    <a:pt x="2311" y="1820"/>
                  </a:lnTo>
                  <a:lnTo>
                    <a:pt x="2264" y="1880"/>
                  </a:lnTo>
                  <a:lnTo>
                    <a:pt x="2294" y="1900"/>
                  </a:lnTo>
                  <a:lnTo>
                    <a:pt x="2344" y="1840"/>
                  </a:lnTo>
                  <a:lnTo>
                    <a:pt x="2390" y="1780"/>
                  </a:lnTo>
                  <a:lnTo>
                    <a:pt x="2431" y="1720"/>
                  </a:lnTo>
                  <a:lnTo>
                    <a:pt x="2468" y="1660"/>
                  </a:lnTo>
                  <a:lnTo>
                    <a:pt x="2499" y="1580"/>
                  </a:lnTo>
                  <a:lnTo>
                    <a:pt x="2526" y="1500"/>
                  </a:lnTo>
                  <a:lnTo>
                    <a:pt x="2548" y="1440"/>
                  </a:lnTo>
                  <a:lnTo>
                    <a:pt x="2565" y="1360"/>
                  </a:lnTo>
                  <a:lnTo>
                    <a:pt x="2577" y="1280"/>
                  </a:lnTo>
                  <a:lnTo>
                    <a:pt x="2583" y="1200"/>
                  </a:lnTo>
                  <a:lnTo>
                    <a:pt x="2584" y="1120"/>
                  </a:lnTo>
                  <a:lnTo>
                    <a:pt x="2579" y="1040"/>
                  </a:lnTo>
                  <a:lnTo>
                    <a:pt x="2569" y="960"/>
                  </a:lnTo>
                  <a:lnTo>
                    <a:pt x="2553" y="900"/>
                  </a:lnTo>
                  <a:lnTo>
                    <a:pt x="2532" y="820"/>
                  </a:lnTo>
                  <a:lnTo>
                    <a:pt x="2507" y="760"/>
                  </a:lnTo>
                  <a:lnTo>
                    <a:pt x="2476" y="680"/>
                  </a:lnTo>
                  <a:lnTo>
                    <a:pt x="2441" y="620"/>
                  </a:lnTo>
                  <a:lnTo>
                    <a:pt x="2401" y="560"/>
                  </a:lnTo>
                  <a:lnTo>
                    <a:pt x="2358" y="500"/>
                  </a:lnTo>
                  <a:lnTo>
                    <a:pt x="2310" y="440"/>
                  </a:lnTo>
                  <a:lnTo>
                    <a:pt x="2259" y="380"/>
                  </a:lnTo>
                  <a:lnTo>
                    <a:pt x="2204" y="320"/>
                  </a:lnTo>
                  <a:lnTo>
                    <a:pt x="2146" y="280"/>
                  </a:lnTo>
                  <a:lnTo>
                    <a:pt x="2085" y="240"/>
                  </a:lnTo>
                  <a:lnTo>
                    <a:pt x="2020" y="200"/>
                  </a:lnTo>
                  <a:lnTo>
                    <a:pt x="1953" y="160"/>
                  </a:lnTo>
                  <a:lnTo>
                    <a:pt x="1884" y="120"/>
                  </a:lnTo>
                  <a:lnTo>
                    <a:pt x="1812" y="100"/>
                  </a:lnTo>
                  <a:lnTo>
                    <a:pt x="1738" y="60"/>
                  </a:lnTo>
                  <a:close/>
                  <a:moveTo>
                    <a:pt x="1468" y="0"/>
                  </a:moveTo>
                  <a:lnTo>
                    <a:pt x="1468" y="60"/>
                  </a:lnTo>
                  <a:lnTo>
                    <a:pt x="1601" y="60"/>
                  </a:lnTo>
                  <a:lnTo>
                    <a:pt x="1664" y="80"/>
                  </a:lnTo>
                  <a:lnTo>
                    <a:pt x="1722" y="100"/>
                  </a:lnTo>
                  <a:lnTo>
                    <a:pt x="1738" y="60"/>
                  </a:lnTo>
                  <a:lnTo>
                    <a:pt x="1671" y="40"/>
                  </a:lnTo>
                  <a:lnTo>
                    <a:pt x="1603" y="40"/>
                  </a:lnTo>
                  <a:lnTo>
                    <a:pt x="1468" y="0"/>
                  </a:lnTo>
                  <a:close/>
                  <a:moveTo>
                    <a:pt x="1468" y="0"/>
                  </a:moveTo>
                  <a:lnTo>
                    <a:pt x="1182" y="0"/>
                  </a:lnTo>
                  <a:lnTo>
                    <a:pt x="1182" y="40"/>
                  </a:lnTo>
                  <a:lnTo>
                    <a:pt x="1398" y="40"/>
                  </a:lnTo>
                  <a:lnTo>
                    <a:pt x="1468" y="60"/>
                  </a:lnTo>
                  <a:lnTo>
                    <a:pt x="1468" y="0"/>
                  </a:lnTo>
                  <a:close/>
                </a:path>
              </a:pathLst>
            </a:cu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endParaRPr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1928794" y="2214554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dirty="0" smtClean="0"/>
              <a:t>E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3714744" y="2428868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dirty="0" smtClean="0"/>
              <a:t>R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5214942" y="2285992"/>
            <a:ext cx="1162498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dirty="0" smtClean="0"/>
              <a:t>n(U)=32</a:t>
            </a:r>
          </a:p>
          <a:p>
            <a:r>
              <a:rPr lang="sr-Latn-ME" dirty="0" smtClean="0"/>
              <a:t>n(E)=20</a:t>
            </a:r>
          </a:p>
          <a:p>
            <a:r>
              <a:rPr lang="sr-Latn-ME" dirty="0" smtClean="0"/>
              <a:t>n(R)=17</a:t>
            </a:r>
          </a:p>
          <a:p>
            <a:r>
              <a:rPr lang="sr-Latn-ME" dirty="0" smtClean="0"/>
              <a:t>n(E</a:t>
            </a:r>
            <a:r>
              <a:rPr lang="sr-Latn-ME" dirty="0" smtClean="0">
                <a:latin typeface="Cambria"/>
              </a:rPr>
              <a:t>⋂R)=?</a:t>
            </a:r>
            <a:endParaRPr lang="sr-Latn-ME" dirty="0" smtClean="0"/>
          </a:p>
          <a:p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2143108" y="3500438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dirty="0" smtClean="0"/>
              <a:t>x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928662" y="3429000"/>
            <a:ext cx="7505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dirty="0" smtClean="0"/>
              <a:t>20-x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2857488" y="3429000"/>
            <a:ext cx="7505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dirty="0" smtClean="0"/>
              <a:t>17-x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4643438" y="4143380"/>
            <a:ext cx="229742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dirty="0" smtClean="0"/>
              <a:t>20-x+x+17-x=32</a:t>
            </a:r>
          </a:p>
          <a:p>
            <a:r>
              <a:rPr lang="sr-Latn-ME" dirty="0" smtClean="0"/>
              <a:t>37-x=32</a:t>
            </a:r>
          </a:p>
          <a:p>
            <a:r>
              <a:rPr lang="en-US" dirty="0" smtClean="0"/>
              <a:t>X</a:t>
            </a:r>
            <a:r>
              <a:rPr lang="sr-Latn-ME" dirty="0" smtClean="0"/>
              <a:t>=37-32</a:t>
            </a:r>
          </a:p>
          <a:p>
            <a:r>
              <a:rPr lang="en-US" dirty="0" smtClean="0"/>
              <a:t>X</a:t>
            </a:r>
            <a:r>
              <a:rPr lang="sr-Latn-ME" dirty="0" smtClean="0"/>
              <a:t>=5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allAtOnce"/>
      <p:bldP spid="11" grpId="0" build="allAtOnce"/>
      <p:bldP spid="15" grpId="0" build="allAtOnce"/>
      <p:bldP spid="16" grpId="0" build="allAtOnce"/>
      <p:bldP spid="17" grpId="0" build="allAtOnce"/>
      <p:bldP spid="18" grpId="0" build="allAtOnce"/>
      <p:bldP spid="19" grpId="0" build="allAtOnce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14348" y="285728"/>
            <a:ext cx="771530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CS" sz="2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sr-Latn-CS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sr-Latn-CS" sz="2000" dirty="0" smtClean="0">
                <a:latin typeface="Times New Roman" pitchFamily="18" charset="0"/>
                <a:cs typeface="Times New Roman" pitchFamily="18" charset="0"/>
              </a:rPr>
              <a:t>Na jednom takmičenju učestvuje ekipa od 30 učenika, od kojih svaki učestvuje u bar jednoj od disciplina: atletika, plivanje ili fudbal. Poznato je da se njih 16  takmiči u atletici, 10 u fudbalu, 14 u plivanju. </a:t>
            </a:r>
            <a:r>
              <a:rPr lang="sr-Latn-CS" sz="2000" dirty="0" smtClean="0">
                <a:latin typeface="Times New Roman" pitchFamily="18" charset="0"/>
                <a:cs typeface="Times New Roman" pitchFamily="18" charset="0"/>
              </a:rPr>
              <a:t>Koliko se učenika takmiči u sve 3 discipline, ako se u atletici i plivanju takmiči 6 učenika, u atletici i fudbalu 3, a u  plivanji i fudbalu 2 učenika?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sr-Latn-CS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85720" y="2285992"/>
            <a:ext cx="1524776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dirty="0" smtClean="0"/>
              <a:t>n(U)=30</a:t>
            </a:r>
          </a:p>
          <a:p>
            <a:r>
              <a:rPr lang="sr-Latn-ME" dirty="0" smtClean="0"/>
              <a:t>n</a:t>
            </a:r>
            <a:r>
              <a:rPr lang="sr-Latn-ME" dirty="0" smtClean="0"/>
              <a:t>(A)=16</a:t>
            </a:r>
          </a:p>
          <a:p>
            <a:r>
              <a:rPr lang="sr-Latn-ME" dirty="0" smtClean="0"/>
              <a:t>n</a:t>
            </a:r>
            <a:r>
              <a:rPr lang="sr-Latn-ME" dirty="0" smtClean="0"/>
              <a:t>(F)=10</a:t>
            </a:r>
          </a:p>
          <a:p>
            <a:r>
              <a:rPr lang="sr-Latn-ME" dirty="0" smtClean="0"/>
              <a:t>n</a:t>
            </a:r>
            <a:r>
              <a:rPr lang="sr-Latn-ME" dirty="0" smtClean="0"/>
              <a:t>(P)=14</a:t>
            </a:r>
          </a:p>
          <a:p>
            <a:r>
              <a:rPr lang="sr-Latn-ME" dirty="0" smtClean="0"/>
              <a:t>n</a:t>
            </a:r>
            <a:r>
              <a:rPr lang="sr-Latn-ME" dirty="0" smtClean="0"/>
              <a:t>(A</a:t>
            </a:r>
            <a:r>
              <a:rPr lang="sr-Latn-ME" dirty="0" smtClean="0">
                <a:latin typeface="Cambria"/>
              </a:rPr>
              <a:t>⋂</a:t>
            </a:r>
            <a:r>
              <a:rPr lang="sr-Latn-ME" dirty="0" smtClean="0"/>
              <a:t>P</a:t>
            </a:r>
            <a:r>
              <a:rPr lang="sr-Latn-ME" dirty="0" smtClean="0">
                <a:latin typeface="Cambria"/>
              </a:rPr>
              <a:t>⋂</a:t>
            </a:r>
            <a:r>
              <a:rPr lang="sr-Latn-ME" dirty="0" smtClean="0"/>
              <a:t>F)=?</a:t>
            </a:r>
          </a:p>
          <a:p>
            <a:r>
              <a:rPr lang="sr-Latn-ME" dirty="0" smtClean="0"/>
              <a:t>n</a:t>
            </a:r>
            <a:r>
              <a:rPr lang="sr-Latn-ME" dirty="0" smtClean="0"/>
              <a:t>(A</a:t>
            </a:r>
            <a:r>
              <a:rPr lang="sr-Latn-ME" dirty="0" smtClean="0">
                <a:latin typeface="Cambria"/>
              </a:rPr>
              <a:t>⋂</a:t>
            </a:r>
            <a:r>
              <a:rPr lang="sr-Latn-ME" dirty="0" smtClean="0"/>
              <a:t>P)=6</a:t>
            </a:r>
          </a:p>
          <a:p>
            <a:r>
              <a:rPr lang="sr-Latn-ME" dirty="0" smtClean="0"/>
              <a:t>n</a:t>
            </a:r>
            <a:r>
              <a:rPr lang="sr-Latn-ME" dirty="0" smtClean="0"/>
              <a:t>(A</a:t>
            </a:r>
            <a:r>
              <a:rPr lang="sr-Latn-ME" dirty="0" smtClean="0">
                <a:latin typeface="Cambria"/>
              </a:rPr>
              <a:t>⋂</a:t>
            </a:r>
            <a:r>
              <a:rPr lang="sr-Latn-ME" dirty="0" smtClean="0"/>
              <a:t>F)=3</a:t>
            </a:r>
          </a:p>
          <a:p>
            <a:r>
              <a:rPr lang="sr-Latn-ME" dirty="0" smtClean="0"/>
              <a:t>n</a:t>
            </a:r>
            <a:r>
              <a:rPr lang="sr-Latn-ME" dirty="0" smtClean="0"/>
              <a:t>(P</a:t>
            </a:r>
            <a:r>
              <a:rPr lang="sr-Latn-ME" dirty="0" smtClean="0">
                <a:latin typeface="Cambria"/>
              </a:rPr>
              <a:t>⋂</a:t>
            </a:r>
            <a:r>
              <a:rPr lang="sr-Latn-ME" dirty="0" smtClean="0"/>
              <a:t>F)=2</a:t>
            </a:r>
          </a:p>
          <a:p>
            <a:endParaRPr lang="sr-Latn-ME" dirty="0" smtClean="0"/>
          </a:p>
          <a:p>
            <a:endParaRPr lang="sr-Latn-ME" dirty="0" smtClean="0"/>
          </a:p>
          <a:p>
            <a:endParaRPr lang="sr-Latn-ME" dirty="0" smtClean="0"/>
          </a:p>
          <a:p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4143372" y="2428868"/>
            <a:ext cx="1928826" cy="2428892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2643174" y="2357430"/>
            <a:ext cx="1785950" cy="2428892"/>
          </a:xfrm>
          <a:prstGeom prst="ellipse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357554" y="3500438"/>
            <a:ext cx="1928826" cy="2571768"/>
          </a:xfrm>
          <a:prstGeom prst="ellipse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3143240" y="2071678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dirty="0" smtClean="0"/>
              <a:t>A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715008" y="2285992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dirty="0" smtClean="0"/>
              <a:t>F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429256" y="521495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dirty="0" smtClean="0"/>
              <a:t>P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4143372" y="3571876"/>
            <a:ext cx="328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dirty="0" smtClean="0"/>
              <a:t>X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4500562" y="4071942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dirty="0" smtClean="0"/>
              <a:t>2-X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4000496" y="3143248"/>
            <a:ext cx="785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ME" dirty="0" smtClean="0"/>
              <a:t>3-x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3500430" y="4000504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dirty="0" smtClean="0"/>
              <a:t>6-x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6286512" y="2571744"/>
            <a:ext cx="262604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dirty="0" smtClean="0"/>
              <a:t>A:16-(6-x)-x-(3-x)=</a:t>
            </a:r>
          </a:p>
          <a:p>
            <a:r>
              <a:rPr lang="sr-Latn-ME" dirty="0" smtClean="0"/>
              <a:t> </a:t>
            </a:r>
            <a:r>
              <a:rPr lang="sr-Latn-ME" dirty="0" smtClean="0"/>
              <a:t>   =16-6+X-X-3+X=</a:t>
            </a:r>
          </a:p>
          <a:p>
            <a:r>
              <a:rPr lang="sr-Latn-ME" dirty="0" smtClean="0"/>
              <a:t> </a:t>
            </a:r>
            <a:r>
              <a:rPr lang="sr-Latn-ME" dirty="0" smtClean="0"/>
              <a:t>    =7+x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3000364" y="3143248"/>
            <a:ext cx="65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dirty="0" smtClean="0"/>
              <a:t>7+x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6286512" y="3500438"/>
            <a:ext cx="253787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dirty="0" smtClean="0"/>
              <a:t>F:10-x-(3-x)-(2-x)=</a:t>
            </a:r>
          </a:p>
          <a:p>
            <a:r>
              <a:rPr lang="sr-Latn-ME" dirty="0" smtClean="0"/>
              <a:t> </a:t>
            </a:r>
            <a:r>
              <a:rPr lang="sr-Latn-ME" dirty="0" smtClean="0"/>
              <a:t>=10-x-3+x-2+x=</a:t>
            </a:r>
          </a:p>
          <a:p>
            <a:r>
              <a:rPr lang="sr-Latn-ME" dirty="0" smtClean="0"/>
              <a:t> </a:t>
            </a:r>
            <a:r>
              <a:rPr lang="sr-Latn-ME" dirty="0" smtClean="0"/>
              <a:t>=5+x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5143504" y="3143248"/>
            <a:ext cx="65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dirty="0" smtClean="0"/>
              <a:t>5+x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6357950" y="4714884"/>
            <a:ext cx="255230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dirty="0" smtClean="0"/>
              <a:t>P:14-X-(6-X)-(2-X)=</a:t>
            </a:r>
          </a:p>
          <a:p>
            <a:r>
              <a:rPr lang="sr-Latn-ME" dirty="0" smtClean="0"/>
              <a:t> </a:t>
            </a:r>
            <a:r>
              <a:rPr lang="sr-Latn-ME" dirty="0" smtClean="0"/>
              <a:t>=14-X-6+X-2+X=</a:t>
            </a:r>
          </a:p>
          <a:p>
            <a:r>
              <a:rPr lang="sr-Latn-ME" dirty="0" smtClean="0"/>
              <a:t> </a:t>
            </a:r>
            <a:r>
              <a:rPr lang="sr-Latn-ME" dirty="0" smtClean="0"/>
              <a:t> =6+X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4000496" y="5000636"/>
            <a:ext cx="6575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dirty="0" smtClean="0"/>
              <a:t>6+X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4357686" y="5929330"/>
            <a:ext cx="45656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dirty="0" smtClean="0"/>
              <a:t>7+x+3-x+5+x+x+6-x+2-x+6+x=30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4500562" y="6215082"/>
            <a:ext cx="12779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</a:t>
            </a:r>
            <a:r>
              <a:rPr lang="sr-Latn-ME" dirty="0" smtClean="0"/>
              <a:t>+29=30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572000" y="6488668"/>
            <a:ext cx="10715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X</a:t>
            </a:r>
            <a:r>
              <a:rPr lang="sr-Latn-ME" dirty="0" smtClean="0"/>
              <a:t>=1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  <p:bldP spid="11" grpId="0" build="allAtOnce"/>
      <p:bldP spid="12" grpId="0" build="allAtOnce"/>
      <p:bldP spid="13" grpId="0" build="allAtOnce"/>
      <p:bldP spid="14" grpId="0" build="allAtOnce"/>
      <p:bldP spid="15" grpId="0" build="allAtOnce"/>
      <p:bldP spid="16" grpId="0" build="allAtOnce"/>
      <p:bldP spid="17" grpId="0" build="allAtOnce"/>
      <p:bldP spid="20" grpId="0" build="allAtOnce"/>
      <p:bldP spid="21" grpId="0" build="allAtOnce"/>
      <p:bldP spid="22" grpId="0" build="allAtOnce"/>
      <p:bldP spid="23" grpId="0" build="allAtOnce"/>
      <p:bldP spid="24" grpId="0" build="allAtOnce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282" y="264267"/>
            <a:ext cx="8501122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r-Latn-CS" sz="24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sr-Latn-CS" sz="2400" b="1" i="1" dirty="0" smtClean="0">
                <a:latin typeface="Arial Black" pitchFamily="34" charset="0"/>
                <a:cs typeface="Times New Roman" pitchFamily="18" charset="0"/>
              </a:rPr>
              <a:t>S</a:t>
            </a:r>
            <a:r>
              <a:rPr lang="sr-Latn-CS" sz="2400" i="1" dirty="0" smtClean="0">
                <a:latin typeface="Arial Black" pitchFamily="34" charset="0"/>
                <a:cs typeface="Times New Roman" pitchFamily="18" charset="0"/>
              </a:rPr>
              <a:t>kup je </a:t>
            </a:r>
            <a:r>
              <a:rPr lang="en-US" sz="2400" i="1" dirty="0" err="1" smtClean="0">
                <a:latin typeface="Arial Black" pitchFamily="34" charset="0"/>
                <a:cs typeface="Times New Roman" pitchFamily="18" charset="0"/>
              </a:rPr>
              <a:t>osnovni</a:t>
            </a:r>
            <a:r>
              <a:rPr lang="en-US" sz="2400" i="1" dirty="0" smtClean="0">
                <a:latin typeface="Arial Black" pitchFamily="34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Arial Black" pitchFamily="34" charset="0"/>
                <a:cs typeface="Times New Roman" pitchFamily="18" charset="0"/>
              </a:rPr>
              <a:t>pojam</a:t>
            </a:r>
            <a:r>
              <a:rPr lang="en-US" sz="2400" i="1" dirty="0" smtClean="0">
                <a:latin typeface="Arial Black" pitchFamily="34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Arial Black" pitchFamily="34" charset="0"/>
                <a:cs typeface="Times New Roman" pitchFamily="18" charset="0"/>
              </a:rPr>
              <a:t>koji</a:t>
            </a:r>
            <a:r>
              <a:rPr lang="en-US" sz="2400" i="1" dirty="0" smtClean="0">
                <a:latin typeface="Arial Black" pitchFamily="34" charset="0"/>
                <a:cs typeface="Times New Roman" pitchFamily="18" charset="0"/>
              </a:rPr>
              <a:t> se ne </a:t>
            </a:r>
            <a:r>
              <a:rPr lang="en-US" sz="2400" i="1" dirty="0" err="1" smtClean="0">
                <a:latin typeface="Arial Black" pitchFamily="34" charset="0"/>
                <a:cs typeface="Times New Roman" pitchFamily="18" charset="0"/>
              </a:rPr>
              <a:t>defini</a:t>
            </a:r>
            <a:r>
              <a:rPr lang="sr-Latn-CS" sz="2400" i="1" dirty="0" smtClean="0">
                <a:latin typeface="Arial Black" pitchFamily="34" charset="0"/>
                <a:cs typeface="Times New Roman" pitchFamily="18" charset="0"/>
              </a:rPr>
              <a:t>še</a:t>
            </a:r>
          </a:p>
          <a:p>
            <a:endParaRPr lang="sr-Latn-CS" sz="2400" i="1" dirty="0" smtClean="0">
              <a:latin typeface="Aparajita" pitchFamily="34" charset="0"/>
              <a:cs typeface="Aparajita" pitchFamily="34" charset="0"/>
            </a:endParaRPr>
          </a:p>
          <a:p>
            <a:r>
              <a:rPr lang="sr-Latn-CS" sz="2400" i="1" dirty="0" smtClean="0">
                <a:latin typeface="Arial Black" pitchFamily="34" charset="0"/>
                <a:cs typeface="Times New Roman" pitchFamily="18" charset="0"/>
              </a:rPr>
              <a:t>-Predmeti koji sačinjavaju skup nazivaju se elementi skupa</a:t>
            </a:r>
          </a:p>
          <a:p>
            <a:endParaRPr lang="sr-Latn-CS" sz="2400" i="1" dirty="0" smtClean="0">
              <a:latin typeface="Arial Black" pitchFamily="34" charset="0"/>
              <a:cs typeface="Times New Roman" pitchFamily="18" charset="0"/>
            </a:endParaRPr>
          </a:p>
          <a:p>
            <a:r>
              <a:rPr lang="sr-Latn-CS" sz="2400" i="1" dirty="0" smtClean="0">
                <a:latin typeface="Arial Black" pitchFamily="34" charset="0"/>
                <a:cs typeface="Times New Roman" pitchFamily="18" charset="0"/>
              </a:rPr>
              <a:t>-Skup može biti konačan i beskonačan</a:t>
            </a:r>
          </a:p>
          <a:p>
            <a:endParaRPr lang="sr-Latn-CS" sz="2400" i="1" dirty="0" smtClean="0">
              <a:latin typeface="Arial Black" pitchFamily="34" charset="0"/>
              <a:cs typeface="Times New Roman" pitchFamily="18" charset="0"/>
            </a:endParaRPr>
          </a:p>
          <a:p>
            <a:r>
              <a:rPr lang="sr-Latn-CS" sz="2400" i="1" dirty="0" smtClean="0">
                <a:latin typeface="Arial Black" pitchFamily="34" charset="0"/>
                <a:cs typeface="Times New Roman" pitchFamily="18" charset="0"/>
              </a:rPr>
              <a:t>-Broj elemenata skupa  A  označavamo sa </a:t>
            </a:r>
            <a:r>
              <a:rPr lang="sr-Latn-CS" sz="2400" i="1" dirty="0" smtClean="0">
                <a:solidFill>
                  <a:srgbClr val="FF0000"/>
                </a:solidFill>
                <a:latin typeface="Arial Black" pitchFamily="34" charset="0"/>
                <a:cs typeface="Times New Roman" pitchFamily="18" charset="0"/>
              </a:rPr>
              <a:t>card(A)</a:t>
            </a:r>
          </a:p>
          <a:p>
            <a:endParaRPr lang="sr-Latn-CS" sz="2400" i="1" dirty="0" smtClean="0">
              <a:solidFill>
                <a:srgbClr val="FF0000"/>
              </a:solidFill>
              <a:latin typeface="Arial Black" pitchFamily="34" charset="0"/>
              <a:cs typeface="Times New Roman" pitchFamily="18" charset="0"/>
            </a:endParaRPr>
          </a:p>
          <a:p>
            <a:endParaRPr lang="sr-Latn-CS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sr-Latn-CS" sz="2400" dirty="0"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8596" y="1000109"/>
            <a:ext cx="7500990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ME" b="1" i="1" dirty="0" smtClean="0"/>
              <a:t>4</a:t>
            </a:r>
            <a:r>
              <a:rPr lang="sr-Latn-ME" b="1" i="1" dirty="0" smtClean="0"/>
              <a:t>.Dati </a:t>
            </a:r>
            <a:r>
              <a:rPr lang="sr-Latn-ME" b="1" i="1" dirty="0" smtClean="0"/>
              <a:t>su </a:t>
            </a:r>
            <a:r>
              <a:rPr lang="sr-Latn-ME" b="1" i="1" dirty="0" smtClean="0"/>
              <a:t>podaci</a:t>
            </a:r>
            <a:r>
              <a:rPr lang="sr-Latn-ME" b="1" i="1" dirty="0" smtClean="0"/>
              <a:t>(primjer 10i z knjige)</a:t>
            </a:r>
            <a:endParaRPr lang="sr-Latn-ME" dirty="0" smtClean="0"/>
          </a:p>
          <a:p>
            <a:r>
              <a:rPr lang="sr-Latn-ME" dirty="0" smtClean="0"/>
              <a:t>n</a:t>
            </a:r>
            <a:r>
              <a:rPr lang="sr-Latn-ME" dirty="0" smtClean="0"/>
              <a:t>(K)=30</a:t>
            </a:r>
            <a:endParaRPr lang="sr-Latn-ME" dirty="0" smtClean="0"/>
          </a:p>
          <a:p>
            <a:r>
              <a:rPr lang="sr-Latn-ME" dirty="0" smtClean="0"/>
              <a:t>n</a:t>
            </a:r>
            <a:r>
              <a:rPr lang="sr-Latn-ME" dirty="0" smtClean="0"/>
              <a:t>(O)=27</a:t>
            </a:r>
            <a:endParaRPr lang="sr-Latn-ME" dirty="0" smtClean="0"/>
          </a:p>
          <a:p>
            <a:r>
              <a:rPr lang="sr-Latn-ME" dirty="0" smtClean="0"/>
              <a:t>n</a:t>
            </a:r>
            <a:r>
              <a:rPr lang="sr-Latn-ME" dirty="0" smtClean="0"/>
              <a:t>(S)=21</a:t>
            </a:r>
            <a:endParaRPr lang="sr-Latn-ME" dirty="0" smtClean="0"/>
          </a:p>
          <a:p>
            <a:r>
              <a:rPr lang="sr-Latn-ME" dirty="0" smtClean="0"/>
              <a:t>n</a:t>
            </a:r>
            <a:r>
              <a:rPr lang="sr-Latn-ME" dirty="0" smtClean="0"/>
              <a:t>(K⋂</a:t>
            </a:r>
            <a:r>
              <a:rPr lang="sr-Latn-ME" dirty="0" smtClean="0"/>
              <a:t>O</a:t>
            </a:r>
            <a:r>
              <a:rPr lang="sr-Latn-ME" dirty="0" smtClean="0"/>
              <a:t>)=15</a:t>
            </a:r>
            <a:endParaRPr lang="sr-Latn-ME" dirty="0" smtClean="0"/>
          </a:p>
          <a:p>
            <a:r>
              <a:rPr lang="sr-Latn-ME" dirty="0" smtClean="0"/>
              <a:t>n</a:t>
            </a:r>
            <a:r>
              <a:rPr lang="sr-Latn-ME" dirty="0" smtClean="0"/>
              <a:t>(O⋂</a:t>
            </a:r>
            <a:r>
              <a:rPr lang="sr-Latn-ME" dirty="0" smtClean="0"/>
              <a:t>S</a:t>
            </a:r>
            <a:r>
              <a:rPr lang="sr-Latn-ME" dirty="0" smtClean="0"/>
              <a:t>)=13</a:t>
            </a:r>
            <a:endParaRPr lang="sr-Latn-ME" dirty="0" smtClean="0"/>
          </a:p>
          <a:p>
            <a:r>
              <a:rPr lang="sr-Latn-ME" dirty="0" smtClean="0"/>
              <a:t>n(K⋂</a:t>
            </a:r>
            <a:r>
              <a:rPr lang="sr-Latn-ME" dirty="0" smtClean="0"/>
              <a:t>S</a:t>
            </a:r>
            <a:r>
              <a:rPr lang="sr-Latn-ME" dirty="0" smtClean="0"/>
              <a:t>)=?</a:t>
            </a:r>
            <a:endParaRPr lang="sr-Latn-ME" dirty="0" smtClean="0"/>
          </a:p>
          <a:p>
            <a:r>
              <a:rPr lang="sr-Latn-ME" dirty="0" smtClean="0"/>
              <a:t>n</a:t>
            </a:r>
            <a:r>
              <a:rPr lang="sr-Latn-ME" dirty="0" smtClean="0"/>
              <a:t>(K⋂</a:t>
            </a:r>
            <a:r>
              <a:rPr lang="sr-Latn-ME" dirty="0" smtClean="0"/>
              <a:t>O</a:t>
            </a:r>
            <a:r>
              <a:rPr lang="sr-Latn-ME" dirty="0" smtClean="0"/>
              <a:t>⋂</a:t>
            </a:r>
            <a:r>
              <a:rPr lang="sr-Latn-ME" dirty="0" smtClean="0"/>
              <a:t>S</a:t>
            </a:r>
            <a:r>
              <a:rPr lang="sr-Latn-ME" dirty="0" smtClean="0"/>
              <a:t>)=</a:t>
            </a:r>
            <a:r>
              <a:rPr lang="sr-Latn-ME" dirty="0" smtClean="0"/>
              <a:t>5</a:t>
            </a:r>
          </a:p>
          <a:p>
            <a:r>
              <a:rPr lang="en-US" dirty="0" smtClean="0"/>
              <a:t>N</a:t>
            </a:r>
            <a:r>
              <a:rPr lang="sr-Latn-ME" dirty="0" smtClean="0"/>
              <a:t>(K</a:t>
            </a:r>
            <a:r>
              <a:rPr lang="sr-Latn-ME" dirty="0" smtClean="0">
                <a:latin typeface="Cambria"/>
              </a:rPr>
              <a:t>⋃</a:t>
            </a:r>
            <a:r>
              <a:rPr lang="sr-Latn-ME" dirty="0" smtClean="0"/>
              <a:t>O</a:t>
            </a:r>
            <a:r>
              <a:rPr lang="sr-Latn-ME" dirty="0" smtClean="0">
                <a:latin typeface="Cambria"/>
              </a:rPr>
              <a:t>⋃</a:t>
            </a:r>
            <a:r>
              <a:rPr lang="sr-Latn-ME" dirty="0" smtClean="0"/>
              <a:t>S)=50</a:t>
            </a:r>
            <a:endParaRPr lang="sr-Latn-ME" dirty="0" smtClean="0"/>
          </a:p>
          <a:p>
            <a:endParaRPr lang="sr-Latn-ME" sz="2800" dirty="0" smtClean="0"/>
          </a:p>
          <a:p>
            <a:endParaRPr lang="sr-Latn-ME" sz="2800" dirty="0" smtClean="0"/>
          </a:p>
          <a:p>
            <a:endParaRPr lang="en-US" dirty="0"/>
          </a:p>
        </p:txBody>
      </p:sp>
      <p:sp>
        <p:nvSpPr>
          <p:cNvPr id="3" name="Oval 2"/>
          <p:cNvSpPr/>
          <p:nvPr/>
        </p:nvSpPr>
        <p:spPr>
          <a:xfrm>
            <a:off x="4929190" y="1643050"/>
            <a:ext cx="1785950" cy="214314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6215074" y="1643050"/>
            <a:ext cx="1643074" cy="2214578"/>
          </a:xfrm>
          <a:prstGeom prst="ellipse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5715008" y="2643182"/>
            <a:ext cx="1571636" cy="2000264"/>
          </a:xfrm>
          <a:prstGeom prst="ellipse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5715008" y="1357298"/>
            <a:ext cx="3353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dirty="0" smtClean="0"/>
              <a:t>K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7929586" y="1571612"/>
            <a:ext cx="3642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dirty="0" smtClean="0"/>
              <a:t>O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7215206" y="4500570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dirty="0" smtClean="0"/>
              <a:t>S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286512" y="2786058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dirty="0" smtClean="0"/>
              <a:t>5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715140" y="3214686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dirty="0" smtClean="0"/>
              <a:t>8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6215074" y="2214554"/>
            <a:ext cx="476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dirty="0" smtClean="0"/>
              <a:t>10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5857884" y="3143248"/>
            <a:ext cx="328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dirty="0" smtClean="0"/>
              <a:t>X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785786" y="4143380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ME" dirty="0" smtClean="0"/>
              <a:t>: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714348" y="4000504"/>
            <a:ext cx="24336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dirty="0" smtClean="0"/>
              <a:t>K:30-10-5-X=15-X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214942" y="2357430"/>
            <a:ext cx="7537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dirty="0" smtClean="0"/>
              <a:t>15-X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7143768" y="2214554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dirty="0" smtClean="0"/>
              <a:t>4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714348" y="4500570"/>
            <a:ext cx="21162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dirty="0" smtClean="0"/>
              <a:t>S:21-8-5-X=8-X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6215074" y="3857628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dirty="0" smtClean="0"/>
              <a:t>8-X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857224" y="5286388"/>
            <a:ext cx="362150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dirty="0" smtClean="0"/>
              <a:t>50=15-X+10+4+5+X+8+8-X</a:t>
            </a:r>
          </a:p>
          <a:p>
            <a:r>
              <a:rPr lang="sr-Latn-ME" dirty="0" smtClean="0"/>
              <a:t>50=50-X</a:t>
            </a:r>
          </a:p>
          <a:p>
            <a:r>
              <a:rPr lang="sr-Latn-ME" dirty="0" smtClean="0"/>
              <a:t>X=0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5715008" y="5572140"/>
            <a:ext cx="19207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dirty="0" smtClean="0"/>
              <a:t>n(K⋂S</a:t>
            </a:r>
            <a:r>
              <a:rPr lang="sr-Latn-ME" dirty="0" smtClean="0"/>
              <a:t>)=X+5=5</a:t>
            </a:r>
            <a:endParaRPr lang="sr-Latn-ME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allAtOnce"/>
      <p:bldP spid="11" grpId="0" build="allAtOnce"/>
      <p:bldP spid="12" grpId="0" build="allAtOnce"/>
      <p:bldP spid="13" grpId="0" build="allAtOnce"/>
      <p:bldP spid="15" grpId="0" build="allAtOnce"/>
      <p:bldP spid="16" grpId="0" build="allAtOnce"/>
      <p:bldP spid="17" grpId="0" build="allAtOnce"/>
      <p:bldP spid="18" grpId="0" build="allAtOnce"/>
      <p:bldP spid="20" grpId="0" build="allAtOnce"/>
      <p:bldP spid="21" grpId="0" build="allAtOnce"/>
      <p:bldP spid="22" grpId="0" build="allAtOnce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4282" y="1785926"/>
            <a:ext cx="7429552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ME" sz="2000" b="1" i="1" dirty="0" smtClean="0"/>
              <a:t>5</a:t>
            </a:r>
            <a:r>
              <a:rPr lang="sr-Latn-ME" sz="2000" b="1" i="1" dirty="0" smtClean="0"/>
              <a:t>.U </a:t>
            </a:r>
            <a:r>
              <a:rPr lang="sr-Latn-ME" sz="2000" b="1" i="1" dirty="0" smtClean="0"/>
              <a:t>jednom odjeljenju od 30 učenika </a:t>
            </a:r>
            <a:r>
              <a:rPr lang="sr-Latn-ME" sz="2000" b="1" i="1" dirty="0" smtClean="0"/>
              <a:t>odgovaralo </a:t>
            </a:r>
            <a:r>
              <a:rPr lang="sr-Latn-ME" sz="2000" b="1" i="1" dirty="0" smtClean="0"/>
              <a:t>je:</a:t>
            </a:r>
          </a:p>
          <a:p>
            <a:r>
              <a:rPr lang="sr-Latn-ME" sz="2000" dirty="0" smtClean="0"/>
              <a:t>MATEM-19 učenika</a:t>
            </a:r>
          </a:p>
          <a:p>
            <a:r>
              <a:rPr lang="sr-Latn-ME" sz="2000" dirty="0" smtClean="0"/>
              <a:t>FIZIKU-17 učenika</a:t>
            </a:r>
          </a:p>
          <a:p>
            <a:r>
              <a:rPr lang="sr-Latn-ME" sz="2000" dirty="0" smtClean="0"/>
              <a:t>ISTORIJU -11 učenika</a:t>
            </a:r>
          </a:p>
          <a:p>
            <a:r>
              <a:rPr lang="sr-Latn-ME" sz="2000" dirty="0" smtClean="0"/>
              <a:t>MAT i </a:t>
            </a:r>
            <a:r>
              <a:rPr lang="sr-Latn-ME" sz="2000" dirty="0" smtClean="0">
                <a:latin typeface="Times New Roman" pitchFamily="18" charset="0"/>
                <a:cs typeface="Times New Roman" pitchFamily="18" charset="0"/>
              </a:rPr>
              <a:t>FIZIKU-12</a:t>
            </a:r>
            <a:r>
              <a:rPr lang="sr-Latn-ME" sz="2000" dirty="0" smtClean="0"/>
              <a:t> učenika</a:t>
            </a:r>
          </a:p>
          <a:p>
            <a:r>
              <a:rPr lang="sr-Latn-ME" sz="2000" dirty="0" smtClean="0"/>
              <a:t>ISTOR i MATEM-7učenika</a:t>
            </a:r>
          </a:p>
          <a:p>
            <a:r>
              <a:rPr lang="sr-Latn-ME" sz="2000" dirty="0" smtClean="0"/>
              <a:t>FIZIKA i ISTORIJA-5 učenika</a:t>
            </a:r>
          </a:p>
          <a:p>
            <a:r>
              <a:rPr lang="sr-Latn-ME" sz="2000" dirty="0" smtClean="0"/>
              <a:t>MAT i </a:t>
            </a:r>
            <a:r>
              <a:rPr lang="sr-Latn-ME" sz="2000" dirty="0" smtClean="0">
                <a:latin typeface="Times New Roman" pitchFamily="18" charset="0"/>
                <a:cs typeface="Times New Roman" pitchFamily="18" charset="0"/>
              </a:rPr>
              <a:t>FIZIKA</a:t>
            </a:r>
            <a:r>
              <a:rPr lang="sr-Latn-ME" sz="2000" dirty="0" smtClean="0"/>
              <a:t> i ISTOR-2 </a:t>
            </a:r>
            <a:r>
              <a:rPr lang="sr-Latn-ME" sz="2000" dirty="0" smtClean="0"/>
              <a:t>učenika</a:t>
            </a:r>
            <a:endParaRPr lang="sr-Latn-ME" sz="2000" b="1" i="1" dirty="0" smtClean="0"/>
          </a:p>
          <a:p>
            <a:r>
              <a:rPr lang="sr-Latn-ME" sz="2000" b="1" i="1" dirty="0" smtClean="0"/>
              <a:t>a</a:t>
            </a:r>
            <a:r>
              <a:rPr lang="sr-Latn-ME" sz="2000" b="1" i="1" dirty="0" smtClean="0"/>
              <a:t>)Koliko </a:t>
            </a:r>
            <a:r>
              <a:rPr lang="sr-Latn-ME" sz="2000" b="1" i="1" dirty="0" smtClean="0"/>
              <a:t>učenika je odgovaralo 2 predmeta od tri moguća?</a:t>
            </a:r>
          </a:p>
          <a:p>
            <a:r>
              <a:rPr lang="sr-Latn-ME" sz="2000" b="1" i="1" dirty="0" smtClean="0"/>
              <a:t>b</a:t>
            </a:r>
            <a:r>
              <a:rPr lang="sr-Latn-ME" sz="2000" b="1" i="1" dirty="0" smtClean="0"/>
              <a:t>)Koliko </a:t>
            </a:r>
            <a:r>
              <a:rPr lang="sr-Latn-ME" sz="2000" b="1" i="1" dirty="0" smtClean="0"/>
              <a:t>učenika je ogovaralo samo jedan premet?</a:t>
            </a:r>
          </a:p>
          <a:p>
            <a:endParaRPr lang="sr-Latn-ME" sz="2000" dirty="0" smtClean="0"/>
          </a:p>
          <a:p>
            <a:endParaRPr lang="sr-Latn-ME" sz="2000" dirty="0" smtClean="0"/>
          </a:p>
          <a:p>
            <a:endParaRPr lang="sr-Latn-ME" sz="2000" dirty="0" smtClean="0"/>
          </a:p>
          <a:p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28596" y="1000108"/>
            <a:ext cx="3140603" cy="46782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sz="2800" b="1" i="1" dirty="0" smtClean="0"/>
              <a:t>6</a:t>
            </a:r>
            <a:r>
              <a:rPr lang="sr-Latn-ME" sz="2800" b="1" i="1" dirty="0" smtClean="0"/>
              <a:t>.Dati </a:t>
            </a:r>
            <a:r>
              <a:rPr lang="sr-Latn-ME" sz="2800" b="1" i="1" dirty="0" smtClean="0"/>
              <a:t>su podaci</a:t>
            </a:r>
            <a:r>
              <a:rPr lang="sr-Latn-ME" sz="2800" dirty="0" smtClean="0"/>
              <a:t>:</a:t>
            </a:r>
          </a:p>
          <a:p>
            <a:r>
              <a:rPr lang="sr-Latn-ME" sz="2800" dirty="0" smtClean="0"/>
              <a:t>n</a:t>
            </a:r>
            <a:r>
              <a:rPr lang="sr-Latn-ME" sz="2800" dirty="0" smtClean="0"/>
              <a:t>(A</a:t>
            </a:r>
            <a:r>
              <a:rPr lang="sr-Latn-ME" sz="2800" dirty="0" smtClean="0"/>
              <a:t>)=26</a:t>
            </a:r>
          </a:p>
          <a:p>
            <a:r>
              <a:rPr lang="sr-Latn-ME" sz="2800" dirty="0" smtClean="0"/>
              <a:t>n</a:t>
            </a:r>
            <a:r>
              <a:rPr lang="sr-Latn-ME" sz="2800" dirty="0" smtClean="0"/>
              <a:t>(B</a:t>
            </a:r>
            <a:r>
              <a:rPr lang="sr-Latn-ME" sz="2800" dirty="0" smtClean="0"/>
              <a:t>)=29</a:t>
            </a:r>
          </a:p>
          <a:p>
            <a:r>
              <a:rPr lang="sr-Latn-ME" sz="2800" dirty="0" smtClean="0"/>
              <a:t>n</a:t>
            </a:r>
            <a:r>
              <a:rPr lang="sr-Latn-ME" sz="2800" dirty="0" smtClean="0"/>
              <a:t>(C</a:t>
            </a:r>
            <a:r>
              <a:rPr lang="sr-Latn-ME" sz="2800" dirty="0" smtClean="0"/>
              <a:t>)=33</a:t>
            </a:r>
          </a:p>
          <a:p>
            <a:r>
              <a:rPr lang="sr-Latn-ME" sz="2800" dirty="0" smtClean="0"/>
              <a:t>n</a:t>
            </a:r>
            <a:r>
              <a:rPr lang="sr-Latn-ME" sz="2800" dirty="0" smtClean="0"/>
              <a:t>(A</a:t>
            </a:r>
            <a:r>
              <a:rPr lang="sr-Latn-ME" sz="2800" dirty="0" smtClean="0"/>
              <a:t>⋂B)=14</a:t>
            </a:r>
          </a:p>
          <a:p>
            <a:r>
              <a:rPr lang="sr-Latn-ME" sz="2800" dirty="0" smtClean="0"/>
              <a:t>n</a:t>
            </a:r>
            <a:r>
              <a:rPr lang="sr-Latn-ME" sz="2800" dirty="0" smtClean="0"/>
              <a:t>(A</a:t>
            </a:r>
            <a:r>
              <a:rPr lang="sr-Latn-ME" sz="2800" dirty="0" smtClean="0"/>
              <a:t>⋂C)=16</a:t>
            </a:r>
          </a:p>
          <a:p>
            <a:r>
              <a:rPr lang="sr-Latn-ME" sz="2800" dirty="0" smtClean="0"/>
              <a:t>n(B</a:t>
            </a:r>
            <a:r>
              <a:rPr lang="sr-Latn-ME" sz="2800" dirty="0" smtClean="0"/>
              <a:t>⋂C)=18</a:t>
            </a:r>
          </a:p>
          <a:p>
            <a:r>
              <a:rPr lang="sr-Latn-ME" sz="2800" dirty="0" smtClean="0"/>
              <a:t>n</a:t>
            </a:r>
            <a:r>
              <a:rPr lang="sr-Latn-ME" sz="2800" dirty="0" smtClean="0"/>
              <a:t>(A</a:t>
            </a:r>
            <a:r>
              <a:rPr lang="sr-Latn-ME" sz="2800" dirty="0" smtClean="0"/>
              <a:t>⋂B⋂C)=6</a:t>
            </a:r>
          </a:p>
          <a:p>
            <a:endParaRPr lang="sr-Latn-ME" sz="2800" dirty="0" smtClean="0"/>
          </a:p>
          <a:p>
            <a:endParaRPr lang="sr-Latn-ME" sz="2800" dirty="0" smtClean="0"/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57620" y="1500174"/>
            <a:ext cx="206338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ME" b="1" dirty="0" smtClean="0"/>
              <a:t>Odrediti:</a:t>
            </a:r>
          </a:p>
          <a:p>
            <a:r>
              <a:rPr lang="sr-Latn-ME" b="1" dirty="0" smtClean="0"/>
              <a:t>a)  </a:t>
            </a:r>
            <a:r>
              <a:rPr lang="sr-Latn-ME" b="1" dirty="0" smtClean="0"/>
              <a:t>n(</a:t>
            </a:r>
            <a:r>
              <a:rPr lang="sr-Latn-ME" b="1" dirty="0" smtClean="0"/>
              <a:t> </a:t>
            </a:r>
            <a:r>
              <a:rPr lang="sr-Latn-ME" b="1" dirty="0" smtClean="0"/>
              <a:t>A/(B⋃C</a:t>
            </a:r>
            <a:r>
              <a:rPr lang="sr-Latn-ME" b="1" dirty="0" smtClean="0"/>
              <a:t>))</a:t>
            </a:r>
            <a:endParaRPr lang="sr-Latn-ME" b="1" dirty="0" smtClean="0"/>
          </a:p>
          <a:p>
            <a:pPr marL="342900" indent="-342900">
              <a:buAutoNum type="alphaLcParenR" startAt="2"/>
            </a:pPr>
            <a:r>
              <a:rPr lang="sr-Latn-ME" b="1" dirty="0" smtClean="0"/>
              <a:t>n</a:t>
            </a:r>
            <a:r>
              <a:rPr lang="sr-Latn-ME" b="1" dirty="0" smtClean="0"/>
              <a:t> (B</a:t>
            </a:r>
            <a:r>
              <a:rPr lang="sr-Latn-ME" b="1" dirty="0" smtClean="0"/>
              <a:t>/(A⋃C</a:t>
            </a:r>
            <a:r>
              <a:rPr lang="sr-Latn-ME" b="1" dirty="0" smtClean="0"/>
              <a:t>))</a:t>
            </a:r>
            <a:endParaRPr lang="sr-Latn-ME" b="1" dirty="0" smtClean="0"/>
          </a:p>
          <a:p>
            <a:pPr marL="342900" indent="-342900">
              <a:buAutoNum type="alphaLcParenR" startAt="2"/>
            </a:pPr>
            <a:r>
              <a:rPr lang="en-US" b="1" dirty="0" smtClean="0"/>
              <a:t>N</a:t>
            </a:r>
            <a:r>
              <a:rPr lang="sr-Latn-ME" b="1" dirty="0" smtClean="0"/>
              <a:t>(</a:t>
            </a:r>
            <a:r>
              <a:rPr lang="sr-Latn-ME" b="1" dirty="0" smtClean="0"/>
              <a:t>(A</a:t>
            </a:r>
            <a:r>
              <a:rPr lang="sr-Latn-ME" b="1" dirty="0" smtClean="0"/>
              <a:t>⋂C)/</a:t>
            </a:r>
            <a:r>
              <a:rPr lang="sr-Latn-ME" dirty="0" smtClean="0"/>
              <a:t>B)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530" name="Object 2"/>
          <p:cNvGraphicFramePr>
            <a:graphicFrameLocks noChangeAspect="1"/>
          </p:cNvGraphicFramePr>
          <p:nvPr/>
        </p:nvGraphicFramePr>
        <p:xfrm>
          <a:off x="571472" y="1643050"/>
          <a:ext cx="6307137" cy="2643187"/>
        </p:xfrm>
        <a:graphic>
          <a:graphicData uri="http://schemas.openxmlformats.org/presentationml/2006/ole">
            <p:oleObj spid="_x0000_s22530" name="Equation" r:id="rId3" imgW="1942920" imgH="939600" progId="Equation.3">
              <p:embed/>
            </p:oleObj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357290" y="1000108"/>
            <a:ext cx="51203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CS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Primjer1:</a:t>
            </a:r>
            <a:r>
              <a:rPr lang="sr-Latn-C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CS" sz="2400" b="1" dirty="0" smtClean="0">
                <a:latin typeface="Times New Roman" pitchFamily="18" charset="0"/>
                <a:cs typeface="Times New Roman" pitchFamily="18" charset="0"/>
              </a:rPr>
              <a:t>Navesti sve elemente skupa</a:t>
            </a: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282" y="264267"/>
            <a:ext cx="8643998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Def:</a:t>
            </a:r>
            <a:r>
              <a:rPr lang="sr-Latn-CS" sz="2400" dirty="0" smtClean="0">
                <a:latin typeface="Times New Roman" pitchFamily="18" charset="0"/>
                <a:cs typeface="Times New Roman" pitchFamily="18" charset="0"/>
              </a:rPr>
              <a:t> Za skup B kažemo da je </a:t>
            </a:r>
            <a:r>
              <a:rPr lang="sr-Latn-CS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podskup </a:t>
            </a:r>
            <a:r>
              <a:rPr lang="sr-Latn-CS" sz="2400" dirty="0" smtClean="0">
                <a:latin typeface="Times New Roman" pitchFamily="18" charset="0"/>
                <a:cs typeface="Times New Roman" pitchFamily="18" charset="0"/>
              </a:rPr>
              <a:t>skupa A,             , ako su svi elementi skupa B takođe i elementi skupa A. </a:t>
            </a:r>
          </a:p>
          <a:p>
            <a:endParaRPr lang="sr-Latn-CS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sr-Latn-CS" sz="2400" dirty="0" smtClean="0">
                <a:latin typeface="Times New Roman" pitchFamily="18" charset="0"/>
                <a:cs typeface="Times New Roman" pitchFamily="18" charset="0"/>
              </a:rPr>
              <a:t>                    akko</a:t>
            </a:r>
          </a:p>
          <a:p>
            <a:endParaRPr lang="sr-Latn-C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sr-Latn-C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Def:</a:t>
            </a:r>
            <a:r>
              <a:rPr lang="sr-Latn-CS" sz="2400" dirty="0" smtClean="0">
                <a:latin typeface="Times New Roman" pitchFamily="18" charset="0"/>
                <a:cs typeface="Times New Roman" pitchFamily="18" charset="0"/>
              </a:rPr>
              <a:t> Skupove A  i  B nazivamo </a:t>
            </a:r>
            <a:r>
              <a:rPr lang="sr-Latn-CS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jednakim , </a:t>
            </a:r>
            <a:r>
              <a:rPr lang="sr-Latn-CS" sz="2400" dirty="0" smtClean="0">
                <a:latin typeface="Times New Roman" pitchFamily="18" charset="0"/>
                <a:cs typeface="Times New Roman" pitchFamily="18" charset="0"/>
              </a:rPr>
              <a:t>ako je            i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sr-Latn-C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sr-Latn-C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CS" sz="2800" dirty="0" smtClean="0">
                <a:latin typeface="Times New Roman" pitchFamily="18" charset="0"/>
                <a:cs typeface="Times New Roman" pitchFamily="18" charset="0"/>
              </a:rPr>
              <a:t>      A=B    </a:t>
            </a:r>
            <a:r>
              <a:rPr lang="sr-Latn-CS" sz="2400" dirty="0" smtClean="0">
                <a:latin typeface="Times New Roman" pitchFamily="18" charset="0"/>
                <a:cs typeface="Times New Roman" pitchFamily="18" charset="0"/>
              </a:rPr>
              <a:t>akko</a:t>
            </a:r>
          </a:p>
          <a:p>
            <a:endParaRPr lang="sr-Latn-CS" sz="2400" dirty="0">
              <a:latin typeface="Times New Roman" pitchFamily="18" charset="0"/>
              <a:cs typeface="Times New Roman" pitchFamily="18" charset="0"/>
            </a:endParaRPr>
          </a:p>
          <a:p>
            <a:endParaRPr lang="sr-Latn-C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/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6215074" y="285728"/>
          <a:ext cx="857250" cy="428625"/>
        </p:xfrm>
        <a:graphic>
          <a:graphicData uri="http://schemas.openxmlformats.org/presentationml/2006/ole">
            <p:oleObj spid="_x0000_s2050" name="Equation" r:id="rId3" imgW="431640" imgH="164880" progId="Equation.3">
              <p:embed/>
            </p:oleObj>
          </a:graphicData>
        </a:graphic>
      </p:graphicFrame>
      <p:graphicFrame>
        <p:nvGraphicFramePr>
          <p:cNvPr id="2051" name="Object 3"/>
          <p:cNvGraphicFramePr>
            <a:graphicFrameLocks noChangeAspect="1"/>
          </p:cNvGraphicFramePr>
          <p:nvPr/>
        </p:nvGraphicFramePr>
        <p:xfrm>
          <a:off x="785786" y="1357298"/>
          <a:ext cx="857250" cy="428625"/>
        </p:xfrm>
        <a:graphic>
          <a:graphicData uri="http://schemas.openxmlformats.org/presentationml/2006/ole">
            <p:oleObj spid="_x0000_s2051" name="Equation" r:id="rId4" imgW="431640" imgH="164880" progId="Equation.3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2643174" y="1357298"/>
          <a:ext cx="2571768" cy="488952"/>
        </p:xfrm>
        <a:graphic>
          <a:graphicData uri="http://schemas.openxmlformats.org/presentationml/2006/ole">
            <p:oleObj spid="_x0000_s2052" name="Equation" r:id="rId5" imgW="1295280" imgH="203040" progId="Equation.3">
              <p:embed/>
            </p:oleObj>
          </a:graphicData>
        </a:graphic>
      </p:graphicFrame>
      <p:graphicFrame>
        <p:nvGraphicFramePr>
          <p:cNvPr id="2053" name="Object 5"/>
          <p:cNvGraphicFramePr>
            <a:graphicFrameLocks noChangeAspect="1"/>
          </p:cNvGraphicFramePr>
          <p:nvPr/>
        </p:nvGraphicFramePr>
        <p:xfrm>
          <a:off x="6286512" y="2071678"/>
          <a:ext cx="857250" cy="428625"/>
        </p:xfrm>
        <a:graphic>
          <a:graphicData uri="http://schemas.openxmlformats.org/presentationml/2006/ole">
            <p:oleObj spid="_x0000_s2053" name="Equation" r:id="rId6" imgW="431640" imgH="164880" progId="Equation.3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7358082" y="2071678"/>
          <a:ext cx="1071570" cy="428628"/>
        </p:xfrm>
        <a:graphic>
          <a:graphicData uri="http://schemas.openxmlformats.org/presentationml/2006/ole">
            <p:oleObj spid="_x0000_s2054" name="Equation" r:id="rId7" imgW="431640" imgH="164880" progId="Equation.3">
              <p:embed/>
            </p:oleObj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2714612" y="2857496"/>
          <a:ext cx="2786082" cy="500066"/>
        </p:xfrm>
        <a:graphic>
          <a:graphicData uri="http://schemas.openxmlformats.org/presentationml/2006/ole">
            <p:oleObj spid="_x0000_s2055" name="Equation" r:id="rId8" imgW="1307880" imgH="2030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106" name="Object 2"/>
          <p:cNvGraphicFramePr>
            <a:graphicFrameLocks noChangeAspect="1"/>
          </p:cNvGraphicFramePr>
          <p:nvPr/>
        </p:nvGraphicFramePr>
        <p:xfrm>
          <a:off x="500034" y="1357298"/>
          <a:ext cx="4505325" cy="3763962"/>
        </p:xfrm>
        <a:graphic>
          <a:graphicData uri="http://schemas.openxmlformats.org/presentationml/2006/ole">
            <p:oleObj spid="_x0000_s47106" name="Equation" r:id="rId3" imgW="1562040" imgH="1714320" progId="Equation.3">
              <p:embed/>
            </p:oleObj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85786" y="714356"/>
            <a:ext cx="4955203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sz="2000" b="1" dirty="0" smtClean="0"/>
              <a:t>1.Koji su od sledećih skupova jednaki</a:t>
            </a:r>
            <a:r>
              <a:rPr lang="sr-Latn-ME" dirty="0" smtClean="0"/>
              <a:t>: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7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7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428728" y="1714488"/>
            <a:ext cx="6215106" cy="25237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CS" sz="3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Operacije sa skupovima</a:t>
            </a:r>
            <a:r>
              <a:rPr lang="sr-Latn-CS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endParaRPr lang="sr-Latn-CS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sr-Latn-CS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sr-Latn-CS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rabicPeriod"/>
            </a:pP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UNIJA</a:t>
            </a:r>
          </a:p>
          <a:p>
            <a:pPr marL="514350" indent="-514350">
              <a:buAutoNum type="arabicPeriod"/>
            </a:pP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PRESJEK</a:t>
            </a:r>
          </a:p>
          <a:p>
            <a:pPr marL="514350" indent="-514350">
              <a:buAutoNum type="arabicPeriod"/>
            </a:pP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RAZLIKA</a:t>
            </a:r>
          </a:p>
          <a:p>
            <a:pPr marL="514350" indent="-514350">
              <a:buAutoNum type="arabicPeriod"/>
            </a:pP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SIMETRIČNA RAZLIKA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428728" y="4143380"/>
            <a:ext cx="321145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5.      PARTITIVNI SKUP</a:t>
            </a:r>
          </a:p>
          <a:p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6.      DEKARTOV PROIZVOD</a:t>
            </a:r>
          </a:p>
          <a:p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7.        KOMPLEMENT SKUPA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7158" y="285728"/>
            <a:ext cx="857256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Def: </a:t>
            </a:r>
            <a:r>
              <a:rPr lang="sr-Latn-CS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Unija</a:t>
            </a:r>
            <a:r>
              <a:rPr lang="sr-Latn-CS" sz="2400" dirty="0" smtClean="0">
                <a:latin typeface="Times New Roman" pitchFamily="18" charset="0"/>
                <a:cs typeface="Times New Roman" pitchFamily="18" charset="0"/>
              </a:rPr>
              <a:t> skupova A  i  B je skup, oznaka               , čiji elementi pripadaju ili skupu A  ili  skupu B, tj.</a:t>
            </a:r>
          </a:p>
          <a:p>
            <a:endParaRPr lang="sr-Latn-CS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sr-Latn-CS" sz="24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Primjer 2:</a:t>
            </a:r>
          </a:p>
          <a:p>
            <a:endParaRPr lang="sr-Latn-CS" sz="2400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sr-Latn-CS" sz="2400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sr-Latn-CS" sz="2400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sr-Latn-CS" sz="2400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sr-Latn-CS" sz="2400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sr-Latn-C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Def</a:t>
            </a:r>
            <a:r>
              <a:rPr lang="sr-Latn-CS" sz="2400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sr-Latn-C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CS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Presjek </a:t>
            </a:r>
            <a:r>
              <a:rPr lang="sr-Latn-CS" sz="2400" dirty="0" smtClean="0">
                <a:latin typeface="Times New Roman" pitchFamily="18" charset="0"/>
                <a:cs typeface="Times New Roman" pitchFamily="18" charset="0"/>
              </a:rPr>
              <a:t>skupova A  i  B je skup, oznaka               , čiji elementi pripadaju i skupu A  i  skupu B, tj.</a:t>
            </a:r>
          </a:p>
          <a:p>
            <a:endParaRPr lang="sr-Latn-CS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sr-Latn-CS" sz="24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Primjer 3:</a:t>
            </a:r>
            <a:r>
              <a:rPr lang="sr-Latn-CS" sz="2400" dirty="0" smtClean="0">
                <a:latin typeface="Times New Roman" pitchFamily="18" charset="0"/>
                <a:cs typeface="Times New Roman" pitchFamily="18" charset="0"/>
              </a:rPr>
              <a:t>           </a:t>
            </a:r>
          </a:p>
          <a:p>
            <a:endParaRPr lang="sr-Latn-CS" sz="2400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sr-Latn-CS" sz="24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</a:t>
            </a: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5786446" y="214290"/>
          <a:ext cx="1000132" cy="450852"/>
        </p:xfrm>
        <a:graphic>
          <a:graphicData uri="http://schemas.openxmlformats.org/presentationml/2006/ole">
            <p:oleObj spid="_x0000_s3074" name="Equation" r:id="rId3" imgW="419040" imgH="164880" progId="Equation.3">
              <p:embed/>
            </p:oleObj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4954588" y="642938"/>
          <a:ext cx="3878262" cy="500062"/>
        </p:xfrm>
        <a:graphic>
          <a:graphicData uri="http://schemas.openxmlformats.org/presentationml/2006/ole">
            <p:oleObj spid="_x0000_s3075" name="Equation" r:id="rId4" imgW="1612800" imgH="215640" progId="Equation.3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500034" y="1785926"/>
          <a:ext cx="2143140" cy="1428760"/>
        </p:xfrm>
        <a:graphic>
          <a:graphicData uri="http://schemas.openxmlformats.org/presentationml/2006/ole">
            <p:oleObj spid="_x0000_s3076" name="Equation" r:id="rId5" imgW="685800" imgH="634680" progId="Equation.3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6072198" y="3571876"/>
          <a:ext cx="1071570" cy="379414"/>
        </p:xfrm>
        <a:graphic>
          <a:graphicData uri="http://schemas.openxmlformats.org/presentationml/2006/ole">
            <p:oleObj spid="_x0000_s3077" name="Equation" r:id="rId6" imgW="419040" imgH="164880" progId="Equation.3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4740275" y="3929063"/>
          <a:ext cx="3878263" cy="500062"/>
        </p:xfrm>
        <a:graphic>
          <a:graphicData uri="http://schemas.openxmlformats.org/presentationml/2006/ole">
            <p:oleObj spid="_x0000_s3078" name="Equation" r:id="rId7" imgW="1612800" imgH="215640" progId="Equation.3">
              <p:embed/>
            </p:oleObj>
          </a:graphicData>
        </a:graphic>
      </p:graphicFrame>
      <p:graphicFrame>
        <p:nvGraphicFramePr>
          <p:cNvPr id="3079" name="Object 7"/>
          <p:cNvGraphicFramePr>
            <a:graphicFrameLocks noChangeAspect="1"/>
          </p:cNvGraphicFramePr>
          <p:nvPr/>
        </p:nvGraphicFramePr>
        <p:xfrm>
          <a:off x="1785918" y="4857760"/>
          <a:ext cx="2143125" cy="1428750"/>
        </p:xfrm>
        <a:graphic>
          <a:graphicData uri="http://schemas.openxmlformats.org/presentationml/2006/ole">
            <p:oleObj spid="_x0000_s3079" name="Equation" r:id="rId8" imgW="685800" imgH="6346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20" y="214290"/>
            <a:ext cx="8643998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Def</a:t>
            </a:r>
            <a:r>
              <a:rPr lang="sr-Latn-C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sr-Latn-C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CS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Razlika</a:t>
            </a:r>
            <a:r>
              <a:rPr lang="sr-Latn-C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CS" sz="2400" dirty="0" smtClean="0">
                <a:latin typeface="Times New Roman" pitchFamily="18" charset="0"/>
                <a:cs typeface="Times New Roman" pitchFamily="18" charset="0"/>
              </a:rPr>
              <a:t>skupova A  i B je skup, oznaka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A\B, </a:t>
            </a:r>
            <a:r>
              <a:rPr lang="sr-Latn-CS" sz="2400" dirty="0" smtClean="0">
                <a:latin typeface="Times New Roman" pitchFamily="18" charset="0"/>
                <a:cs typeface="Times New Roman" pitchFamily="18" charset="0"/>
              </a:rPr>
              <a:t>čiji elementi pripadaju skupu A, a ne pripadaju skupu B, tj.A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\B=</a:t>
            </a: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Primjer</a:t>
            </a:r>
            <a:r>
              <a:rPr lang="en-US" sz="24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4.</a:t>
            </a:r>
          </a:p>
          <a:p>
            <a:endParaRPr lang="en-US" sz="2400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400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400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400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400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Def</a:t>
            </a:r>
            <a:r>
              <a:rPr lang="sr-Latn-C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sr-Latn-CS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Simetrična razlika </a:t>
            </a:r>
            <a:r>
              <a:rPr lang="sr-Latn-CS" sz="2400" dirty="0" smtClean="0">
                <a:latin typeface="Times New Roman" pitchFamily="18" charset="0"/>
                <a:cs typeface="Times New Roman" pitchFamily="18" charset="0"/>
              </a:rPr>
              <a:t>skupova A  i  B, oznaka              , je skup</a:t>
            </a:r>
          </a:p>
          <a:p>
            <a:endParaRPr lang="sr-Latn-CS" sz="2400" dirty="0">
              <a:latin typeface="Times New Roman" pitchFamily="18" charset="0"/>
              <a:cs typeface="Times New Roman" pitchFamily="18" charset="0"/>
            </a:endParaRPr>
          </a:p>
          <a:p>
            <a:endParaRPr lang="sr-Latn-C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sr-Latn-CS" sz="24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Primjer 5: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6600825" y="571500"/>
          <a:ext cx="2443163" cy="571500"/>
        </p:xfrm>
        <a:graphic>
          <a:graphicData uri="http://schemas.openxmlformats.org/presentationml/2006/ole">
            <p:oleObj spid="_x0000_s4099" name="Equation" r:id="rId3" imgW="1091880" imgH="215640" progId="Equation.3">
              <p:embed/>
            </p:oleObj>
          </a:graphicData>
        </a:graphic>
      </p:graphicFrame>
      <p:graphicFrame>
        <p:nvGraphicFramePr>
          <p:cNvPr id="4100" name="Object 4"/>
          <p:cNvGraphicFramePr>
            <a:graphicFrameLocks noChangeAspect="1"/>
          </p:cNvGraphicFramePr>
          <p:nvPr/>
        </p:nvGraphicFramePr>
        <p:xfrm>
          <a:off x="428625" y="1771650"/>
          <a:ext cx="2143125" cy="1457325"/>
        </p:xfrm>
        <a:graphic>
          <a:graphicData uri="http://schemas.openxmlformats.org/presentationml/2006/ole">
            <p:oleObj spid="_x0000_s4100" name="Equation" r:id="rId4" imgW="685800" imgH="647640" progId="Equation.3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6215074" y="3500438"/>
          <a:ext cx="1071570" cy="428628"/>
        </p:xfrm>
        <a:graphic>
          <a:graphicData uri="http://schemas.openxmlformats.org/presentationml/2006/ole">
            <p:oleObj spid="_x0000_s4101" name="Equation" r:id="rId5" imgW="342720" imgH="164880" progId="Equation.3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1071538" y="4000504"/>
          <a:ext cx="2928958" cy="488952"/>
        </p:xfrm>
        <a:graphic>
          <a:graphicData uri="http://schemas.openxmlformats.org/presentationml/2006/ole">
            <p:oleObj spid="_x0000_s4102" name="Equation" r:id="rId6" imgW="1028520" imgH="203040" progId="Equation.3">
              <p:embed/>
            </p:oleObj>
          </a:graphicData>
        </a:graphic>
      </p:graphicFrame>
      <p:graphicFrame>
        <p:nvGraphicFramePr>
          <p:cNvPr id="4103" name="Object 7"/>
          <p:cNvGraphicFramePr>
            <a:graphicFrameLocks noChangeAspect="1"/>
          </p:cNvGraphicFramePr>
          <p:nvPr/>
        </p:nvGraphicFramePr>
        <p:xfrm>
          <a:off x="428625" y="5086350"/>
          <a:ext cx="2143125" cy="1428750"/>
        </p:xfrm>
        <a:graphic>
          <a:graphicData uri="http://schemas.openxmlformats.org/presentationml/2006/ole">
            <p:oleObj spid="_x0000_s4103" name="Equation" r:id="rId7" imgW="685800" imgH="6346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282" y="285728"/>
            <a:ext cx="857256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Def: </a:t>
            </a:r>
            <a:r>
              <a:rPr lang="sr-Latn-CS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Partitivni skup skupa A </a:t>
            </a:r>
            <a:r>
              <a:rPr lang="sr-Latn-CS" sz="2400" dirty="0" smtClean="0">
                <a:latin typeface="Times New Roman" pitchFamily="18" charset="0"/>
                <a:cs typeface="Times New Roman" pitchFamily="18" charset="0"/>
              </a:rPr>
              <a:t>je skup svih podskupova skupa A i označava se P(A).</a:t>
            </a:r>
          </a:p>
          <a:p>
            <a:endParaRPr lang="sr-Latn-C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sr-Latn-CS" sz="24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Primjer 6:</a:t>
            </a:r>
          </a:p>
          <a:p>
            <a:endParaRPr lang="sr-Latn-CS" sz="2400" dirty="0">
              <a:latin typeface="Times New Roman" pitchFamily="18" charset="0"/>
              <a:cs typeface="Times New Roman" pitchFamily="18" charset="0"/>
            </a:endParaRPr>
          </a:p>
          <a:p>
            <a:endParaRPr lang="sr-Latn-CS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sr-Latn-CS" sz="2400" dirty="0">
              <a:latin typeface="Times New Roman" pitchFamily="18" charset="0"/>
              <a:cs typeface="Times New Roman" pitchFamily="18" charset="0"/>
            </a:endParaRPr>
          </a:p>
          <a:p>
            <a:endParaRPr lang="sr-Latn-C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sr-Latn-C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Def: </a:t>
            </a:r>
            <a:r>
              <a:rPr lang="sr-Latn-CS" sz="2400" dirty="0" smtClean="0">
                <a:latin typeface="Times New Roman" pitchFamily="18" charset="0"/>
                <a:cs typeface="Times New Roman" pitchFamily="18" charset="0"/>
              </a:rPr>
              <a:t>Neka je A podskup skupa S</a:t>
            </a:r>
            <a:r>
              <a:rPr lang="sr-Latn-CS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Komplement skupa A </a:t>
            </a:r>
            <a:r>
              <a:rPr lang="sr-Latn-CS" sz="2400" dirty="0" smtClean="0">
                <a:latin typeface="Times New Roman" pitchFamily="18" charset="0"/>
                <a:cs typeface="Times New Roman" pitchFamily="18" charset="0"/>
              </a:rPr>
              <a:t>u odnosu na S , oznaka C(A), je skup 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\A,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tj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Primjer</a:t>
            </a:r>
            <a:r>
              <a:rPr lang="en-US" sz="24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7 :</a:t>
            </a:r>
            <a:endParaRPr lang="sr-Latn-CS" sz="2400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428596" y="1857364"/>
          <a:ext cx="1714512" cy="1143008"/>
        </p:xfrm>
        <a:graphic>
          <a:graphicData uri="http://schemas.openxmlformats.org/presentationml/2006/ole">
            <p:oleObj spid="_x0000_s5122" name="Equation" r:id="rId3" imgW="660240" imgH="431640" progId="Equation.3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4351338" y="3557588"/>
          <a:ext cx="4014787" cy="530225"/>
        </p:xfrm>
        <a:graphic>
          <a:graphicData uri="http://schemas.openxmlformats.org/presentationml/2006/ole">
            <p:oleObj spid="_x0000_s5124" name="Equation" r:id="rId4" imgW="1625400" imgH="228600" progId="Equation.3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2857488" y="4643446"/>
          <a:ext cx="2786082" cy="1500198"/>
        </p:xfrm>
        <a:graphic>
          <a:graphicData uri="http://schemas.openxmlformats.org/presentationml/2006/ole">
            <p:oleObj spid="_x0000_s5125" name="Equation" r:id="rId5" imgW="1104840" imgH="6728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a:style>
    </a:sp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431</TotalTime>
  <Words>1070</Words>
  <Application>Microsoft Office PowerPoint</Application>
  <PresentationFormat>On-screen Show (4:3)</PresentationFormat>
  <Paragraphs>245</Paragraphs>
  <Slides>22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4" baseType="lpstr">
      <vt:lpstr>Concourse</vt:lpstr>
      <vt:lpstr>Equation</vt:lpstr>
      <vt:lpstr>SKUP,OPERACIJE SA SKUPOVIMA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2.SKUPOVI</dc:title>
  <dc:creator>HP</dc:creator>
  <cp:lastModifiedBy>Petar</cp:lastModifiedBy>
  <cp:revision>80</cp:revision>
  <dcterms:created xsi:type="dcterms:W3CDTF">2011-09-19T19:35:40Z</dcterms:created>
  <dcterms:modified xsi:type="dcterms:W3CDTF">2020-11-08T19:25:55Z</dcterms:modified>
</cp:coreProperties>
</file>