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6" r:id="rId4"/>
    <p:sldId id="264" r:id="rId5"/>
    <p:sldId id="258" r:id="rId6"/>
    <p:sldId id="259" r:id="rId7"/>
    <p:sldId id="265" r:id="rId8"/>
    <p:sldId id="260" r:id="rId9"/>
    <p:sldId id="261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/>
            <a:ahLst/>
            <a:cxnLst>
              <a:cxn ang="0">
                <a:pos x="104" y="1944"/>
              </a:cxn>
              <a:cxn ang="0">
                <a:pos x="144" y="1912"/>
              </a:cxn>
              <a:cxn ang="0">
                <a:pos x="1320" y="1568"/>
              </a:cxn>
              <a:cxn ang="0">
                <a:pos x="2000" y="1264"/>
              </a:cxn>
              <a:cxn ang="0">
                <a:pos x="2104" y="1208"/>
              </a:cxn>
              <a:cxn ang="0">
                <a:pos x="2312" y="1056"/>
              </a:cxn>
              <a:cxn ang="0">
                <a:pos x="2416" y="936"/>
              </a:cxn>
              <a:cxn ang="0">
                <a:pos x="2464" y="824"/>
              </a:cxn>
              <a:cxn ang="0">
                <a:pos x="3376" y="504"/>
              </a:cxn>
              <a:cxn ang="0">
                <a:pos x="3648" y="496"/>
              </a:cxn>
              <a:cxn ang="0">
                <a:pos x="4160" y="400"/>
              </a:cxn>
              <a:cxn ang="0">
                <a:pos x="4416" y="304"/>
              </a:cxn>
              <a:cxn ang="0">
                <a:pos x="4472" y="296"/>
              </a:cxn>
              <a:cxn ang="0">
                <a:pos x="4711" y="224"/>
              </a:cxn>
              <a:cxn ang="0">
                <a:pos x="4711" y="0"/>
              </a:cxn>
              <a:cxn ang="0">
                <a:pos x="2440" y="768"/>
              </a:cxn>
              <a:cxn ang="0">
                <a:pos x="2232" y="760"/>
              </a:cxn>
              <a:cxn ang="0">
                <a:pos x="1784" y="808"/>
              </a:cxn>
              <a:cxn ang="0">
                <a:pos x="1600" y="848"/>
              </a:cxn>
              <a:cxn ang="0">
                <a:pos x="760" y="1056"/>
              </a:cxn>
              <a:cxn ang="0">
                <a:pos x="0" y="1288"/>
              </a:cxn>
              <a:cxn ang="0">
                <a:pos x="104" y="1384"/>
              </a:cxn>
              <a:cxn ang="0">
                <a:pos x="104" y="1944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84997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8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9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0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1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0" y="241"/>
                  </a:cxn>
                  <a:cxn ang="0">
                    <a:pos x="0" y="818"/>
                  </a:cxn>
                  <a:cxn ang="0">
                    <a:pos x="90" y="844"/>
                  </a:cxn>
                  <a:cxn ang="0">
                    <a:pos x="153" y="853"/>
                  </a:cxn>
                  <a:cxn ang="0">
                    <a:pos x="230" y="862"/>
                  </a:cxn>
                  <a:cxn ang="0">
                    <a:pos x="230" y="294"/>
                  </a:cxn>
                  <a:cxn ang="0">
                    <a:pos x="280" y="21"/>
                  </a:cxn>
                  <a:cxn ang="0">
                    <a:pos x="256" y="21"/>
                  </a:cxn>
                  <a:cxn ang="0">
                    <a:pos x="204" y="13"/>
                  </a:cxn>
                  <a:cxn ang="0">
                    <a:pos x="171" y="0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2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3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/>
                <a:ahLst/>
                <a:cxnLst>
                  <a:cxn ang="0">
                    <a:pos x="0" y="254"/>
                  </a:cxn>
                  <a:cxn ang="0">
                    <a:pos x="0" y="795"/>
                  </a:cxn>
                  <a:cxn ang="0">
                    <a:pos x="40" y="800"/>
                  </a:cxn>
                  <a:cxn ang="0">
                    <a:pos x="40" y="263"/>
                  </a:cxn>
                  <a:cxn ang="0">
                    <a:pos x="131" y="8"/>
                  </a:cxn>
                  <a:cxn ang="0">
                    <a:pos x="114" y="0"/>
                  </a:cxn>
                  <a:cxn ang="0">
                    <a:pos x="0" y="254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4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/>
                <a:ahLst/>
                <a:cxnLst>
                  <a:cxn ang="0">
                    <a:pos x="244" y="224"/>
                  </a:cxn>
                  <a:cxn ang="0">
                    <a:pos x="244" y="765"/>
                  </a:cxn>
                  <a:cxn ang="0">
                    <a:pos x="203" y="796"/>
                  </a:cxn>
                  <a:cxn ang="0">
                    <a:pos x="203" y="233"/>
                  </a:cxn>
                  <a:cxn ang="0">
                    <a:pos x="0" y="8"/>
                  </a:cxn>
                  <a:cxn ang="0">
                    <a:pos x="18" y="0"/>
                  </a:cxn>
                  <a:cxn ang="0">
                    <a:pos x="244" y="224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85006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7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8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0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30"/>
                  </a:cxn>
                  <a:cxn ang="0">
                    <a:pos x="85" y="44"/>
                  </a:cxn>
                  <a:cxn ang="0">
                    <a:pos x="153" y="61"/>
                  </a:cxn>
                  <a:cxn ang="0">
                    <a:pos x="212" y="70"/>
                  </a:cxn>
                  <a:cxn ang="0">
                    <a:pos x="275" y="75"/>
                  </a:cxn>
                  <a:cxn ang="0">
                    <a:pos x="321" y="70"/>
                  </a:cxn>
                  <a:cxn ang="0">
                    <a:pos x="248" y="61"/>
                  </a:cxn>
                  <a:cxn ang="0">
                    <a:pos x="171" y="44"/>
                  </a:cxn>
                  <a:cxn ang="0">
                    <a:pos x="94" y="22"/>
                  </a:cxn>
                  <a:cxn ang="0">
                    <a:pos x="31" y="4"/>
                  </a:cxn>
                  <a:cxn ang="0">
                    <a:pos x="0" y="0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/>
                <a:ahLst/>
                <a:cxnLst>
                  <a:cxn ang="0">
                    <a:pos x="180" y="48"/>
                  </a:cxn>
                  <a:cxn ang="0">
                    <a:pos x="94" y="39"/>
                  </a:cxn>
                  <a:cxn ang="0">
                    <a:pos x="40" y="26"/>
                  </a:cxn>
                  <a:cxn ang="0">
                    <a:pos x="0" y="13"/>
                  </a:cxn>
                  <a:cxn ang="0">
                    <a:pos x="13" y="0"/>
                  </a:cxn>
                  <a:cxn ang="0">
                    <a:pos x="54" y="17"/>
                  </a:cxn>
                  <a:cxn ang="0">
                    <a:pos x="112" y="30"/>
                  </a:cxn>
                  <a:cxn ang="0">
                    <a:pos x="171" y="30"/>
                  </a:cxn>
                  <a:cxn ang="0">
                    <a:pos x="180" y="48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99" y="0"/>
                  </a:cxn>
                  <a:cxn ang="0">
                    <a:pos x="162" y="79"/>
                  </a:cxn>
                  <a:cxn ang="0">
                    <a:pos x="144" y="127"/>
                  </a:cxn>
                  <a:cxn ang="0">
                    <a:pos x="117" y="171"/>
                  </a:cxn>
                  <a:cxn ang="0">
                    <a:pos x="104" y="229"/>
                  </a:cxn>
                  <a:cxn ang="0">
                    <a:pos x="0" y="229"/>
                  </a:cxn>
                  <a:cxn ang="0">
                    <a:pos x="18" y="176"/>
                  </a:cxn>
                  <a:cxn ang="0">
                    <a:pos x="63" y="123"/>
                  </a:cxn>
                  <a:cxn ang="0">
                    <a:pos x="72" y="79"/>
                  </a:cxn>
                  <a:cxn ang="0">
                    <a:pos x="90" y="35"/>
                  </a:cxn>
                  <a:cxn ang="0">
                    <a:pos x="104" y="4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85015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/>
                <a:ahLst/>
                <a:cxnLst>
                  <a:cxn ang="0">
                    <a:pos x="598" y="140"/>
                  </a:cxn>
                  <a:cxn ang="0">
                    <a:pos x="523" y="358"/>
                  </a:cxn>
                  <a:cxn ang="0">
                    <a:pos x="440" y="644"/>
                  </a:cxn>
                  <a:cxn ang="0">
                    <a:pos x="354" y="916"/>
                  </a:cxn>
                  <a:cxn ang="0">
                    <a:pos x="257" y="1286"/>
                  </a:cxn>
                  <a:cxn ang="0">
                    <a:pos x="130" y="1703"/>
                  </a:cxn>
                  <a:cxn ang="0">
                    <a:pos x="51" y="2079"/>
                  </a:cxn>
                  <a:cxn ang="0">
                    <a:pos x="15" y="2224"/>
                  </a:cxn>
                  <a:cxn ang="0">
                    <a:pos x="0" y="2315"/>
                  </a:cxn>
                  <a:cxn ang="0">
                    <a:pos x="63" y="2264"/>
                  </a:cxn>
                  <a:cxn ang="0">
                    <a:pos x="268" y="2103"/>
                  </a:cxn>
                  <a:cxn ang="0">
                    <a:pos x="124" y="2084"/>
                  </a:cxn>
                  <a:cxn ang="0">
                    <a:pos x="286" y="2088"/>
                  </a:cxn>
                  <a:cxn ang="0">
                    <a:pos x="313" y="2040"/>
                  </a:cxn>
                  <a:cxn ang="0">
                    <a:pos x="135" y="2042"/>
                  </a:cxn>
                  <a:cxn ang="0">
                    <a:pos x="322" y="2022"/>
                  </a:cxn>
                  <a:cxn ang="0">
                    <a:pos x="372" y="1941"/>
                  </a:cxn>
                  <a:cxn ang="0">
                    <a:pos x="162" y="1945"/>
                  </a:cxn>
                  <a:cxn ang="0">
                    <a:pos x="379" y="1923"/>
                  </a:cxn>
                  <a:cxn ang="0">
                    <a:pos x="426" y="1837"/>
                  </a:cxn>
                  <a:cxn ang="0">
                    <a:pos x="480" y="1712"/>
                  </a:cxn>
                  <a:cxn ang="0">
                    <a:pos x="526" y="1569"/>
                  </a:cxn>
                  <a:cxn ang="0">
                    <a:pos x="246" y="1587"/>
                  </a:cxn>
                  <a:cxn ang="0">
                    <a:pos x="530" y="1545"/>
                  </a:cxn>
                  <a:cxn ang="0">
                    <a:pos x="546" y="1497"/>
                  </a:cxn>
                  <a:cxn ang="0">
                    <a:pos x="284" y="1530"/>
                  </a:cxn>
                  <a:cxn ang="0">
                    <a:pos x="557" y="1475"/>
                  </a:cxn>
                  <a:cxn ang="0">
                    <a:pos x="602" y="1308"/>
                  </a:cxn>
                  <a:cxn ang="0">
                    <a:pos x="372" y="1358"/>
                  </a:cxn>
                  <a:cxn ang="0">
                    <a:pos x="611" y="1277"/>
                  </a:cxn>
                  <a:cxn ang="0">
                    <a:pos x="636" y="1204"/>
                  </a:cxn>
                  <a:cxn ang="0">
                    <a:pos x="381" y="1283"/>
                  </a:cxn>
                  <a:cxn ang="0">
                    <a:pos x="639" y="1182"/>
                  </a:cxn>
                  <a:cxn ang="0">
                    <a:pos x="654" y="1127"/>
                  </a:cxn>
                  <a:cxn ang="0">
                    <a:pos x="695" y="958"/>
                  </a:cxn>
                  <a:cxn ang="0">
                    <a:pos x="503" y="1042"/>
                  </a:cxn>
                  <a:cxn ang="0">
                    <a:pos x="700" y="923"/>
                  </a:cxn>
                  <a:cxn ang="0">
                    <a:pos x="758" y="679"/>
                  </a:cxn>
                  <a:cxn ang="0">
                    <a:pos x="541" y="743"/>
                  </a:cxn>
                  <a:cxn ang="0">
                    <a:pos x="758" y="655"/>
                  </a:cxn>
                  <a:cxn ang="0">
                    <a:pos x="758" y="479"/>
                  </a:cxn>
                  <a:cxn ang="0">
                    <a:pos x="575" y="560"/>
                  </a:cxn>
                  <a:cxn ang="0">
                    <a:pos x="761" y="433"/>
                  </a:cxn>
                  <a:cxn ang="0">
                    <a:pos x="761" y="261"/>
                  </a:cxn>
                  <a:cxn ang="0">
                    <a:pos x="727" y="149"/>
                  </a:cxn>
                  <a:cxn ang="0">
                    <a:pos x="661" y="0"/>
                  </a:cxn>
                  <a:cxn ang="0">
                    <a:pos x="598" y="140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6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/>
                <a:ahLst/>
                <a:cxnLst>
                  <a:cxn ang="0">
                    <a:pos x="0" y="3070"/>
                  </a:cxn>
                  <a:cxn ang="0">
                    <a:pos x="372" y="1696"/>
                  </a:cxn>
                  <a:cxn ang="0">
                    <a:pos x="432" y="1458"/>
                  </a:cxn>
                  <a:cxn ang="0">
                    <a:pos x="484" y="1276"/>
                  </a:cxn>
                  <a:cxn ang="0">
                    <a:pos x="570" y="982"/>
                  </a:cxn>
                  <a:cxn ang="0">
                    <a:pos x="670" y="658"/>
                  </a:cxn>
                  <a:cxn ang="0">
                    <a:pos x="782" y="316"/>
                  </a:cxn>
                  <a:cxn ang="0">
                    <a:pos x="844" y="144"/>
                  </a:cxn>
                  <a:cxn ang="0">
                    <a:pos x="888" y="42"/>
                  </a:cxn>
                  <a:cxn ang="0">
                    <a:pos x="914" y="0"/>
                  </a:cxn>
                  <a:cxn ang="0">
                    <a:pos x="866" y="116"/>
                  </a:cxn>
                  <a:cxn ang="0">
                    <a:pos x="806" y="296"/>
                  </a:cxn>
                  <a:cxn ang="0">
                    <a:pos x="520" y="1230"/>
                  </a:cxn>
                  <a:cxn ang="0">
                    <a:pos x="442" y="1518"/>
                  </a:cxn>
                  <a:cxn ang="0">
                    <a:pos x="378" y="1774"/>
                  </a:cxn>
                  <a:cxn ang="0">
                    <a:pos x="314" y="2028"/>
                  </a:cxn>
                  <a:cxn ang="0">
                    <a:pos x="266" y="2238"/>
                  </a:cxn>
                  <a:cxn ang="0">
                    <a:pos x="258" y="2294"/>
                  </a:cxn>
                  <a:cxn ang="0">
                    <a:pos x="186" y="2558"/>
                  </a:cxn>
                  <a:cxn ang="0">
                    <a:pos x="50" y="3070"/>
                  </a:cxn>
                  <a:cxn ang="0">
                    <a:pos x="0" y="3070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5017" name="Rectangle 25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/>
            </a:lvl1pPr>
          </a:lstStyle>
          <a:p>
            <a:fld id="{FD484B97-5158-4CD6-8F47-0FEDF43AED6A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85018" name="Rectangle 26"/>
          <p:cNvSpPr>
            <a:spLocks noGrp="1" noChangeArrowheads="1"/>
          </p:cNvSpPr>
          <p:nvPr>
            <p:ph type="ftr" sz="quarter" idx="3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5019" name="Rectangle 2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/>
            </a:lvl1pPr>
          </a:lstStyle>
          <a:p>
            <a:fld id="{EDD456FF-A372-497E-B3E0-F5154B9D96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5020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502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0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484B97-5158-4CD6-8F47-0FEDF43AED6A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456FF-A372-497E-B3E0-F5154B9D9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484B97-5158-4CD6-8F47-0FEDF43AED6A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456FF-A372-497E-B3E0-F5154B9D9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484B97-5158-4CD6-8F47-0FEDF43AED6A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456FF-A372-497E-B3E0-F5154B9D9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484B97-5158-4CD6-8F47-0FEDF43AED6A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456FF-A372-497E-B3E0-F5154B9D9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484B97-5158-4CD6-8F47-0FEDF43AED6A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456FF-A372-497E-B3E0-F5154B9D9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484B97-5158-4CD6-8F47-0FEDF43AED6A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456FF-A372-497E-B3E0-F5154B9D9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484B97-5158-4CD6-8F47-0FEDF43AED6A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456FF-A372-497E-B3E0-F5154B9D9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484B97-5158-4CD6-8F47-0FEDF43AED6A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456FF-A372-497E-B3E0-F5154B9D9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484B97-5158-4CD6-8F47-0FEDF43AED6A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456FF-A372-497E-B3E0-F5154B9D9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484B97-5158-4CD6-8F47-0FEDF43AED6A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456FF-A372-497E-B3E0-F5154B9D9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9" y="1498"/>
              </a:cxn>
              <a:cxn ang="0">
                <a:pos x="753" y="1223"/>
              </a:cxn>
              <a:cxn ang="0">
                <a:pos x="1048" y="1054"/>
              </a:cxn>
              <a:cxn ang="0">
                <a:pos x="1122" y="1007"/>
              </a:cxn>
              <a:cxn ang="0">
                <a:pos x="1164" y="974"/>
              </a:cxn>
              <a:cxn ang="0">
                <a:pos x="1164" y="918"/>
              </a:cxn>
              <a:cxn ang="0">
                <a:pos x="1637" y="734"/>
              </a:cxn>
              <a:cxn ang="0">
                <a:pos x="1715" y="731"/>
              </a:cxn>
              <a:cxn ang="0">
                <a:pos x="1787" y="725"/>
              </a:cxn>
              <a:cxn ang="0">
                <a:pos x="1901" y="707"/>
              </a:cxn>
              <a:cxn ang="0">
                <a:pos x="2015" y="678"/>
              </a:cxn>
              <a:cxn ang="0">
                <a:pos x="2162" y="620"/>
              </a:cxn>
              <a:cxn ang="0">
                <a:pos x="2069" y="578"/>
              </a:cxn>
              <a:cxn ang="0">
                <a:pos x="2195" y="605"/>
              </a:cxn>
              <a:cxn ang="0">
                <a:pos x="2276" y="578"/>
              </a:cxn>
              <a:cxn ang="0">
                <a:pos x="2186" y="533"/>
              </a:cxn>
              <a:cxn ang="0">
                <a:pos x="2309" y="560"/>
              </a:cxn>
              <a:cxn ang="0">
                <a:pos x="2399" y="521"/>
              </a:cxn>
              <a:cxn ang="0">
                <a:pos x="2315" y="470"/>
              </a:cxn>
              <a:cxn ang="0">
                <a:pos x="2453" y="494"/>
              </a:cxn>
              <a:cxn ang="0">
                <a:pos x="2619" y="430"/>
              </a:cxn>
              <a:cxn ang="0">
                <a:pos x="2888" y="302"/>
              </a:cxn>
              <a:cxn ang="0">
                <a:pos x="3099" y="182"/>
              </a:cxn>
              <a:cxn ang="0">
                <a:pos x="3376" y="0"/>
              </a:cxn>
              <a:cxn ang="0">
                <a:pos x="3016" y="144"/>
              </a:cxn>
              <a:cxn ang="0">
                <a:pos x="2801" y="230"/>
              </a:cxn>
              <a:cxn ang="0">
                <a:pos x="2619" y="302"/>
              </a:cxn>
              <a:cxn ang="0">
                <a:pos x="2386" y="398"/>
              </a:cxn>
              <a:cxn ang="0">
                <a:pos x="2146" y="478"/>
              </a:cxn>
              <a:cxn ang="0">
                <a:pos x="1792" y="624"/>
              </a:cxn>
              <a:cxn ang="0">
                <a:pos x="1601" y="710"/>
              </a:cxn>
              <a:cxn ang="0">
                <a:pos x="1135" y="886"/>
              </a:cxn>
              <a:cxn ang="0">
                <a:pos x="1098" y="871"/>
              </a:cxn>
              <a:cxn ang="0">
                <a:pos x="993" y="871"/>
              </a:cxn>
              <a:cxn ang="0">
                <a:pos x="450" y="1039"/>
              </a:cxn>
              <a:cxn ang="0">
                <a:pos x="8" y="1214"/>
              </a:cxn>
              <a:cxn ang="0">
                <a:pos x="27" y="1240"/>
              </a:cxn>
              <a:cxn ang="0">
                <a:pos x="35" y="1237"/>
              </a:cxn>
              <a:cxn ang="0">
                <a:pos x="10" y="1528"/>
              </a:cxn>
              <a:cxn ang="0">
                <a:pos x="0" y="1525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8397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0" y="110"/>
                  </a:cxn>
                  <a:cxn ang="0">
                    <a:pos x="3" y="361"/>
                  </a:cxn>
                  <a:cxn ang="0">
                    <a:pos x="36" y="379"/>
                  </a:cxn>
                  <a:cxn ang="0">
                    <a:pos x="63" y="385"/>
                  </a:cxn>
                  <a:cxn ang="0">
                    <a:pos x="92" y="392"/>
                  </a:cxn>
                  <a:cxn ang="0">
                    <a:pos x="90" y="136"/>
                  </a:cxn>
                  <a:cxn ang="0">
                    <a:pos x="112" y="10"/>
                  </a:cxn>
                  <a:cxn ang="0">
                    <a:pos x="102" y="10"/>
                  </a:cxn>
                  <a:cxn ang="0">
                    <a:pos x="81" y="6"/>
                  </a:cxn>
                  <a:cxn ang="0">
                    <a:pos x="68" y="0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0" y="357"/>
                  </a:cxn>
                  <a:cxn ang="0">
                    <a:pos x="20" y="368"/>
                  </a:cxn>
                  <a:cxn ang="0">
                    <a:pos x="20" y="141"/>
                  </a:cxn>
                  <a:cxn ang="0">
                    <a:pos x="20" y="125"/>
                  </a:cxn>
                  <a:cxn ang="0">
                    <a:pos x="29" y="111"/>
                  </a:cxn>
                  <a:cxn ang="0">
                    <a:pos x="66" y="4"/>
                  </a:cxn>
                  <a:cxn ang="0">
                    <a:pos x="59" y="0"/>
                  </a:cxn>
                  <a:cxn ang="0">
                    <a:pos x="8" y="113"/>
                  </a:cxn>
                  <a:cxn ang="0">
                    <a:pos x="0" y="133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/>
                <a:ahLst/>
                <a:cxnLst>
                  <a:cxn ang="0">
                    <a:pos x="98" y="102"/>
                  </a:cxn>
                  <a:cxn ang="0">
                    <a:pos x="98" y="348"/>
                  </a:cxn>
                  <a:cxn ang="0">
                    <a:pos x="81" y="362"/>
                  </a:cxn>
                  <a:cxn ang="0">
                    <a:pos x="81" y="106"/>
                  </a:cxn>
                  <a:cxn ang="0">
                    <a:pos x="0" y="4"/>
                  </a:cxn>
                  <a:cxn ang="0">
                    <a:pos x="7" y="0"/>
                  </a:cxn>
                  <a:cxn ang="0">
                    <a:pos x="98" y="102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/>
                <a:ahLst/>
                <a:cxnLst>
                  <a:cxn ang="0">
                    <a:pos x="72" y="22"/>
                  </a:cxn>
                  <a:cxn ang="0">
                    <a:pos x="37" y="18"/>
                  </a:cxn>
                  <a:cxn ang="0">
                    <a:pos x="16" y="12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21" y="8"/>
                  </a:cxn>
                  <a:cxn ang="0">
                    <a:pos x="45" y="14"/>
                  </a:cxn>
                  <a:cxn ang="0">
                    <a:pos x="68" y="14"/>
                  </a:cxn>
                  <a:cxn ang="0">
                    <a:pos x="72" y="22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4"/>
                  </a:cxn>
                  <a:cxn ang="0">
                    <a:pos x="65" y="40"/>
                  </a:cxn>
                  <a:cxn ang="0">
                    <a:pos x="58" y="62"/>
                  </a:cxn>
                  <a:cxn ang="0">
                    <a:pos x="47" y="82"/>
                  </a:cxn>
                  <a:cxn ang="0">
                    <a:pos x="40" y="105"/>
                  </a:cxn>
                  <a:cxn ang="0">
                    <a:pos x="37" y="117"/>
                  </a:cxn>
                  <a:cxn ang="0">
                    <a:pos x="16" y="114"/>
                  </a:cxn>
                  <a:cxn ang="0">
                    <a:pos x="0" y="108"/>
                  </a:cxn>
                  <a:cxn ang="0">
                    <a:pos x="7" y="84"/>
                  </a:cxn>
                  <a:cxn ang="0">
                    <a:pos x="25" y="60"/>
                  </a:cxn>
                  <a:cxn ang="0">
                    <a:pos x="29" y="40"/>
                  </a:cxn>
                  <a:cxn ang="0">
                    <a:pos x="36" y="20"/>
                  </a:cxn>
                  <a:cxn ang="0">
                    <a:pos x="40" y="0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0"/>
                  </a:cxn>
                  <a:cxn ang="0">
                    <a:pos x="66" y="18"/>
                  </a:cxn>
                  <a:cxn ang="0">
                    <a:pos x="122" y="19"/>
                  </a:cxn>
                  <a:cxn ang="0">
                    <a:pos x="177" y="19"/>
                  </a:cxn>
                  <a:cxn ang="0">
                    <a:pos x="218" y="12"/>
                  </a:cxn>
                  <a:cxn ang="0">
                    <a:pos x="240" y="6"/>
                  </a:cxn>
                  <a:cxn ang="0">
                    <a:pos x="248" y="0"/>
                  </a:cxn>
                  <a:cxn ang="0">
                    <a:pos x="260" y="15"/>
                  </a:cxn>
                  <a:cxn ang="0">
                    <a:pos x="221" y="28"/>
                  </a:cxn>
                  <a:cxn ang="0">
                    <a:pos x="164" y="34"/>
                  </a:cxn>
                  <a:cxn ang="0">
                    <a:pos x="98" y="33"/>
                  </a:cxn>
                  <a:cxn ang="0">
                    <a:pos x="39" y="24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9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/>
              <a:ahLst/>
              <a:cxnLst>
                <a:cxn ang="0">
                  <a:pos x="356" y="64"/>
                </a:cxn>
                <a:cxn ang="0">
                  <a:pos x="326" y="163"/>
                </a:cxn>
                <a:cxn ang="0">
                  <a:pos x="292" y="293"/>
                </a:cxn>
                <a:cxn ang="0">
                  <a:pos x="258" y="417"/>
                </a:cxn>
                <a:cxn ang="0">
                  <a:pos x="219" y="585"/>
                </a:cxn>
                <a:cxn ang="0">
                  <a:pos x="168" y="775"/>
                </a:cxn>
                <a:cxn ang="0">
                  <a:pos x="126" y="952"/>
                </a:cxn>
                <a:cxn ang="0">
                  <a:pos x="89" y="1085"/>
                </a:cxn>
                <a:cxn ang="0">
                  <a:pos x="0" y="1362"/>
                </a:cxn>
                <a:cxn ang="0">
                  <a:pos x="29" y="1365"/>
                </a:cxn>
                <a:cxn ang="0">
                  <a:pos x="132" y="1061"/>
                </a:cxn>
                <a:cxn ang="0">
                  <a:pos x="223" y="957"/>
                </a:cxn>
                <a:cxn ang="0">
                  <a:pos x="271" y="866"/>
                </a:cxn>
                <a:cxn ang="0">
                  <a:pos x="308" y="798"/>
                </a:cxn>
                <a:cxn ang="0">
                  <a:pos x="214" y="790"/>
                </a:cxn>
                <a:cxn ang="0">
                  <a:pos x="311" y="782"/>
                </a:cxn>
                <a:cxn ang="0">
                  <a:pos x="325" y="751"/>
                </a:cxn>
                <a:cxn ang="0">
                  <a:pos x="231" y="742"/>
                </a:cxn>
                <a:cxn ang="0">
                  <a:pos x="329" y="738"/>
                </a:cxn>
                <a:cxn ang="0">
                  <a:pos x="344" y="690"/>
                </a:cxn>
                <a:cxn ang="0">
                  <a:pos x="240" y="690"/>
                </a:cxn>
                <a:cxn ang="0">
                  <a:pos x="351" y="664"/>
                </a:cxn>
                <a:cxn ang="0">
                  <a:pos x="387" y="486"/>
                </a:cxn>
                <a:cxn ang="0">
                  <a:pos x="411" y="322"/>
                </a:cxn>
                <a:cxn ang="0">
                  <a:pos x="422" y="197"/>
                </a:cxn>
                <a:cxn ang="0">
                  <a:pos x="422" y="119"/>
                </a:cxn>
                <a:cxn ang="0">
                  <a:pos x="408" y="68"/>
                </a:cxn>
                <a:cxn ang="0">
                  <a:pos x="381" y="0"/>
                </a:cxn>
                <a:cxn ang="0">
                  <a:pos x="356" y="64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99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352" y="0"/>
              </a:cxn>
              <a:cxn ang="0">
                <a:pos x="26" y="1273"/>
              </a:cxn>
              <a:cxn ang="0">
                <a:pos x="0" y="1272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8399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8399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D484B97-5158-4CD6-8F47-0FEDF43AED6A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8399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399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D456FF-A372-497E-B3E0-F5154B9D9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209800" y="1752600"/>
            <a:ext cx="6248400" cy="1676400"/>
          </a:xfrm>
        </p:spPr>
        <p:txBody>
          <a:bodyPr/>
          <a:lstStyle/>
          <a:p>
            <a:r>
              <a:rPr lang="en-US" sz="5400" b="1" i="1" dirty="0" err="1" smtClean="0">
                <a:latin typeface="Brush Script MT" pitchFamily="66" charset="0"/>
              </a:rPr>
              <a:t>Književnost</a:t>
            </a:r>
            <a:r>
              <a:rPr lang="sr-Latn-CS" sz="5400" b="1" i="1" dirty="0" smtClean="0">
                <a:latin typeface="Brush Script MT" pitchFamily="66" charset="0"/>
              </a:rPr>
              <a:t> kao umjetnost</a:t>
            </a:r>
            <a:endParaRPr lang="en-US" sz="5400" b="1" i="1" dirty="0">
              <a:latin typeface="Brush Script MT" pitchFamily="66" charset="0"/>
            </a:endParaRPr>
          </a:p>
        </p:txBody>
      </p:sp>
      <p:pic>
        <p:nvPicPr>
          <p:cNvPr id="5" name="Picture 4" descr="Rezultat slika za knjiga i pero crte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1225" y="4876800"/>
            <a:ext cx="31527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38660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i="1" dirty="0" smtClean="0">
                <a:latin typeface="Brush Script MT" pitchFamily="66" charset="0"/>
              </a:rPr>
              <a:t>K</a:t>
            </a:r>
            <a:r>
              <a:rPr lang="sr-Latn-CS" sz="5400" b="1" i="1" dirty="0" smtClean="0">
                <a:latin typeface="Brush Script MT" pitchFamily="66" charset="0"/>
              </a:rPr>
              <a:t>njiževna k</a:t>
            </a:r>
            <a:r>
              <a:rPr lang="en-US" sz="5400" b="1" i="1" dirty="0" err="1" smtClean="0">
                <a:latin typeface="Brush Script MT" pitchFamily="66" charset="0"/>
              </a:rPr>
              <a:t>ritika</a:t>
            </a:r>
            <a:endParaRPr lang="en-US" sz="5400" b="1" i="1" dirty="0">
              <a:latin typeface="Brush Script MT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vi-VN" dirty="0" smtClean="0"/>
              <a:t>Dio </a:t>
            </a:r>
            <a:r>
              <a:rPr lang="vi-VN" dirty="0"/>
              <a:t>nauke o književnosti koji služi kao veza između književnog djela i čitaoca</a:t>
            </a:r>
            <a:r>
              <a:rPr lang="vi-VN" dirty="0" smtClean="0"/>
              <a:t>.</a:t>
            </a:r>
            <a:endParaRPr lang="sr-Latn-CS" dirty="0" smtClean="0"/>
          </a:p>
          <a:p>
            <a:pPr algn="just"/>
            <a:endParaRPr lang="vi-VN" dirty="0"/>
          </a:p>
          <a:p>
            <a:pPr algn="just"/>
            <a:r>
              <a:rPr lang="vi-VN" dirty="0"/>
              <a:t>Polazeći od teorije </a:t>
            </a:r>
            <a:r>
              <a:rPr lang="vi-VN" dirty="0" smtClean="0"/>
              <a:t>književnosti</a:t>
            </a:r>
            <a:r>
              <a:rPr lang="sr-Latn-CS" dirty="0" smtClean="0"/>
              <a:t>,</a:t>
            </a:r>
            <a:r>
              <a:rPr lang="vi-VN" dirty="0" smtClean="0"/>
              <a:t> </a:t>
            </a:r>
            <a:r>
              <a:rPr lang="vi-VN" dirty="0"/>
              <a:t>ima za cilj da otkrije značenja i ljepote sadržane u književnom djelu, kako bi olakšala čitaocima što potpunije razumijevanje i uživanje. Uvijek polazi od shvatanja savremenosti, tumačeći djela u svjetlosti današnjeg, savremenog osjećanja i poimanja umjetnosti i </a:t>
            </a:r>
            <a:r>
              <a:rPr lang="vi-VN" dirty="0" smtClean="0"/>
              <a:t>književnosti</a:t>
            </a:r>
            <a:r>
              <a:rPr lang="sr-Latn-CS" dirty="0" smtClean="0"/>
              <a:t>.</a:t>
            </a:r>
            <a:endParaRPr lang="vi-VN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630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i="1" dirty="0" err="1" smtClean="0">
                <a:latin typeface="Brush Script MT" pitchFamily="66" charset="0"/>
              </a:rPr>
              <a:t>Istorija</a:t>
            </a:r>
            <a:r>
              <a:rPr lang="sr-Latn-CS" sz="5400" b="1" i="1" dirty="0">
                <a:latin typeface="Brush Script MT" pitchFamily="66" charset="0"/>
              </a:rPr>
              <a:t> </a:t>
            </a:r>
            <a:r>
              <a:rPr lang="sr-Latn-CS" sz="5400" b="1" i="1" dirty="0" smtClean="0">
                <a:latin typeface="Brush Script MT" pitchFamily="66" charset="0"/>
              </a:rPr>
              <a:t>književnosti</a:t>
            </a:r>
            <a:endParaRPr lang="en-US" sz="5400" b="1" i="1" dirty="0">
              <a:latin typeface="Brush Script MT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Istorija </a:t>
            </a:r>
            <a:r>
              <a:rPr lang="vi-VN" dirty="0"/>
              <a:t>književnosti ujedinjuje teoriju književnosti i književnu kritiku dajući istorijski pogled na razvitak književne </a:t>
            </a:r>
            <a:r>
              <a:rPr lang="vi-VN" dirty="0" smtClean="0"/>
              <a:t>prošlosti</a:t>
            </a:r>
            <a:r>
              <a:rPr lang="sr-Latn-CS" dirty="0" smtClean="0"/>
              <a:t>.</a:t>
            </a:r>
            <a:endParaRPr lang="vi-VN" dirty="0"/>
          </a:p>
          <a:p>
            <a:pPr algn="just"/>
            <a:r>
              <a:rPr lang="vi-VN" dirty="0"/>
              <a:t>Proučava razvitak književnosti jednog naroda ili jedne epohe, uključujući u krug svojih interesovanja pojedine pisce i njihova djela, književne pravce i opštu duhovnu orijentaciju u određenom </a:t>
            </a:r>
            <a:r>
              <a:rPr lang="vi-VN" dirty="0" smtClean="0"/>
              <a:t>period</a:t>
            </a:r>
            <a:r>
              <a:rPr lang="sr-Latn-CS" dirty="0" smtClean="0"/>
              <a:t>.</a:t>
            </a:r>
            <a:endParaRPr lang="vi-VN" dirty="0"/>
          </a:p>
          <a:p>
            <a:pPr algn="just"/>
            <a:r>
              <a:rPr lang="vi-VN" dirty="0"/>
              <a:t>Može proučavati književnost jednog naroda – nacionalna istorija, ili posmatrati veći broj nacionalnih književnosti koje čine opštu ili svjetsku </a:t>
            </a:r>
            <a:r>
              <a:rPr lang="vi-VN" dirty="0" smtClean="0"/>
              <a:t>književnost</a:t>
            </a:r>
            <a:r>
              <a:rPr lang="sr-Latn-CS" dirty="0" smtClean="0"/>
              <a:t>.</a:t>
            </a:r>
            <a:endParaRPr lang="vi-V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7794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ezultat slika za knjiga i pero crtež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295400"/>
            <a:ext cx="7467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u="sng" dirty="0" err="1" smtClean="0">
                <a:latin typeface="Brush Script MT" pitchFamily="66" charset="0"/>
              </a:rPr>
              <a:t>Umjetnost</a:t>
            </a:r>
            <a:endParaRPr lang="en-US" sz="5400" b="1" u="sng" dirty="0">
              <a:latin typeface="Brush Scrip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Umjetnost</a:t>
            </a:r>
            <a:r>
              <a:rPr lang="en-US" dirty="0"/>
              <a:t> je </a:t>
            </a:r>
            <a:r>
              <a:rPr lang="en-US" dirty="0" err="1"/>
              <a:t>ljudska</a:t>
            </a:r>
            <a:r>
              <a:rPr lang="en-US" dirty="0"/>
              <a:t> </a:t>
            </a:r>
            <a:r>
              <a:rPr lang="en-US" dirty="0" err="1"/>
              <a:t>djelatnost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stimulisanje</a:t>
            </a:r>
            <a:r>
              <a:rPr lang="en-US" dirty="0"/>
              <a:t> </a:t>
            </a:r>
            <a:r>
              <a:rPr lang="en-US" dirty="0" err="1"/>
              <a:t>ljudskih</a:t>
            </a:r>
            <a:r>
              <a:rPr lang="en-US" dirty="0"/>
              <a:t> </a:t>
            </a:r>
            <a:r>
              <a:rPr lang="en-US" dirty="0" err="1"/>
              <a:t>čula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ljudskog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duha</a:t>
            </a:r>
            <a:r>
              <a:rPr lang="en-US" dirty="0" smtClean="0"/>
              <a:t>.</a:t>
            </a:r>
            <a:endParaRPr lang="sr-Latn-C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Umjetnost</a:t>
            </a:r>
            <a:r>
              <a:rPr lang="en-US" dirty="0"/>
              <a:t> je </a:t>
            </a:r>
            <a:r>
              <a:rPr lang="en-US" dirty="0" err="1"/>
              <a:t>aktivnost</a:t>
            </a:r>
            <a:r>
              <a:rPr lang="en-US" dirty="0"/>
              <a:t>, </a:t>
            </a:r>
            <a:r>
              <a:rPr lang="en-US" dirty="0" err="1"/>
              <a:t>objekat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objekata</a:t>
            </a:r>
            <a:r>
              <a:rPr lang="en-US" dirty="0"/>
              <a:t> </a:t>
            </a:r>
            <a:r>
              <a:rPr lang="en-US" dirty="0" err="1" smtClean="0"/>
              <a:t>stvorenih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namjerom</a:t>
            </a:r>
            <a:r>
              <a:rPr lang="en-US" dirty="0"/>
              <a:t> da se </a:t>
            </a:r>
            <a:r>
              <a:rPr lang="en-US" dirty="0" err="1"/>
              <a:t>prenesu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emocije</a:t>
            </a:r>
            <a:r>
              <a:rPr lang="sr-Latn-CS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sr-Latn-CS" dirty="0" smtClean="0"/>
              <a:t>„</a:t>
            </a:r>
            <a:r>
              <a:rPr lang="en-US" i="1" dirty="0" smtClean="0"/>
              <a:t>An </a:t>
            </a:r>
            <a:r>
              <a:rPr lang="en-US" i="1" dirty="0"/>
              <a:t>artist is somebody who produces things that people don't need to have, but that he – for some reason – thinks it would be a good idea to give them</a:t>
            </a:r>
            <a:r>
              <a:rPr lang="en-US" dirty="0"/>
              <a:t>." - Andy Warhol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2245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i="1" dirty="0" err="1">
                <a:latin typeface="Brush Script MT" pitchFamily="66" charset="0"/>
              </a:rPr>
              <a:t>Podjela</a:t>
            </a:r>
            <a:r>
              <a:rPr lang="en-US" sz="5400" b="1" i="1" dirty="0">
                <a:latin typeface="Brush Script MT" pitchFamily="66" charset="0"/>
              </a:rPr>
              <a:t> </a:t>
            </a:r>
            <a:r>
              <a:rPr lang="en-US" sz="5400" b="1" i="1" dirty="0" err="1" smtClean="0">
                <a:latin typeface="Brush Script MT" pitchFamily="66" charset="0"/>
              </a:rPr>
              <a:t>umjetnosti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književnost,muzika</a:t>
            </a:r>
            <a:r>
              <a:rPr lang="en-US" dirty="0"/>
              <a:t>, </a:t>
            </a:r>
            <a:r>
              <a:rPr lang="en-US" dirty="0" err="1"/>
              <a:t>slikarstvo</a:t>
            </a:r>
            <a:r>
              <a:rPr lang="en-US" dirty="0"/>
              <a:t>, </a:t>
            </a:r>
            <a:r>
              <a:rPr lang="en-US" dirty="0" err="1"/>
              <a:t>vajarstvo</a:t>
            </a:r>
            <a:r>
              <a:rPr lang="en-US" dirty="0"/>
              <a:t>, </a:t>
            </a:r>
            <a:r>
              <a:rPr lang="en-US" dirty="0" err="1"/>
              <a:t>arhitektura</a:t>
            </a:r>
            <a:r>
              <a:rPr lang="en-US" dirty="0"/>
              <a:t>, </a:t>
            </a:r>
            <a:r>
              <a:rPr lang="en-US" dirty="0" err="1"/>
              <a:t>pozorište</a:t>
            </a:r>
            <a:r>
              <a:rPr lang="en-US" dirty="0"/>
              <a:t>, film </a:t>
            </a:r>
            <a:endParaRPr lang="sr-Latn-CS" dirty="0" smtClean="0"/>
          </a:p>
          <a:p>
            <a:endParaRPr lang="sr-Latn-CS" dirty="0"/>
          </a:p>
          <a:p>
            <a:r>
              <a:rPr lang="en-US" dirty="0" err="1" smtClean="0"/>
              <a:t>primijenjena</a:t>
            </a:r>
            <a:r>
              <a:rPr lang="en-US" dirty="0" smtClean="0"/>
              <a:t> </a:t>
            </a:r>
            <a:r>
              <a:rPr lang="en-US" dirty="0" err="1"/>
              <a:t>umjetnost</a:t>
            </a:r>
            <a:r>
              <a:rPr lang="en-US" dirty="0"/>
              <a:t>, </a:t>
            </a:r>
            <a:r>
              <a:rPr lang="en-US" dirty="0" err="1"/>
              <a:t>ples</a:t>
            </a:r>
            <a:r>
              <a:rPr lang="en-US" dirty="0"/>
              <a:t>, strip, </a:t>
            </a:r>
            <a:r>
              <a:rPr lang="en-US" dirty="0" err="1"/>
              <a:t>fotografija</a:t>
            </a:r>
            <a:r>
              <a:rPr lang="en-US" dirty="0"/>
              <a:t>, </a:t>
            </a:r>
            <a:r>
              <a:rPr lang="en-US" dirty="0" err="1"/>
              <a:t>grafiti</a:t>
            </a:r>
            <a:r>
              <a:rPr lang="en-US" dirty="0" smtClean="0"/>
              <a:t>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3005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5400" b="1" i="1" dirty="0" smtClean="0">
                <a:latin typeface="Brush Script MT" pitchFamily="66" charset="0"/>
              </a:rPr>
              <a:t>Naziv i pojam književnosti</a:t>
            </a:r>
            <a:endParaRPr lang="en-US" sz="5400" b="1" i="1" dirty="0">
              <a:latin typeface="Brush Script MT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Latn-CS" dirty="0" smtClean="0"/>
              <a:t>književnost, literatura, beletristika, lijepa književnost, poezija, pjesništvo</a:t>
            </a:r>
          </a:p>
          <a:p>
            <a:pPr algn="just"/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</a:rPr>
              <a:t>Književnost</a:t>
            </a:r>
            <a:r>
              <a:rPr lang="sr-Latn-CS" dirty="0" smtClean="0"/>
              <a:t>: prevod latinskog </a:t>
            </a:r>
            <a:r>
              <a:rPr lang="sr-Latn-CS" b="1" i="1" dirty="0" smtClean="0"/>
              <a:t>literatura</a:t>
            </a:r>
            <a:r>
              <a:rPr lang="sr-Latn-CS" dirty="0" smtClean="0"/>
              <a:t> od </a:t>
            </a:r>
            <a:r>
              <a:rPr lang="sr-Latn-CS" b="1" i="1" dirty="0" smtClean="0"/>
              <a:t>littera</a:t>
            </a:r>
            <a:r>
              <a:rPr lang="sr-Latn-CS" dirty="0" smtClean="0"/>
              <a:t>-slovo, upućuje na knjigu, nešto što je napisano</a:t>
            </a:r>
          </a:p>
          <a:p>
            <a:pPr algn="just"/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</a:rPr>
              <a:t>Beletristika</a:t>
            </a:r>
            <a:r>
              <a:rPr lang="sr-Latn-CS" dirty="0" smtClean="0"/>
              <a:t>: franc. </a:t>
            </a:r>
            <a:r>
              <a:rPr lang="sr-Latn-CS" b="1" i="1" dirty="0" smtClean="0"/>
              <a:t>Belles letters </a:t>
            </a:r>
            <a:r>
              <a:rPr lang="sr-Latn-CS" dirty="0" smtClean="0"/>
              <a:t>– lijepa književnost, iako je obuhvatao sve književne vrste, danas se uglavnom upotrebljava za pripovjednu književnost (romane i pripovjetke) </a:t>
            </a:r>
          </a:p>
          <a:p>
            <a:pPr algn="just"/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</a:rPr>
              <a:t>Poezija</a:t>
            </a:r>
            <a:r>
              <a:rPr lang="sr-Latn-CS" dirty="0" smtClean="0"/>
              <a:t>: grčki </a:t>
            </a:r>
            <a:r>
              <a:rPr lang="sr-Latn-CS" b="1" i="1" dirty="0" smtClean="0"/>
              <a:t>poiesis</a:t>
            </a:r>
            <a:r>
              <a:rPr lang="sr-Latn-CS" dirty="0" smtClean="0"/>
              <a:t> – stvaranje, stvaralačko umijeće (umjetnost) označavao je djela koja stvaralački podražavaju stvarnost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2557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i="1" dirty="0" err="1" smtClean="0">
                <a:latin typeface="Brush Script MT" pitchFamily="66" charset="0"/>
              </a:rPr>
              <a:t>Knji</a:t>
            </a:r>
            <a:r>
              <a:rPr lang="sr-Latn-CS" sz="5400" b="1" i="1" dirty="0">
                <a:latin typeface="Brush Script MT" pitchFamily="66" charset="0"/>
              </a:rPr>
              <a:t>ž</a:t>
            </a:r>
            <a:r>
              <a:rPr lang="en-US" sz="5400" b="1" i="1" dirty="0" err="1" smtClean="0">
                <a:latin typeface="Brush Script MT" pitchFamily="66" charset="0"/>
              </a:rPr>
              <a:t>evnost</a:t>
            </a:r>
            <a:r>
              <a:rPr lang="en-US" sz="5400" b="1" i="1" dirty="0" smtClean="0">
                <a:latin typeface="Brush Script MT" pitchFamily="66" charset="0"/>
              </a:rPr>
              <a:t> </a:t>
            </a:r>
            <a:r>
              <a:rPr lang="en-US" sz="5400" b="1" i="1" dirty="0" err="1" smtClean="0">
                <a:latin typeface="Brush Script MT" pitchFamily="66" charset="0"/>
              </a:rPr>
              <a:t>kao</a:t>
            </a:r>
            <a:r>
              <a:rPr lang="en-US" sz="5400" b="1" i="1" dirty="0" smtClean="0">
                <a:latin typeface="Brush Script MT" pitchFamily="66" charset="0"/>
              </a:rPr>
              <a:t> </a:t>
            </a:r>
            <a:r>
              <a:rPr lang="en-US" sz="5400" b="1" i="1" dirty="0" err="1" smtClean="0">
                <a:latin typeface="Brush Script MT" pitchFamily="66" charset="0"/>
              </a:rPr>
              <a:t>umjetnost</a:t>
            </a:r>
            <a:endParaRPr lang="en-US" sz="5400" b="1" i="1" dirty="0">
              <a:latin typeface="Brush Script MT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/>
              <a:t>Književnost je sastavni dio svakodnevnog života, kao takva ona govori o istom onom o čemu govori svaki ljudski napor za osmišljavanjem zbilje, razlika je u tome što književnoumjetničko djelo zahvata pojave života na način koji ipak pripada jedino umjetnosti, na način oblikovanja posebnog smislenog </a:t>
            </a:r>
            <a:r>
              <a:rPr lang="sr-Latn-CS" dirty="0" smtClean="0"/>
              <a:t>„</a:t>
            </a:r>
            <a:r>
              <a:rPr lang="vi-VN" dirty="0" smtClean="0"/>
              <a:t>svijeta djela</a:t>
            </a:r>
            <a:r>
              <a:rPr lang="sr-Latn-CS" dirty="0" smtClean="0"/>
              <a:t>“</a:t>
            </a:r>
            <a:endParaRPr lang="vi-VN" dirty="0"/>
          </a:p>
          <a:p>
            <a:pPr algn="just"/>
            <a:r>
              <a:rPr lang="sr-Latn-CS" dirty="0" smtClean="0"/>
              <a:t>„</a:t>
            </a:r>
            <a:r>
              <a:rPr lang="vi-VN" dirty="0" smtClean="0"/>
              <a:t>Svijet djela</a:t>
            </a:r>
            <a:r>
              <a:rPr lang="sr-Latn-CS" dirty="0" smtClean="0"/>
              <a:t>“</a:t>
            </a:r>
            <a:r>
              <a:rPr lang="vi-VN" dirty="0" smtClean="0"/>
              <a:t> </a:t>
            </a:r>
            <a:r>
              <a:rPr lang="vi-VN" dirty="0"/>
              <a:t>označava sređeni kosmos </a:t>
            </a:r>
            <a:r>
              <a:rPr lang="vi-VN" dirty="0" smtClean="0"/>
              <a:t>kojem</a:t>
            </a:r>
            <a:r>
              <a:rPr lang="sr-Latn-CS" dirty="0" smtClean="0"/>
              <a:t> </a:t>
            </a:r>
            <a:r>
              <a:rPr lang="vi-VN" dirty="0" smtClean="0"/>
              <a:t>unutrašnji </a:t>
            </a:r>
            <a:r>
              <a:rPr lang="vi-VN" dirty="0"/>
              <a:t>red i poredak osiguravaju jedinstvo i cjelovitost, a bogatstvo smislenih sadržaja i raznolikost odnosa gotovo beskonačne mogućnosti razumijevanja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7443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i="1" dirty="0" err="1">
                <a:latin typeface="Brush Script MT" pitchFamily="66" charset="0"/>
              </a:rPr>
              <a:t>Usmena</a:t>
            </a:r>
            <a:r>
              <a:rPr lang="en-US" sz="6000" b="1" i="1" dirty="0">
                <a:latin typeface="Brush Script MT" pitchFamily="66" charset="0"/>
              </a:rPr>
              <a:t> </a:t>
            </a:r>
            <a:r>
              <a:rPr lang="en-US" sz="6000" b="1" i="1" dirty="0" err="1">
                <a:latin typeface="Brush Script MT" pitchFamily="66" charset="0"/>
              </a:rPr>
              <a:t>i</a:t>
            </a:r>
            <a:r>
              <a:rPr lang="en-US" sz="6000" b="1" i="1" dirty="0">
                <a:latin typeface="Brush Script MT" pitchFamily="66" charset="0"/>
              </a:rPr>
              <a:t> </a:t>
            </a:r>
            <a:r>
              <a:rPr lang="en-US" sz="6000" b="1" i="1" dirty="0" err="1">
                <a:latin typeface="Brush Script MT" pitchFamily="66" charset="0"/>
              </a:rPr>
              <a:t>pisana</a:t>
            </a:r>
            <a:r>
              <a:rPr lang="en-US" sz="6000" b="1" i="1" dirty="0">
                <a:latin typeface="Brush Script MT" pitchFamily="66" charset="0"/>
              </a:rPr>
              <a:t> </a:t>
            </a:r>
            <a:r>
              <a:rPr lang="en-US" sz="6000" b="1" i="1" dirty="0" err="1">
                <a:latin typeface="Brush Script MT" pitchFamily="66" charset="0"/>
              </a:rPr>
              <a:t>književnost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vi-VN" dirty="0" smtClean="0"/>
              <a:t>Usmena </a:t>
            </a:r>
            <a:r>
              <a:rPr lang="vi-VN" dirty="0"/>
              <a:t>književnost doživjela je svoj procvat u vremenima kada je pismenost bila nepoznata ili vrlo rijetka, te prethodi pisanoj književnosti, ali se i zadržava i razvija u pojedinim sredinama gdje je pismenost </a:t>
            </a:r>
            <a:r>
              <a:rPr lang="vi-VN" dirty="0" smtClean="0"/>
              <a:t>rjeđa</a:t>
            </a:r>
            <a:r>
              <a:rPr lang="sr-Latn-CS" dirty="0" smtClean="0"/>
              <a:t>.</a:t>
            </a:r>
          </a:p>
          <a:p>
            <a:pPr algn="just"/>
            <a:endParaRPr lang="vi-VN" dirty="0"/>
          </a:p>
          <a:p>
            <a:pPr algn="just"/>
            <a:r>
              <a:rPr lang="vi-VN" dirty="0"/>
              <a:t>Usmena književnost izražava narodno stvaralaštvo zajednica u kojima je pismenost bila rijetka, otuda kod nas naziv NARODNA KNJIŽEVNOST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7203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743200" y="1219200"/>
            <a:ext cx="5715000" cy="2209800"/>
          </a:xfrm>
        </p:spPr>
        <p:txBody>
          <a:bodyPr/>
          <a:lstStyle/>
          <a:p>
            <a:r>
              <a:rPr lang="en-US" sz="5400" b="1" i="1" u="sng" dirty="0" err="1">
                <a:latin typeface="Brush Script MT" pitchFamily="66" charset="0"/>
              </a:rPr>
              <a:t>Nauka</a:t>
            </a:r>
            <a:r>
              <a:rPr lang="en-US" sz="5400" b="1" i="1" u="sng" dirty="0">
                <a:latin typeface="Brush Script MT" pitchFamily="66" charset="0"/>
              </a:rPr>
              <a:t> o </a:t>
            </a:r>
            <a:r>
              <a:rPr lang="en-US" sz="5400" b="1" i="1" u="sng" dirty="0" err="1">
                <a:latin typeface="Brush Script MT" pitchFamily="66" charset="0"/>
              </a:rPr>
              <a:t>književnosti</a:t>
            </a:r>
            <a:r>
              <a:rPr lang="en-US" sz="5400" b="1" i="1" u="sng" dirty="0">
                <a:latin typeface="Brush Script MT" pitchFamily="66" charset="0"/>
              </a:rPr>
              <a:t/>
            </a:r>
            <a:br>
              <a:rPr lang="en-US" sz="5400" b="1" i="1" u="sng" dirty="0">
                <a:latin typeface="Brush Script MT" pitchFamily="66" charset="0"/>
              </a:rPr>
            </a:br>
            <a:endParaRPr lang="en-US" sz="5400" b="1" i="1" u="sng" dirty="0">
              <a:latin typeface="Brush Script MT" pitchFamily="66" charset="0"/>
            </a:endParaRPr>
          </a:p>
        </p:txBody>
      </p:sp>
      <p:pic>
        <p:nvPicPr>
          <p:cNvPr id="4" name="Picture 3" descr="Rezultat slika za knjiga i pero crte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4953000"/>
            <a:ext cx="4114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69118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5400" b="1" i="1" dirty="0" smtClean="0">
                <a:latin typeface="Brush Script MT" pitchFamily="66" charset="0"/>
              </a:rPr>
              <a:t>Podjela nauke o književnosti:</a:t>
            </a:r>
            <a:endParaRPr lang="en-US" sz="5400" b="1" i="1" dirty="0">
              <a:latin typeface="Brush Script MT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1.	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književnosti</a:t>
            </a:r>
            <a:endParaRPr lang="sr-Latn-C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2.	</a:t>
            </a:r>
            <a:r>
              <a:rPr lang="en-US" dirty="0" err="1" smtClean="0"/>
              <a:t>Istorija</a:t>
            </a:r>
            <a:r>
              <a:rPr lang="en-US" dirty="0" smtClean="0"/>
              <a:t> </a:t>
            </a:r>
            <a:r>
              <a:rPr lang="en-US" dirty="0" err="1" smtClean="0"/>
              <a:t>književnosti</a:t>
            </a:r>
            <a:endParaRPr lang="sr-Latn-C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3.	</a:t>
            </a:r>
            <a:r>
              <a:rPr lang="en-US" dirty="0" err="1" smtClean="0"/>
              <a:t>Književna</a:t>
            </a:r>
            <a:r>
              <a:rPr lang="en-US" dirty="0" smtClean="0"/>
              <a:t> </a:t>
            </a:r>
            <a:r>
              <a:rPr lang="en-US" dirty="0" err="1" smtClean="0"/>
              <a:t>kritika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1112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i="1" dirty="0" err="1" smtClean="0">
                <a:latin typeface="Brush Script MT" pitchFamily="66" charset="0"/>
              </a:rPr>
              <a:t>Teorija</a:t>
            </a:r>
            <a:r>
              <a:rPr lang="sr-Latn-CS" sz="5400" b="1" i="1" dirty="0">
                <a:latin typeface="Brush Script MT" pitchFamily="66" charset="0"/>
              </a:rPr>
              <a:t> </a:t>
            </a:r>
            <a:r>
              <a:rPr lang="sr-Latn-CS" sz="5400" b="1" i="1" dirty="0" smtClean="0">
                <a:latin typeface="Brush Script MT" pitchFamily="66" charset="0"/>
              </a:rPr>
              <a:t>književnosti</a:t>
            </a:r>
            <a:endParaRPr lang="en-US" sz="5400" b="1" i="1" dirty="0">
              <a:latin typeface="Brush Script MT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Teorija </a:t>
            </a:r>
            <a:r>
              <a:rPr lang="vi-VN" dirty="0"/>
              <a:t>književnosti ili poetika je teorijska naučna disciplina o opštim osobinama književnog djela. </a:t>
            </a:r>
            <a:endParaRPr lang="sr-Latn-CS" dirty="0" smtClean="0"/>
          </a:p>
          <a:p>
            <a:pPr algn="just"/>
            <a:endParaRPr lang="vi-VN" dirty="0"/>
          </a:p>
          <a:p>
            <a:pPr algn="just"/>
            <a:r>
              <a:rPr lang="vi-VN" dirty="0"/>
              <a:t>Ispituje jezik kao sredstvo kojim se ostvaruje književnoumjetničko djelo, proučava oblik, strukturu i formu. Krajnji cilj proučavanje je da se otkrije jedinstvo forme i sadržine u </a:t>
            </a:r>
            <a:r>
              <a:rPr lang="vi-VN" dirty="0" smtClean="0"/>
              <a:t>književn</a:t>
            </a:r>
            <a:r>
              <a:rPr lang="sr-Latn-CS" dirty="0" smtClean="0"/>
              <a:t>o</a:t>
            </a:r>
            <a:r>
              <a:rPr lang="vi-VN" dirty="0" smtClean="0"/>
              <a:t>m </a:t>
            </a:r>
            <a:r>
              <a:rPr lang="vi-VN" dirty="0"/>
              <a:t>djelu, sklad između jezika i dubljeg smisla djela.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19220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QUILL 2">
      <a:dk1>
        <a:srgbClr val="000000"/>
      </a:dk1>
      <a:lt1>
        <a:srgbClr val="FFFFCC"/>
      </a:lt1>
      <a:dk2>
        <a:srgbClr val="333300"/>
      </a:dk2>
      <a:lt2>
        <a:srgbClr val="333300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QUIL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ILL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132</TotalTime>
  <Words>530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Theme1</vt:lpstr>
      <vt:lpstr>Književnost kao umjetnost</vt:lpstr>
      <vt:lpstr>Umjetnost</vt:lpstr>
      <vt:lpstr>Podjela umjetnosti </vt:lpstr>
      <vt:lpstr>Naziv i pojam književnosti</vt:lpstr>
      <vt:lpstr>Književnost kao umjetnost</vt:lpstr>
      <vt:lpstr>Usmena i pisana književnost </vt:lpstr>
      <vt:lpstr>Nauka o književnosti </vt:lpstr>
      <vt:lpstr>Podjela nauke o književnosti:</vt:lpstr>
      <vt:lpstr>Teorija književnosti</vt:lpstr>
      <vt:lpstr>Književna kritika</vt:lpstr>
      <vt:lpstr>Istorija književnosti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Književnost kao umjetnost</dc:title>
  <dc:creator>AKTIV</dc:creator>
  <cp:lastModifiedBy>sadmin</cp:lastModifiedBy>
  <cp:revision>15</cp:revision>
  <dcterms:created xsi:type="dcterms:W3CDTF">2012-09-05T20:47:41Z</dcterms:created>
  <dcterms:modified xsi:type="dcterms:W3CDTF">2016-09-12T19:38:49Z</dcterms:modified>
</cp:coreProperties>
</file>