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6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8" r:id="rId10"/>
    <p:sldId id="267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09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11/6/2018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11/6/2018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69" r:id="rId1"/>
    <p:sldLayoutId id="2147484670" r:id="rId2"/>
    <p:sldLayoutId id="2147484671" r:id="rId3"/>
    <p:sldLayoutId id="2147484672" r:id="rId4"/>
    <p:sldLayoutId id="2147484673" r:id="rId5"/>
    <p:sldLayoutId id="2147484674" r:id="rId6"/>
    <p:sldLayoutId id="2147484675" r:id="rId7"/>
    <p:sldLayoutId id="2147484676" r:id="rId8"/>
    <p:sldLayoutId id="2147484677" r:id="rId9"/>
    <p:sldLayoutId id="2147484678" r:id="rId10"/>
    <p:sldLayoutId id="2147484679" r:id="rId11"/>
  </p:sldLayoutIdLst>
  <p:transition>
    <p:newsflash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CS" sz="5400" dirty="0" smtClean="0"/>
              <a:t>JOVAN DUČIĆ</a:t>
            </a:r>
            <a:endParaRPr lang="en-US" sz="5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sr-Latn-CS" sz="2800" dirty="0" smtClean="0"/>
              <a:t>(1874-1943)</a:t>
            </a:r>
            <a:endParaRPr lang="en-US" sz="2800" dirty="0"/>
          </a:p>
        </p:txBody>
      </p:sp>
      <p:pic>
        <p:nvPicPr>
          <p:cNvPr id="5" name="Picture Placeholder 4" descr="220px-Ducic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7715" b="17715"/>
          <a:stretch>
            <a:fillRect/>
          </a:stretch>
        </p:blipFill>
        <p:spPr>
          <a:xfrm rot="420000">
            <a:off x="3362981" y="1141546"/>
            <a:ext cx="4879617" cy="4217122"/>
          </a:xfrm>
        </p:spPr>
      </p:pic>
    </p:spTree>
  </p:cSld>
  <p:clrMapOvr>
    <a:masterClrMapping/>
  </p:clrMapOvr>
  <p:transition>
    <p:newsflash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458200" cy="5410200"/>
          </a:xfrm>
        </p:spPr>
        <p:txBody>
          <a:bodyPr/>
          <a:lstStyle/>
          <a:p>
            <a:r>
              <a:rPr lang="sr-Latn-CS" dirty="0" smtClean="0"/>
              <a:t>Misaono-refleksivna pjesma;</a:t>
            </a:r>
          </a:p>
          <a:p>
            <a:r>
              <a:rPr lang="sr-Latn-CS" dirty="0" smtClean="0"/>
              <a:t>Motiv iz prirode;</a:t>
            </a:r>
          </a:p>
          <a:p>
            <a:r>
              <a:rPr lang="sr-Latn-CS" dirty="0" smtClean="0"/>
              <a:t>Pjesma o suncokretima je pjesma o svjetlosti kao izvoru života, o ljudskoj težnji za visinama i prostranstvima, težnji ka idealima, o svjetlosti i tami, vedrini i nespokoju u ljudskom životu.</a:t>
            </a:r>
          </a:p>
          <a:p>
            <a:r>
              <a:rPr lang="sr-Latn-CS" dirty="0" smtClean="0"/>
              <a:t>Primarni motiv je </a:t>
            </a:r>
            <a:r>
              <a:rPr lang="sr-Latn-CS" dirty="0" smtClean="0">
                <a:solidFill>
                  <a:srgbClr val="FF0000"/>
                </a:solidFill>
              </a:rPr>
              <a:t>suncokret </a:t>
            </a:r>
            <a:r>
              <a:rPr lang="sr-Latn-CS" dirty="0" smtClean="0"/>
              <a:t>jer ima istaknjuto mjesto u kompoziciji pjesme. Sekundarni motivi su TAMA i SMRT.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/>
          </a:bodyPr>
          <a:lstStyle/>
          <a:p>
            <a:r>
              <a:rPr lang="vi-VN" sz="2400" dirty="0" smtClean="0"/>
              <a:t>Veče se vezuje za zalazak sunca i pesma upravo govori o suncokretima koji na smiraju dana savijaju svoje glave sa tužnim očima. Takođe, suncokreti se uvek vezuju za sunce i tokom dana prate sunce na svom putu, okreću svoje glave za njim sve dok ono ne nestane sa nebeskog svoda</a:t>
            </a:r>
            <a:r>
              <a:rPr lang="vi-VN" sz="2400" dirty="0" smtClean="0"/>
              <a:t>.</a:t>
            </a:r>
            <a:endParaRPr lang="sr-Latn-CS" sz="2400" dirty="0" smtClean="0"/>
          </a:p>
          <a:p>
            <a:endParaRPr lang="sr-Latn-CS" sz="2400" dirty="0" smtClean="0"/>
          </a:p>
          <a:p>
            <a:r>
              <a:rPr lang="en-US" sz="2400" dirty="0" err="1" smtClean="0"/>
              <a:t>Sunce</a:t>
            </a:r>
            <a:r>
              <a:rPr lang="en-US" sz="2400" dirty="0" smtClean="0"/>
              <a:t> je </a:t>
            </a:r>
            <a:r>
              <a:rPr lang="en-US" sz="2400" dirty="0" err="1" smtClean="0"/>
              <a:t>simbol</a:t>
            </a:r>
            <a:r>
              <a:rPr lang="en-US" sz="2400" dirty="0" smtClean="0"/>
              <a:t> </a:t>
            </a:r>
            <a:r>
              <a:rPr lang="en-US" sz="2400" dirty="0" err="1" smtClean="0"/>
              <a:t>života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kako</a:t>
            </a:r>
            <a:r>
              <a:rPr lang="en-US" sz="2400" dirty="0" smtClean="0"/>
              <a:t> se </a:t>
            </a:r>
            <a:r>
              <a:rPr lang="en-US" sz="2400" dirty="0" err="1" smtClean="0"/>
              <a:t>suncokreti</a:t>
            </a:r>
            <a:r>
              <a:rPr lang="en-US" sz="2400" dirty="0" smtClean="0"/>
              <a:t> </a:t>
            </a:r>
            <a:r>
              <a:rPr lang="en-US" sz="2400" dirty="0" err="1" smtClean="0"/>
              <a:t>dovode</a:t>
            </a:r>
            <a:r>
              <a:rPr lang="en-US" sz="2400" dirty="0" smtClean="0"/>
              <a:t> u </a:t>
            </a:r>
            <a:r>
              <a:rPr lang="en-US" sz="2400" dirty="0" err="1" smtClean="0"/>
              <a:t>vezu</a:t>
            </a:r>
            <a:r>
              <a:rPr lang="en-US" sz="2400" dirty="0" smtClean="0"/>
              <a:t> </a:t>
            </a:r>
            <a:r>
              <a:rPr lang="en-US" sz="2400" dirty="0" err="1" smtClean="0"/>
              <a:t>sa</a:t>
            </a:r>
            <a:r>
              <a:rPr lang="en-US" sz="2400" dirty="0" smtClean="0"/>
              <a:t> </a:t>
            </a:r>
            <a:r>
              <a:rPr lang="en-US" sz="2400" dirty="0" err="1" smtClean="0"/>
              <a:t>njim</a:t>
            </a:r>
            <a:r>
              <a:rPr lang="en-US" sz="2400" dirty="0" smtClean="0"/>
              <a:t> </a:t>
            </a:r>
            <a:r>
              <a:rPr lang="en-US" sz="2400" dirty="0" err="1" smtClean="0"/>
              <a:t>oni</a:t>
            </a:r>
            <a:r>
              <a:rPr lang="en-US" sz="2400" dirty="0" smtClean="0"/>
              <a:t> </a:t>
            </a:r>
            <a:r>
              <a:rPr lang="en-US" sz="2400" dirty="0" err="1" smtClean="0"/>
              <a:t>predstavljaju</a:t>
            </a:r>
            <a:r>
              <a:rPr lang="en-US" sz="2400" dirty="0" smtClean="0"/>
              <a:t> </a:t>
            </a:r>
            <a:r>
              <a:rPr lang="en-US" sz="2400" dirty="0" err="1" smtClean="0"/>
              <a:t>taj</a:t>
            </a:r>
            <a:r>
              <a:rPr lang="en-US" sz="2400" dirty="0" smtClean="0"/>
              <a:t> </a:t>
            </a:r>
            <a:r>
              <a:rPr lang="en-US" sz="2400" dirty="0" err="1" smtClean="0"/>
              <a:t>izvor</a:t>
            </a:r>
            <a:r>
              <a:rPr lang="en-US" sz="2400" dirty="0" smtClean="0"/>
              <a:t> </a:t>
            </a:r>
            <a:r>
              <a:rPr lang="en-US" sz="2400" dirty="0" err="1" smtClean="0"/>
              <a:t>svetlosti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postoje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ovom</a:t>
            </a:r>
            <a:r>
              <a:rPr lang="en-US" sz="2400" dirty="0" smtClean="0"/>
              <a:t> </a:t>
            </a:r>
            <a:r>
              <a:rPr lang="en-US" sz="2400" dirty="0" err="1" smtClean="0"/>
              <a:t>svetu</a:t>
            </a:r>
            <a:r>
              <a:rPr lang="en-US" sz="2400" dirty="0" smtClean="0"/>
              <a:t> </a:t>
            </a:r>
            <a:r>
              <a:rPr lang="en-US" sz="2400" dirty="0" err="1" smtClean="0"/>
              <a:t>zahvaljujući</a:t>
            </a:r>
            <a:r>
              <a:rPr lang="en-US" sz="2400" dirty="0" smtClean="0"/>
              <a:t> tom </a:t>
            </a:r>
            <a:r>
              <a:rPr lang="en-US" sz="2400" dirty="0" err="1" smtClean="0"/>
              <a:t>izvoru</a:t>
            </a:r>
            <a:r>
              <a:rPr lang="en-US" sz="2400" dirty="0" smtClean="0"/>
              <a:t>. Oni </a:t>
            </a:r>
            <a:r>
              <a:rPr lang="en-US" sz="2400" dirty="0" err="1" smtClean="0"/>
              <a:t>svoje</a:t>
            </a:r>
            <a:r>
              <a:rPr lang="en-US" sz="2400" dirty="0" smtClean="0"/>
              <a:t> </a:t>
            </a:r>
            <a:r>
              <a:rPr lang="en-US" sz="2400" dirty="0" err="1" smtClean="0"/>
              <a:t>glave</a:t>
            </a:r>
            <a:r>
              <a:rPr lang="en-US" sz="2400" dirty="0" smtClean="0"/>
              <a:t> </a:t>
            </a:r>
            <a:r>
              <a:rPr lang="en-US" sz="2400" dirty="0" err="1" smtClean="0"/>
              <a:t>okreću</a:t>
            </a:r>
            <a:r>
              <a:rPr lang="en-US" sz="2400" dirty="0" smtClean="0"/>
              <a:t> ka </a:t>
            </a:r>
            <a:r>
              <a:rPr lang="en-US" sz="2400" dirty="0" err="1" smtClean="0"/>
              <a:t>nebu</a:t>
            </a:r>
            <a:r>
              <a:rPr lang="en-US" sz="2400" dirty="0" smtClean="0"/>
              <a:t>, </a:t>
            </a:r>
            <a:r>
              <a:rPr lang="en-US" sz="2400" dirty="0" err="1" smtClean="0"/>
              <a:t>kao</a:t>
            </a:r>
            <a:r>
              <a:rPr lang="en-US" sz="2400" dirty="0" smtClean="0"/>
              <a:t> </a:t>
            </a:r>
            <a:r>
              <a:rPr lang="en-US" sz="2400" dirty="0" err="1" smtClean="0"/>
              <a:t>simbolu</a:t>
            </a:r>
            <a:r>
              <a:rPr lang="en-US" sz="2400" dirty="0" smtClean="0"/>
              <a:t> </a:t>
            </a:r>
            <a:r>
              <a:rPr lang="en-US" sz="2400" dirty="0" err="1" smtClean="0"/>
              <a:t>uzvišenosti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prostranstva</a:t>
            </a:r>
            <a:r>
              <a:rPr lang="en-US" sz="2400" dirty="0" smtClean="0"/>
              <a:t>, </a:t>
            </a:r>
            <a:r>
              <a:rPr lang="en-US" sz="2400" dirty="0" err="1" smtClean="0"/>
              <a:t>slobode</a:t>
            </a:r>
            <a:r>
              <a:rPr lang="en-US" sz="2400" dirty="0" smtClean="0"/>
              <a:t>.</a:t>
            </a:r>
            <a:endParaRPr lang="sr-Latn-CS" sz="2400" dirty="0" smtClean="0"/>
          </a:p>
          <a:p>
            <a:endParaRPr lang="en-US" sz="2400" dirty="0"/>
          </a:p>
        </p:txBody>
      </p:sp>
    </p:spTree>
  </p:cSld>
  <p:clrMapOvr>
    <a:masterClrMapping/>
  </p:clrMapOvr>
  <p:transition>
    <p:newsfla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5181600"/>
          </a:xfrm>
        </p:spPr>
        <p:txBody>
          <a:bodyPr/>
          <a:lstStyle/>
          <a:p>
            <a:r>
              <a:rPr lang="sr-Latn-CS" sz="2400" dirty="0" smtClean="0"/>
              <a:t> 	 Jovan Dučić je rođen u Trebinju  1874. godine. Posle završene učiteljske škole radio je kao učitelj u Mostaru. </a:t>
            </a:r>
          </a:p>
          <a:p>
            <a:r>
              <a:rPr lang="sr-Latn-CS" sz="2400" dirty="0" smtClean="0"/>
              <a:t>Drugovao je sa A. Šantićem i sa njim učestvovao u radu oko časopisa</a:t>
            </a:r>
            <a:r>
              <a:rPr lang="sr-Latn-CS" sz="2400" i="1" dirty="0" smtClean="0"/>
              <a:t> Zora </a:t>
            </a:r>
            <a:r>
              <a:rPr lang="sr-Latn-CS" sz="2400" dirty="0" smtClean="0"/>
              <a:t>i u njemu objavljivao pjesme.</a:t>
            </a:r>
          </a:p>
          <a:p>
            <a:r>
              <a:rPr lang="sr-Latn-CS" sz="2400" dirty="0" smtClean="0"/>
              <a:t>Preokret u njegovom životu nastao je 1899. godine kada je napustio Mostar i otišao na studije u Ženevu. Po završetku studija došao je u Srbiju, gdje je ušao u diplomatsku službu. Karijeru je završio kao kraljevski ambasador u Madridu.</a:t>
            </a:r>
          </a:p>
          <a:p>
            <a:r>
              <a:rPr lang="sr-Latn-CS" sz="2400" dirty="0" smtClean="0"/>
              <a:t>Objavio je zbirke pjesama: </a:t>
            </a:r>
            <a:r>
              <a:rPr lang="sr-Latn-CS" sz="2400" i="1" dirty="0" smtClean="0"/>
              <a:t>Pesme </a:t>
            </a:r>
            <a:r>
              <a:rPr lang="sr-Latn-CS" sz="2400" dirty="0" smtClean="0"/>
              <a:t>(1901), </a:t>
            </a:r>
            <a:r>
              <a:rPr lang="sr-Latn-CS" sz="2400" i="1" dirty="0" smtClean="0"/>
              <a:t>Pesme </a:t>
            </a:r>
            <a:r>
              <a:rPr lang="sr-Latn-CS" sz="2400" dirty="0" smtClean="0"/>
              <a:t>(1908), </a:t>
            </a:r>
            <a:r>
              <a:rPr lang="sr-Latn-CS" sz="2400" i="1" dirty="0" smtClean="0"/>
              <a:t>Lirika</a:t>
            </a:r>
            <a:r>
              <a:rPr lang="sr-Latn-CS" sz="2400" dirty="0" smtClean="0"/>
              <a:t> (1943).</a:t>
            </a:r>
          </a:p>
          <a:p>
            <a:r>
              <a:rPr lang="sr-Latn-CS" sz="2400" dirty="0" smtClean="0"/>
              <a:t>U njegovom stvaralaštvu izdvajaju se putopisi i filozofska proza </a:t>
            </a:r>
            <a:r>
              <a:rPr lang="sr-Latn-CS" sz="2400" i="1" dirty="0" smtClean="0"/>
              <a:t>Gradovi i himere </a:t>
            </a:r>
            <a:r>
              <a:rPr lang="sr-Latn-CS" sz="2400" dirty="0" smtClean="0"/>
              <a:t>i </a:t>
            </a:r>
            <a:r>
              <a:rPr lang="sr-Latn-CS" sz="2400" i="1" dirty="0" smtClean="0"/>
              <a:t>Blago cara Radovana.</a:t>
            </a:r>
          </a:p>
          <a:p>
            <a:pPr lvl="2">
              <a:buNone/>
            </a:pPr>
            <a:endParaRPr lang="sr-Latn-CS" dirty="0" smtClean="0"/>
          </a:p>
        </p:txBody>
      </p:sp>
    </p:spTree>
  </p:cSld>
  <p:clrMapOvr>
    <a:masterClrMapping/>
  </p:clrMapOvr>
  <p:transition>
    <p:newsfla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>
            <a:normAutofit/>
          </a:bodyPr>
          <a:lstStyle/>
          <a:p>
            <a:r>
              <a:rPr lang="sr-Latn-CS" sz="3600" dirty="0" smtClean="0"/>
              <a:t>Faze Dučićevog poetskog razvoja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/>
          <a:lstStyle/>
          <a:p>
            <a:r>
              <a:rPr lang="sr-Latn-CS" dirty="0" smtClean="0"/>
              <a:t>Dučić se u toku svoje 50-godišnje karijere neprestano razvijao i umjetnički usavršavao.</a:t>
            </a:r>
          </a:p>
          <a:p>
            <a:r>
              <a:rPr lang="sr-Latn-CS" u="sng" dirty="0" smtClean="0"/>
              <a:t>U njegovom radu mogu  se izdvojiti tri glavne faze:   </a:t>
            </a:r>
          </a:p>
          <a:p>
            <a:pPr>
              <a:buNone/>
            </a:pPr>
            <a:endParaRPr lang="sr-Latn-CS" u="sng" dirty="0" smtClean="0"/>
          </a:p>
          <a:p>
            <a:r>
              <a:rPr lang="sr-Latn-CS" u="sng" dirty="0" smtClean="0"/>
              <a:t>I – vojislavljevska (po Vojislavu Iliću), do odlaska u Ženevu;</a:t>
            </a:r>
          </a:p>
          <a:p>
            <a:r>
              <a:rPr lang="sr-Latn-CS" u="sng" dirty="0" smtClean="0"/>
              <a:t>II – parnaso-simbolistička do Prvog svjetskog rata;</a:t>
            </a:r>
          </a:p>
          <a:p>
            <a:r>
              <a:rPr lang="sr-Latn-CS" u="sng" dirty="0" smtClean="0"/>
              <a:t>III – postsimbolistička faza do kraja stvaralaštva.</a:t>
            </a:r>
            <a:endParaRPr lang="en-US" u="sng" dirty="0"/>
          </a:p>
        </p:txBody>
      </p:sp>
    </p:spTree>
  </p:cSld>
  <p:clrMapOvr>
    <a:masterClrMapping/>
  </p:clrMapOvr>
  <p:transition>
    <p:newsfla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38912"/>
          </a:xfrm>
        </p:spPr>
        <p:txBody>
          <a:bodyPr>
            <a:normAutofit fontScale="90000"/>
          </a:bodyPr>
          <a:lstStyle/>
          <a:p>
            <a:r>
              <a:rPr lang="sr-Latn-CS" sz="3200" dirty="0" smtClean="0"/>
              <a:t>Dučićeva poezija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sr-Latn-CS" dirty="0" smtClean="0"/>
              <a:t>Dučić je pjesnik koji je u najvećem dijelu svojih pjesama opjevao osjećanja ljubavi, bola, sreće, smrti, samoće, prolaznosti. Motivi o ženi, iluzijama i snovima najčešća su tema njegovih pjesama.</a:t>
            </a:r>
          </a:p>
          <a:p>
            <a:r>
              <a:rPr lang="sr-Latn-CS" dirty="0" smtClean="0"/>
              <a:t>Dučićeva poetika jeste poetika velikih tema. Liričar, po njegovom mišljenju</a:t>
            </a:r>
            <a:r>
              <a:rPr lang="sr-Latn-CS" i="1" dirty="0" smtClean="0"/>
              <a:t>, </a:t>
            </a:r>
            <a:r>
              <a:rPr lang="sr-Latn-CS" dirty="0" smtClean="0"/>
              <a:t>može</a:t>
            </a:r>
            <a:r>
              <a:rPr lang="sr-Latn-CS" i="1" dirty="0" smtClean="0"/>
              <a:t> “</a:t>
            </a:r>
            <a:r>
              <a:rPr lang="sr-Latn-CS" dirty="0" smtClean="0"/>
              <a:t>postati veliki samo onda kada bude kazao velike istine o trima najvećim i najfatalnijim motivima života i umjetnosti: </a:t>
            </a:r>
            <a:r>
              <a:rPr lang="sr-Latn-CS" dirty="0" smtClean="0">
                <a:solidFill>
                  <a:srgbClr val="FF0000"/>
                </a:solidFill>
              </a:rPr>
              <a:t>o Bogu, o ljubavi, o smrti”.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/>
          <a:lstStyle/>
          <a:p>
            <a:r>
              <a:rPr lang="sr-Latn-CS" dirty="0" smtClean="0"/>
              <a:t>Poezija Jovana Dučića je svojim najvećim dijelom otuđena od stvarnog, običnog života, ona se nije osvrtala na konkretne i žive probleme njegovog života. Zato je ona i tematski i idejno nestvarna. To je poezija jednog intimnog i subjektivnog svijeta, poezija snova i melanholije.</a:t>
            </a:r>
          </a:p>
          <a:p>
            <a:r>
              <a:rPr lang="sr-Latn-CS" dirty="0" smtClean="0"/>
              <a:t>Dučićeva</a:t>
            </a:r>
            <a:r>
              <a:rPr lang="sr-Latn-CS" dirty="0" smtClean="0">
                <a:solidFill>
                  <a:srgbClr val="FF0000"/>
                </a:solidFill>
              </a:rPr>
              <a:t> ljubav </a:t>
            </a:r>
            <a:r>
              <a:rPr lang="sr-Latn-CS" dirty="0" smtClean="0"/>
              <a:t>je uvijek elegična, nesrećna i melanholična. On čezne za njom, ali je svjestan njene prolaznosti i bola koji ostavlja za sobom.</a:t>
            </a:r>
          </a:p>
          <a:p>
            <a:r>
              <a:rPr lang="sr-Latn-CS" dirty="0" smtClean="0"/>
              <a:t>On nikada ne pjeva o nekom konkretnom ljubavnom doživljaju, nego uvijek o ženi kao takvoj, o ljubavi kao takvoj.</a:t>
            </a:r>
            <a:endParaRPr lang="en-US" dirty="0"/>
          </a:p>
        </p:txBody>
      </p:sp>
    </p:spTree>
  </p:cSld>
  <p:clrMapOvr>
    <a:masterClrMapping/>
  </p:clrMapOvr>
  <p:transition>
    <p:newsfla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/>
          <a:lstStyle/>
          <a:p>
            <a:r>
              <a:rPr lang="sr-Latn-CS" dirty="0" smtClean="0"/>
              <a:t>Iz njegove poezije iščezava jedan od glavnih likova ranije i tadašnje poezije, </a:t>
            </a:r>
            <a:r>
              <a:rPr lang="sr-Latn-CS" dirty="0" smtClean="0">
                <a:solidFill>
                  <a:srgbClr val="FF0000"/>
                </a:solidFill>
              </a:rPr>
              <a:t>lik idealne drage. </a:t>
            </a:r>
            <a:r>
              <a:rPr lang="sr-Latn-CS" dirty="0" smtClean="0"/>
              <a:t>Umjesto nje pojavljuje se Žena  kao “boginja ohola i preka”, koja nosi u sebi “više zakon sveta nego zakon srca”.</a:t>
            </a:r>
          </a:p>
          <a:p>
            <a:r>
              <a:rPr lang="sr-Latn-CS" dirty="0" smtClean="0">
                <a:solidFill>
                  <a:srgbClr val="FF0000"/>
                </a:solidFill>
              </a:rPr>
              <a:t>Žena </a:t>
            </a:r>
            <a:r>
              <a:rPr lang="sr-Latn-CS" dirty="0" smtClean="0"/>
              <a:t>u Dučićevoj poeziji nije stvarna, čulna i fizička žena. To je više njegov san o ženi i više iluzija o njoj.</a:t>
            </a:r>
            <a:endParaRPr lang="sr-Latn-C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86800" cy="5867400"/>
          </a:xfrm>
        </p:spPr>
        <p:txBody>
          <a:bodyPr/>
          <a:lstStyle/>
          <a:p>
            <a:pPr>
              <a:buNone/>
            </a:pPr>
            <a:r>
              <a:rPr lang="sr-Latn-CS" dirty="0" smtClean="0"/>
              <a:t>                                   </a:t>
            </a:r>
            <a:r>
              <a:rPr lang="en-US" dirty="0" err="1" smtClean="0">
                <a:solidFill>
                  <a:srgbClr val="FF0000"/>
                </a:solidFill>
              </a:rPr>
              <a:t>Pesma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Ženi</a:t>
            </a:r>
            <a:endParaRPr lang="sr-Latn-C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sr-Latn-CS" sz="1800" dirty="0" smtClean="0"/>
              <a:t>    </a:t>
            </a:r>
            <a:r>
              <a:rPr lang="en-US" sz="1800" dirty="0" smtClean="0"/>
              <a:t>Ti </a:t>
            </a:r>
            <a:r>
              <a:rPr lang="en-US" sz="1800" dirty="0" err="1" smtClean="0"/>
              <a:t>si</a:t>
            </a:r>
            <a:r>
              <a:rPr lang="en-US" sz="1800" dirty="0" smtClean="0"/>
              <a:t> </a:t>
            </a:r>
            <a:r>
              <a:rPr lang="en-US" sz="1800" dirty="0" err="1" smtClean="0"/>
              <a:t>moj</a:t>
            </a:r>
            <a:r>
              <a:rPr lang="en-US" sz="1800" dirty="0" smtClean="0"/>
              <a:t> </a:t>
            </a:r>
            <a:r>
              <a:rPr lang="en-US" sz="1800" dirty="0" err="1" smtClean="0"/>
              <a:t>trenutak</a:t>
            </a:r>
            <a:r>
              <a:rPr lang="en-US" sz="1800" dirty="0" smtClean="0"/>
              <a:t>, </a:t>
            </a:r>
            <a:r>
              <a:rPr lang="en-US" sz="1800" dirty="0" err="1" smtClean="0"/>
              <a:t>i</a:t>
            </a:r>
            <a:r>
              <a:rPr lang="en-US" sz="1800" dirty="0" smtClean="0"/>
              <a:t> </a:t>
            </a:r>
            <a:r>
              <a:rPr lang="en-US" sz="1800" dirty="0" err="1" smtClean="0"/>
              <a:t>moja</a:t>
            </a:r>
            <a:r>
              <a:rPr lang="en-US" sz="1800" dirty="0" smtClean="0"/>
              <a:t> </a:t>
            </a:r>
            <a:r>
              <a:rPr lang="en-US" sz="1800" dirty="0" err="1" smtClean="0"/>
              <a:t>sen</a:t>
            </a:r>
            <a:r>
              <a:rPr lang="en-US" sz="1800" dirty="0" smtClean="0"/>
              <a:t>, </a:t>
            </a:r>
            <a:r>
              <a:rPr lang="en-US" sz="1800" dirty="0" err="1" smtClean="0"/>
              <a:t>i</a:t>
            </a:r>
            <a:r>
              <a:rPr lang="en-US" sz="1800" dirty="0" smtClean="0"/>
              <a:t> </a:t>
            </a:r>
            <a:r>
              <a:rPr lang="en-US" sz="1800" dirty="0" err="1" smtClean="0"/>
              <a:t>sjajna</a:t>
            </a:r>
            <a:r>
              <a:rPr lang="en-US" sz="1800" dirty="0" smtClean="0"/>
              <a:t> </a:t>
            </a:r>
            <a:r>
              <a:rPr lang="sr-Latn-CS" sz="1800" dirty="0" smtClean="0"/>
              <a:t>           Od mog priviđenja ti si cela tkana,</a:t>
            </a:r>
          </a:p>
          <a:p>
            <a:pPr>
              <a:buNone/>
            </a:pPr>
            <a:r>
              <a:rPr lang="sr-Latn-CS" sz="1800" dirty="0" smtClean="0"/>
              <a:t>    M</a:t>
            </a:r>
            <a:r>
              <a:rPr lang="en-US" sz="1800" dirty="0" err="1" smtClean="0"/>
              <a:t>oja</a:t>
            </a:r>
            <a:r>
              <a:rPr lang="en-US" sz="1800" dirty="0" smtClean="0"/>
              <a:t> </a:t>
            </a:r>
            <a:r>
              <a:rPr lang="en-US" sz="1800" dirty="0" err="1" smtClean="0"/>
              <a:t>reč</a:t>
            </a:r>
            <a:r>
              <a:rPr lang="en-US" sz="1800" dirty="0" smtClean="0"/>
              <a:t> u </a:t>
            </a:r>
            <a:r>
              <a:rPr lang="en-US" sz="1800" dirty="0" err="1" smtClean="0"/>
              <a:t>šumu</a:t>
            </a:r>
            <a:r>
              <a:rPr lang="en-US" sz="1800" dirty="0" smtClean="0"/>
              <a:t>; </a:t>
            </a:r>
            <a:r>
              <a:rPr lang="en-US" sz="1800" dirty="0" err="1" smtClean="0"/>
              <a:t>moj</a:t>
            </a:r>
            <a:r>
              <a:rPr lang="en-US" sz="1800" dirty="0" smtClean="0"/>
              <a:t> </a:t>
            </a:r>
            <a:r>
              <a:rPr lang="en-US" sz="1800" dirty="0" err="1" smtClean="0"/>
              <a:t>korak</a:t>
            </a:r>
            <a:r>
              <a:rPr lang="en-US" sz="1800" dirty="0" smtClean="0"/>
              <a:t>, </a:t>
            </a:r>
            <a:r>
              <a:rPr lang="en-US" sz="1800" dirty="0" err="1" smtClean="0"/>
              <a:t>i</a:t>
            </a:r>
            <a:r>
              <a:rPr lang="en-US" sz="1800" dirty="0" smtClean="0"/>
              <a:t> </a:t>
            </a:r>
            <a:r>
              <a:rPr lang="en-US" sz="1800" dirty="0" err="1" smtClean="0"/>
              <a:t>bludnja</a:t>
            </a:r>
            <a:r>
              <a:rPr lang="en-US" sz="1800" dirty="0" smtClean="0"/>
              <a:t>; </a:t>
            </a:r>
            <a:r>
              <a:rPr lang="sr-Latn-CS" sz="1800" dirty="0" smtClean="0"/>
              <a:t>         Tvoj plašt sunčani od mog sna ispreden</a:t>
            </a:r>
          </a:p>
          <a:p>
            <a:pPr>
              <a:buNone/>
            </a:pPr>
            <a:r>
              <a:rPr lang="sr-Latn-CS" sz="1800" dirty="0" smtClean="0"/>
              <a:t>    </a:t>
            </a:r>
            <a:r>
              <a:rPr lang="en-US" sz="1800" dirty="0" err="1" smtClean="0"/>
              <a:t>Samo</a:t>
            </a:r>
            <a:r>
              <a:rPr lang="en-US" sz="1800" dirty="0" smtClean="0"/>
              <a:t> </a:t>
            </a:r>
            <a:r>
              <a:rPr lang="en-US" sz="1800" dirty="0" err="1" smtClean="0"/>
              <a:t>si</a:t>
            </a:r>
            <a:r>
              <a:rPr lang="en-US" sz="1800" dirty="0" smtClean="0"/>
              <a:t> </a:t>
            </a:r>
            <a:r>
              <a:rPr lang="en-US" sz="1800" dirty="0" err="1" smtClean="0"/>
              <a:t>lepota</a:t>
            </a:r>
            <a:r>
              <a:rPr lang="en-US" sz="1800" dirty="0" smtClean="0"/>
              <a:t> </a:t>
            </a:r>
            <a:r>
              <a:rPr lang="en-US" sz="1800" dirty="0" err="1" smtClean="0"/>
              <a:t>koliko</a:t>
            </a:r>
            <a:r>
              <a:rPr lang="en-US" sz="1800" dirty="0" smtClean="0"/>
              <a:t> </a:t>
            </a:r>
            <a:r>
              <a:rPr lang="en-US" sz="1800" dirty="0" err="1" smtClean="0"/>
              <a:t>si</a:t>
            </a:r>
            <a:r>
              <a:rPr lang="en-US" sz="1800" dirty="0" smtClean="0"/>
              <a:t> </a:t>
            </a:r>
            <a:r>
              <a:rPr lang="en-US" sz="1800" dirty="0" err="1" smtClean="0"/>
              <a:t>tajna</a:t>
            </a:r>
            <a:r>
              <a:rPr lang="en-US" sz="1800" dirty="0" smtClean="0"/>
              <a:t>;</a:t>
            </a:r>
            <a:r>
              <a:rPr lang="sr-Latn-CS" sz="1800" dirty="0" smtClean="0"/>
              <a:t>                          Ti beše misao moja očarana;</a:t>
            </a:r>
          </a:p>
          <a:p>
            <a:pPr>
              <a:buNone/>
            </a:pPr>
            <a:r>
              <a:rPr lang="sr-Latn-CS" sz="1800" dirty="0" smtClean="0"/>
              <a:t>   </a:t>
            </a:r>
            <a:r>
              <a:rPr lang="en-US" sz="1800" dirty="0" smtClean="0"/>
              <a:t> I </a:t>
            </a:r>
            <a:r>
              <a:rPr lang="en-US" sz="1800" dirty="0" err="1" smtClean="0"/>
              <a:t>samo</a:t>
            </a:r>
            <a:r>
              <a:rPr lang="en-US" sz="1800" dirty="0" smtClean="0"/>
              <a:t> </a:t>
            </a:r>
            <a:r>
              <a:rPr lang="en-US" sz="1800" dirty="0" err="1" smtClean="0"/>
              <a:t>istina</a:t>
            </a:r>
            <a:r>
              <a:rPr lang="en-US" sz="1800" dirty="0" smtClean="0"/>
              <a:t> </a:t>
            </a:r>
            <a:r>
              <a:rPr lang="en-US" sz="1800" dirty="0" err="1" smtClean="0"/>
              <a:t>koliko</a:t>
            </a:r>
            <a:r>
              <a:rPr lang="en-US" sz="1800" dirty="0" smtClean="0"/>
              <a:t> </a:t>
            </a:r>
            <a:r>
              <a:rPr lang="en-US" sz="1800" dirty="0" err="1" smtClean="0"/>
              <a:t>si</a:t>
            </a:r>
            <a:r>
              <a:rPr lang="en-US" sz="1800" dirty="0" smtClean="0"/>
              <a:t> </a:t>
            </a:r>
            <a:r>
              <a:rPr lang="en-US" sz="1800" dirty="0" err="1" smtClean="0"/>
              <a:t>žudnja</a:t>
            </a:r>
            <a:r>
              <a:rPr lang="en-US" sz="1800" dirty="0" smtClean="0"/>
              <a:t>.</a:t>
            </a:r>
            <a:r>
              <a:rPr lang="sr-Latn-CS" sz="1800" dirty="0" smtClean="0"/>
              <a:t>                          Simbol svih taština porazan i leden.</a:t>
            </a:r>
          </a:p>
          <a:p>
            <a:pPr>
              <a:buNone/>
            </a:pPr>
            <a:endParaRPr lang="sr-Latn-CS" sz="1800" dirty="0" smtClean="0"/>
          </a:p>
          <a:p>
            <a:pPr>
              <a:buNone/>
            </a:pPr>
            <a:r>
              <a:rPr lang="sr-Latn-CS" sz="1800" dirty="0" smtClean="0"/>
              <a:t>    </a:t>
            </a:r>
            <a:r>
              <a:rPr lang="en-US" sz="1800" dirty="0" err="1" smtClean="0"/>
              <a:t>Ostaj</a:t>
            </a:r>
            <a:r>
              <a:rPr lang="en-US" sz="1800" dirty="0" smtClean="0"/>
              <a:t> </a:t>
            </a:r>
            <a:r>
              <a:rPr lang="en-US" sz="1800" dirty="0" err="1" smtClean="0"/>
              <a:t>nedostižna</a:t>
            </a:r>
            <a:r>
              <a:rPr lang="en-US" sz="1800" dirty="0" smtClean="0"/>
              <a:t>, </a:t>
            </a:r>
            <a:r>
              <a:rPr lang="en-US" sz="1800" dirty="0" err="1" smtClean="0"/>
              <a:t>nema</a:t>
            </a:r>
            <a:r>
              <a:rPr lang="en-US" sz="1800" dirty="0" smtClean="0"/>
              <a:t> </a:t>
            </a:r>
            <a:r>
              <a:rPr lang="en-US" sz="1800" dirty="0" err="1" smtClean="0"/>
              <a:t>i</a:t>
            </a:r>
            <a:r>
              <a:rPr lang="en-US" sz="1800" dirty="0" smtClean="0"/>
              <a:t> </a:t>
            </a:r>
            <a:r>
              <a:rPr lang="en-US" sz="1800" dirty="0" err="1" smtClean="0"/>
              <a:t>daleka</a:t>
            </a:r>
            <a:r>
              <a:rPr lang="en-US" sz="1800" dirty="0" smtClean="0"/>
              <a:t> –</a:t>
            </a:r>
            <a:r>
              <a:rPr lang="sr-Latn-CS" sz="1800" dirty="0" smtClean="0"/>
              <a:t>                   A ti ne postojiš niti si postojala;</a:t>
            </a:r>
          </a:p>
          <a:p>
            <a:pPr>
              <a:buNone/>
            </a:pPr>
            <a:r>
              <a:rPr lang="sr-Latn-CS" sz="1800" dirty="0" smtClean="0"/>
              <a:t>    </a:t>
            </a:r>
            <a:r>
              <a:rPr lang="en-US" sz="1800" dirty="0" smtClean="0"/>
              <a:t> </a:t>
            </a:r>
            <a:r>
              <a:rPr lang="sr-Latn-CS" sz="1800" dirty="0" err="1" smtClean="0"/>
              <a:t>J</a:t>
            </a:r>
            <a:r>
              <a:rPr lang="en-US" sz="1800" dirty="0" err="1" smtClean="0"/>
              <a:t>er</a:t>
            </a:r>
            <a:r>
              <a:rPr lang="en-US" sz="1800" dirty="0" smtClean="0"/>
              <a:t> je san o </a:t>
            </a:r>
            <a:r>
              <a:rPr lang="en-US" sz="1800" dirty="0" err="1" smtClean="0"/>
              <a:t>sreći</a:t>
            </a:r>
            <a:r>
              <a:rPr lang="en-US" sz="1800" dirty="0" smtClean="0"/>
              <a:t> </a:t>
            </a:r>
            <a:r>
              <a:rPr lang="en-US" sz="1800" dirty="0" err="1" smtClean="0"/>
              <a:t>viš</a:t>
            </a:r>
            <a:r>
              <a:rPr lang="sr-Latn-CS" sz="1800" dirty="0" smtClean="0"/>
              <a:t>i</a:t>
            </a:r>
            <a:r>
              <a:rPr lang="en-US" sz="1800" dirty="0" smtClean="0"/>
              <a:t> </a:t>
            </a:r>
            <a:r>
              <a:rPr lang="en-US" sz="1800" dirty="0" err="1" smtClean="0"/>
              <a:t>nego</a:t>
            </a:r>
            <a:r>
              <a:rPr lang="en-US" sz="1800" dirty="0" smtClean="0"/>
              <a:t> </a:t>
            </a:r>
            <a:r>
              <a:rPr lang="en-US" sz="1800" dirty="0" err="1" smtClean="0"/>
              <a:t>sreća</a:t>
            </a:r>
            <a:r>
              <a:rPr lang="en-US" sz="1800" dirty="0" smtClean="0"/>
              <a:t>. </a:t>
            </a:r>
            <a:r>
              <a:rPr lang="sr-Latn-CS" sz="1800" dirty="0" smtClean="0"/>
              <a:t>                     Rođena u mojoj tišini i čami,</a:t>
            </a:r>
          </a:p>
          <a:p>
            <a:pPr>
              <a:buNone/>
            </a:pPr>
            <a:r>
              <a:rPr lang="sr-Latn-CS" sz="1800" dirty="0" smtClean="0"/>
              <a:t>     </a:t>
            </a:r>
            <a:r>
              <a:rPr lang="en-US" sz="1800" dirty="0" smtClean="0"/>
              <a:t>Budi </a:t>
            </a:r>
            <a:r>
              <a:rPr lang="en-US" sz="1800" dirty="0" err="1" smtClean="0"/>
              <a:t>bespovratna</a:t>
            </a:r>
            <a:r>
              <a:rPr lang="en-US" sz="1800" dirty="0" smtClean="0"/>
              <a:t> </a:t>
            </a:r>
            <a:r>
              <a:rPr lang="en-US" sz="1800" dirty="0" err="1" smtClean="0"/>
              <a:t>kao</a:t>
            </a:r>
            <a:r>
              <a:rPr lang="en-US" sz="1800" dirty="0" smtClean="0"/>
              <a:t> </a:t>
            </a:r>
            <a:r>
              <a:rPr lang="en-US" sz="1800" dirty="0" err="1" smtClean="0"/>
              <a:t>mladost</a:t>
            </a:r>
            <a:r>
              <a:rPr lang="en-US" sz="1800" dirty="0" smtClean="0"/>
              <a:t>; </a:t>
            </a:r>
            <a:r>
              <a:rPr lang="sr-Latn-CS" sz="1800" dirty="0" smtClean="0"/>
              <a:t>neka              Na suncu mog srca ti si samo sjala:</a:t>
            </a:r>
          </a:p>
          <a:p>
            <a:pPr>
              <a:buNone/>
            </a:pPr>
            <a:r>
              <a:rPr lang="sr-Latn-CS" sz="1800" dirty="0" smtClean="0"/>
              <a:t>    </a:t>
            </a:r>
            <a:r>
              <a:rPr lang="en-US" sz="1800" dirty="0" smtClean="0"/>
              <a:t> </a:t>
            </a:r>
            <a:r>
              <a:rPr lang="sr-Latn-CS" sz="1800" dirty="0" err="1" smtClean="0"/>
              <a:t>T</a:t>
            </a:r>
            <a:r>
              <a:rPr lang="en-US" sz="1800" dirty="0" err="1" smtClean="0"/>
              <a:t>voja</a:t>
            </a:r>
            <a:r>
              <a:rPr lang="en-US" sz="1800" dirty="0" smtClean="0"/>
              <a:t> </a:t>
            </a:r>
            <a:r>
              <a:rPr lang="en-US" sz="1800" dirty="0" err="1" smtClean="0"/>
              <a:t>sen</a:t>
            </a:r>
            <a:r>
              <a:rPr lang="en-US" sz="1800" dirty="0" smtClean="0"/>
              <a:t> </a:t>
            </a:r>
            <a:r>
              <a:rPr lang="en-US" sz="1800" dirty="0" err="1" smtClean="0"/>
              <a:t>i</a:t>
            </a:r>
            <a:r>
              <a:rPr lang="en-US" sz="1800" dirty="0" smtClean="0"/>
              <a:t> </a:t>
            </a:r>
            <a:r>
              <a:rPr lang="en-US" sz="1800" dirty="0" err="1" smtClean="0"/>
              <a:t>eho</a:t>
            </a:r>
            <a:r>
              <a:rPr lang="en-US" sz="1800" dirty="0" smtClean="0"/>
              <a:t> </a:t>
            </a:r>
            <a:r>
              <a:rPr lang="en-US" sz="1800" dirty="0" err="1" smtClean="0"/>
              <a:t>budi</a:t>
            </a:r>
            <a:r>
              <a:rPr lang="en-US" sz="1800" dirty="0" smtClean="0"/>
              <a:t> </a:t>
            </a:r>
            <a:r>
              <a:rPr lang="en-US" sz="1800" dirty="0" err="1" smtClean="0"/>
              <a:t>sve</a:t>
            </a:r>
            <a:r>
              <a:rPr lang="en-US" sz="1800" dirty="0" smtClean="0"/>
              <a:t> </a:t>
            </a:r>
            <a:r>
              <a:rPr lang="en-US" sz="1800" dirty="0" err="1" smtClean="0"/>
              <a:t>što</a:t>
            </a:r>
            <a:r>
              <a:rPr lang="en-US" sz="1800" dirty="0" smtClean="0"/>
              <a:t> </a:t>
            </a:r>
            <a:r>
              <a:rPr lang="en-US" sz="1800" dirty="0" err="1" smtClean="0"/>
              <a:t>seća</a:t>
            </a:r>
            <a:r>
              <a:rPr lang="en-US" sz="1800" dirty="0" smtClean="0"/>
              <a:t>.</a:t>
            </a:r>
            <a:r>
              <a:rPr lang="sr-Latn-CS" sz="1800" dirty="0" smtClean="0"/>
              <a:t>                     Jer sve što ljubimo stvorili smo sami.</a:t>
            </a:r>
          </a:p>
          <a:p>
            <a:pPr>
              <a:buNone/>
            </a:pPr>
            <a:endParaRPr lang="sr-Latn-CS" sz="1800" dirty="0" smtClean="0"/>
          </a:p>
          <a:p>
            <a:pPr>
              <a:buNone/>
            </a:pPr>
            <a:r>
              <a:rPr lang="sr-Latn-CS" sz="1800" dirty="0" smtClean="0"/>
              <a:t>    </a:t>
            </a:r>
            <a:r>
              <a:rPr lang="en-US" sz="1800" dirty="0" err="1" smtClean="0"/>
              <a:t>Srce</a:t>
            </a:r>
            <a:r>
              <a:rPr lang="en-US" sz="1800" dirty="0" smtClean="0"/>
              <a:t> </a:t>
            </a:r>
            <a:r>
              <a:rPr lang="en-US" sz="1800" dirty="0" err="1" smtClean="0"/>
              <a:t>ima</a:t>
            </a:r>
            <a:r>
              <a:rPr lang="en-US" sz="1800" dirty="0" smtClean="0"/>
              <a:t> </a:t>
            </a:r>
            <a:r>
              <a:rPr lang="en-US" sz="1800" dirty="0" err="1" smtClean="0"/>
              <a:t>povest</a:t>
            </a:r>
            <a:r>
              <a:rPr lang="en-US" sz="1800" dirty="0" smtClean="0"/>
              <a:t> u </a:t>
            </a:r>
            <a:r>
              <a:rPr lang="en-US" sz="1800" dirty="0" err="1" smtClean="0"/>
              <a:t>suzi</a:t>
            </a:r>
            <a:r>
              <a:rPr lang="en-US" sz="1800" dirty="0" smtClean="0"/>
              <a:t> </a:t>
            </a:r>
            <a:r>
              <a:rPr lang="en-US" sz="1800" dirty="0" err="1" smtClean="0"/>
              <a:t>što</a:t>
            </a:r>
            <a:r>
              <a:rPr lang="en-US" sz="1800" dirty="0" smtClean="0"/>
              <a:t> </a:t>
            </a:r>
            <a:r>
              <a:rPr lang="en-US" sz="1800" dirty="0" err="1" smtClean="0"/>
              <a:t>leva</a:t>
            </a:r>
            <a:r>
              <a:rPr lang="en-US" sz="1800" dirty="0" smtClean="0"/>
              <a:t>; </a:t>
            </a:r>
            <a:endParaRPr lang="sr-Latn-CS" sz="1800" dirty="0" smtClean="0"/>
          </a:p>
          <a:p>
            <a:pPr>
              <a:buNone/>
            </a:pPr>
            <a:r>
              <a:rPr lang="sr-Latn-CS" sz="1800" dirty="0" smtClean="0"/>
              <a:t>    </a:t>
            </a:r>
            <a:r>
              <a:rPr lang="en-US" sz="1800" dirty="0" smtClean="0"/>
              <a:t>U </a:t>
            </a:r>
            <a:r>
              <a:rPr lang="en-US" sz="1800" dirty="0" err="1" smtClean="0"/>
              <a:t>velikom</a:t>
            </a:r>
            <a:r>
              <a:rPr lang="en-US" sz="1800" dirty="0" smtClean="0"/>
              <a:t> </a:t>
            </a:r>
            <a:r>
              <a:rPr lang="en-US" sz="1800" dirty="0" err="1" smtClean="0"/>
              <a:t>bolu</a:t>
            </a:r>
            <a:r>
              <a:rPr lang="en-US" sz="1800" dirty="0" smtClean="0"/>
              <a:t> </a:t>
            </a:r>
            <a:r>
              <a:rPr lang="en-US" sz="1800" dirty="0" err="1" smtClean="0"/>
              <a:t>ljubav</a:t>
            </a:r>
            <a:r>
              <a:rPr lang="en-US" sz="1800" dirty="0" smtClean="0"/>
              <a:t> </a:t>
            </a:r>
            <a:r>
              <a:rPr lang="en-US" sz="1800" dirty="0" err="1" smtClean="0"/>
              <a:t>svoju</a:t>
            </a:r>
            <a:r>
              <a:rPr lang="en-US" sz="1800" dirty="0" smtClean="0"/>
              <a:t> </a:t>
            </a:r>
            <a:r>
              <a:rPr lang="en-US" sz="1800" dirty="0" err="1" smtClean="0"/>
              <a:t>metu</a:t>
            </a:r>
            <a:r>
              <a:rPr lang="en-US" sz="1800" dirty="0" smtClean="0"/>
              <a:t>; </a:t>
            </a:r>
            <a:endParaRPr lang="sr-Latn-CS" sz="1800" dirty="0" smtClean="0"/>
          </a:p>
          <a:p>
            <a:pPr>
              <a:buNone/>
            </a:pPr>
            <a:r>
              <a:rPr lang="sr-Latn-CS" sz="1800" dirty="0" smtClean="0"/>
              <a:t>    </a:t>
            </a:r>
            <a:r>
              <a:rPr lang="en-US" sz="1800" dirty="0" err="1" smtClean="0"/>
              <a:t>Istina</a:t>
            </a:r>
            <a:r>
              <a:rPr lang="en-US" sz="1800" dirty="0" smtClean="0"/>
              <a:t> je </a:t>
            </a:r>
            <a:r>
              <a:rPr lang="en-US" sz="1800" dirty="0" err="1" smtClean="0"/>
              <a:t>samo</a:t>
            </a:r>
            <a:r>
              <a:rPr lang="en-US" sz="1800" dirty="0" smtClean="0"/>
              <a:t> </a:t>
            </a:r>
            <a:r>
              <a:rPr lang="en-US" sz="1800" dirty="0" err="1" smtClean="0"/>
              <a:t>što</a:t>
            </a:r>
            <a:r>
              <a:rPr lang="en-US" sz="1800" dirty="0" smtClean="0"/>
              <a:t> </a:t>
            </a:r>
            <a:r>
              <a:rPr lang="en-US" sz="1800" dirty="0" err="1" smtClean="0"/>
              <a:t>duša</a:t>
            </a:r>
            <a:r>
              <a:rPr lang="en-US" sz="1800" dirty="0" smtClean="0"/>
              <a:t> </a:t>
            </a:r>
            <a:r>
              <a:rPr lang="en-US" sz="1800" dirty="0" err="1" smtClean="0"/>
              <a:t>prosneva</a:t>
            </a:r>
            <a:r>
              <a:rPr lang="en-US" sz="1800" dirty="0" smtClean="0"/>
              <a:t>; </a:t>
            </a:r>
            <a:endParaRPr lang="sr-Latn-CS" sz="1800" dirty="0" smtClean="0"/>
          </a:p>
          <a:p>
            <a:pPr>
              <a:buNone/>
            </a:pPr>
            <a:r>
              <a:rPr lang="sr-Latn-CS" sz="1800" dirty="0" smtClean="0"/>
              <a:t>    </a:t>
            </a:r>
            <a:r>
              <a:rPr lang="en-US" sz="1800" dirty="0" err="1" smtClean="0"/>
              <a:t>Poljubac</a:t>
            </a:r>
            <a:r>
              <a:rPr lang="en-US" sz="1800" dirty="0" smtClean="0"/>
              <a:t> je </a:t>
            </a:r>
            <a:r>
              <a:rPr lang="en-US" sz="1800" dirty="0" err="1" smtClean="0"/>
              <a:t>susret</a:t>
            </a:r>
            <a:r>
              <a:rPr lang="en-US" sz="1800" dirty="0" smtClean="0"/>
              <a:t> </a:t>
            </a:r>
            <a:r>
              <a:rPr lang="en-US" sz="1800" dirty="0" err="1" smtClean="0"/>
              <a:t>najveći</a:t>
            </a:r>
            <a:r>
              <a:rPr lang="en-US" sz="1800" dirty="0" smtClean="0"/>
              <a:t> </a:t>
            </a:r>
            <a:r>
              <a:rPr lang="en-US" sz="1800" dirty="0" err="1" smtClean="0"/>
              <a:t>na</a:t>
            </a:r>
            <a:r>
              <a:rPr lang="en-US" sz="1800" dirty="0" smtClean="0"/>
              <a:t> </a:t>
            </a:r>
            <a:r>
              <a:rPr lang="en-US" sz="1800" dirty="0" err="1" smtClean="0"/>
              <a:t>svetu</a:t>
            </a:r>
            <a:r>
              <a:rPr lang="en-US" sz="1800" dirty="0" smtClean="0"/>
              <a:t>.</a:t>
            </a:r>
            <a:endParaRPr lang="en-US" sz="1800" dirty="0"/>
          </a:p>
        </p:txBody>
      </p:sp>
    </p:spTree>
  </p:cSld>
  <p:clrMapOvr>
    <a:masterClrMapping/>
  </p:clrMapOvr>
  <p:transition>
    <p:newsfla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/>
          <a:lstStyle/>
          <a:p>
            <a:r>
              <a:rPr lang="pl-PL" dirty="0" smtClean="0"/>
              <a:t>Lirska – ljubavna pjesma</a:t>
            </a:r>
          </a:p>
          <a:p>
            <a:r>
              <a:rPr lang="pl-PL" dirty="0" smtClean="0"/>
              <a:t>Žena Dučićeve poezije najbolje je prikazana u </a:t>
            </a:r>
            <a:r>
              <a:rPr lang="pl-PL" smtClean="0"/>
              <a:t>ovoj pjesmi;</a:t>
            </a:r>
            <a:endParaRPr lang="sr-Latn-CS" dirty="0" smtClean="0"/>
          </a:p>
          <a:p>
            <a:r>
              <a:rPr lang="vi-VN" dirty="0" smtClean="0"/>
              <a:t>I u ovoj p</a:t>
            </a:r>
            <a:r>
              <a:rPr lang="sr-Latn-CS" dirty="0" smtClean="0"/>
              <a:t>j</a:t>
            </a:r>
            <a:r>
              <a:rPr lang="vi-VN" dirty="0" smtClean="0"/>
              <a:t>esmi ljubav je nestvarna i duboka, a žena koju voli daleka i nedostižna, satkana od njegovih priviđenja i snova, samo njemu znana.</a:t>
            </a:r>
            <a:endParaRPr lang="sr-Latn-CS" dirty="0" smtClean="0"/>
          </a:p>
          <a:p>
            <a:r>
              <a:rPr lang="sr-Latn-CS" dirty="0" smtClean="0"/>
              <a:t>U prvoj strofi obraćanje ženi, prividna konkretnost</a:t>
            </a:r>
          </a:p>
          <a:p>
            <a:endParaRPr lang="en-US" dirty="0"/>
          </a:p>
        </p:txBody>
      </p:sp>
    </p:spTree>
  </p:cSld>
  <p:clrMapOvr>
    <a:masterClrMapping/>
  </p:clrMapOvr>
  <p:transition>
    <p:newsfla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143000"/>
          </a:xfrm>
        </p:spPr>
        <p:txBody>
          <a:bodyPr>
            <a:normAutofit/>
          </a:bodyPr>
          <a:lstStyle/>
          <a:p>
            <a:r>
              <a:rPr lang="sr-Latn-CS" sz="3200" i="1" dirty="0" smtClean="0"/>
              <a:t>S</a:t>
            </a:r>
            <a:r>
              <a:rPr lang="sr-Latn-CS" sz="3200" i="1" dirty="0" smtClean="0"/>
              <a:t>uncokreti</a:t>
            </a:r>
            <a:endParaRPr lang="en-US" sz="32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4102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r-Latn-CS" b="1" dirty="0" smtClean="0"/>
              <a:t>	</a:t>
            </a:r>
            <a:r>
              <a:rPr lang="vi-VN" b="1" dirty="0" smtClean="0"/>
              <a:t>U tužnom oku suncokreta,</a:t>
            </a:r>
            <a:r>
              <a:rPr lang="sr-Latn-CS" i="1" dirty="0" smtClean="0"/>
              <a:t>	</a:t>
            </a:r>
            <a:r>
              <a:rPr lang="sr-Latn-CS" b="1" dirty="0" smtClean="0"/>
              <a:t>	</a:t>
            </a:r>
            <a:r>
              <a:rPr lang="vi-VN" b="1" dirty="0" smtClean="0"/>
              <a:t> S </a:t>
            </a:r>
            <a:r>
              <a:rPr lang="vi-VN" b="1" dirty="0" smtClean="0"/>
              <a:t>istoka kralji, obučeni </a:t>
            </a:r>
            <a:r>
              <a:rPr lang="vi-VN" b="1" dirty="0" smtClean="0"/>
              <a:t/>
            </a:r>
            <a:br>
              <a:rPr lang="vi-VN" b="1" dirty="0" smtClean="0"/>
            </a:br>
            <a:r>
              <a:rPr lang="vi-VN" b="1" dirty="0" smtClean="0"/>
              <a:t>Što nemo prati neba bludnje,</a:t>
            </a:r>
            <a:r>
              <a:rPr lang="sr-Latn-CS" b="1" dirty="0" smtClean="0"/>
              <a:t>		</a:t>
            </a:r>
            <a:r>
              <a:rPr lang="vi-VN" b="1" dirty="0" smtClean="0"/>
              <a:t> </a:t>
            </a:r>
            <a:r>
              <a:rPr lang="vi-VN" b="1" dirty="0" smtClean="0"/>
              <a:t>U teško zlato, stoje plačni; </a:t>
            </a:r>
            <a:r>
              <a:rPr lang="vi-VN" b="1" dirty="0" smtClean="0"/>
              <a:t/>
            </a:r>
            <a:br>
              <a:rPr lang="vi-VN" b="1" dirty="0" smtClean="0"/>
            </a:br>
            <a:r>
              <a:rPr lang="vi-VN" b="1" dirty="0" smtClean="0"/>
              <a:t>Tu su sve žeđi ovog sveta,</a:t>
            </a:r>
            <a:r>
              <a:rPr lang="sr-Latn-CS" b="1" dirty="0" smtClean="0"/>
              <a:t>		  </a:t>
            </a:r>
            <a:r>
              <a:rPr lang="vi-VN" b="1" dirty="0" smtClean="0"/>
              <a:t>I </a:t>
            </a:r>
            <a:r>
              <a:rPr lang="vi-VN" b="1" dirty="0" smtClean="0"/>
              <a:t>žreci sunca, naspram seni </a:t>
            </a:r>
            <a:r>
              <a:rPr lang="vi-VN" b="1" dirty="0" smtClean="0"/>
              <a:t/>
            </a:r>
            <a:br>
              <a:rPr lang="vi-VN" b="1" dirty="0" smtClean="0"/>
            </a:br>
            <a:r>
              <a:rPr lang="vi-VN" b="1" dirty="0" smtClean="0"/>
              <a:t>Sva nespokojstva i sve žudnje.</a:t>
            </a:r>
            <a:r>
              <a:rPr lang="sr-Latn-CS" b="1" dirty="0" smtClean="0"/>
              <a:t>	                 </a:t>
            </a:r>
            <a:r>
              <a:rPr lang="vi-VN" b="1" dirty="0" smtClean="0"/>
              <a:t>Prosjački </a:t>
            </a:r>
            <a:r>
              <a:rPr lang="vi-VN" b="1" dirty="0" smtClean="0"/>
              <a:t>vape u čas mračni.</a:t>
            </a:r>
            <a:endParaRPr lang="vi-VN" b="1" dirty="0" smtClean="0"/>
          </a:p>
          <a:p>
            <a:pPr>
              <a:buNone/>
            </a:pPr>
            <a:r>
              <a:rPr lang="sr-Latn-CS" b="1" dirty="0" smtClean="0"/>
              <a:t>	</a:t>
            </a:r>
          </a:p>
          <a:p>
            <a:pPr>
              <a:buNone/>
            </a:pPr>
            <a:r>
              <a:rPr lang="sr-Latn-CS" b="1" dirty="0" smtClean="0"/>
              <a:t>     </a:t>
            </a:r>
            <a:r>
              <a:rPr lang="vi-VN" b="1" dirty="0" smtClean="0"/>
              <a:t>Šume </a:t>
            </a:r>
            <a:r>
              <a:rPr lang="vi-VN" b="1" dirty="0" smtClean="0"/>
              <a:t>u strahu svom od mraka:</a:t>
            </a:r>
            <a:br>
              <a:rPr lang="vi-VN" b="1" dirty="0" smtClean="0"/>
            </a:br>
            <a:r>
              <a:rPr lang="vi-VN" b="1" dirty="0" smtClean="0"/>
              <a:t>“Bog je pomalo sve što zari</a:t>
            </a:r>
            <a:r>
              <a:rPr lang="vi-VN" b="1" dirty="0" smtClean="0"/>
              <a:t>;</a:t>
            </a:r>
            <a:r>
              <a:rPr lang="sr-Latn-CS" b="1" dirty="0" smtClean="0"/>
              <a:t>		</a:t>
            </a:r>
            <a:r>
              <a:rPr lang="vi-VN" b="1" dirty="0" smtClean="0"/>
              <a:t> </a:t>
            </a:r>
            <a:r>
              <a:rPr lang="vi-VN" b="1" dirty="0" smtClean="0"/>
              <a:t>Te tužne oči suncokreta </a:t>
            </a:r>
            <a:br>
              <a:rPr lang="vi-VN" b="1" dirty="0" smtClean="0"/>
            </a:br>
            <a:r>
              <a:rPr lang="vi-VN" b="1" dirty="0" smtClean="0"/>
              <a:t>I svetlosti je jedna </a:t>
            </a:r>
            <a:r>
              <a:rPr lang="vi-VN" b="1" dirty="0" smtClean="0"/>
              <a:t>zraka</a:t>
            </a:r>
            <a:r>
              <a:rPr lang="sr-Latn-CS" b="1" dirty="0" smtClean="0"/>
              <a:t>		</a:t>
            </a:r>
            <a:r>
              <a:rPr lang="vi-VN" b="1" dirty="0" smtClean="0"/>
              <a:t> </a:t>
            </a:r>
            <a:r>
              <a:rPr lang="vi-VN" b="1" dirty="0" smtClean="0"/>
              <a:t>U mom su srcu otvorene – </a:t>
            </a:r>
            <a:br>
              <a:rPr lang="vi-VN" b="1" dirty="0" smtClean="0"/>
            </a:br>
            <a:r>
              <a:rPr lang="vi-VN" b="1" dirty="0" smtClean="0"/>
              <a:t>Mera i cena sviju stvari</a:t>
            </a:r>
            <a:r>
              <a:rPr lang="vi-VN" b="1" dirty="0" smtClean="0"/>
              <a:t>!</a:t>
            </a:r>
            <a:r>
              <a:rPr lang="sr-Latn-CS" b="1" dirty="0" smtClean="0"/>
              <a:t>...”                       </a:t>
            </a:r>
            <a:r>
              <a:rPr lang="vi-VN" b="1" dirty="0" smtClean="0"/>
              <a:t> </a:t>
            </a:r>
            <a:r>
              <a:rPr lang="vi-VN" b="1" dirty="0" smtClean="0"/>
              <a:t>Ali su sunca nakraj sveta,</a:t>
            </a:r>
          </a:p>
          <a:p>
            <a:pPr>
              <a:buNone/>
            </a:pPr>
            <a:r>
              <a:rPr lang="sr-Latn-CS" b="1" dirty="0" smtClean="0"/>
              <a:t>	                                                                        </a:t>
            </a:r>
            <a:r>
              <a:rPr lang="vi-VN" b="1" dirty="0" smtClean="0"/>
              <a:t> </a:t>
            </a:r>
            <a:r>
              <a:rPr lang="sr-Latn-CS" b="1" dirty="0" smtClean="0"/>
              <a:t>T</a:t>
            </a:r>
            <a:r>
              <a:rPr lang="vi-VN" b="1" dirty="0" smtClean="0"/>
              <a:t>iho </a:t>
            </a:r>
            <a:r>
              <a:rPr lang="vi-VN" b="1" dirty="0" smtClean="0"/>
              <a:t>slaze mrak i sene. </a:t>
            </a:r>
            <a:endParaRPr lang="sr-Latn-CS" b="1" dirty="0" smtClean="0"/>
          </a:p>
          <a:p>
            <a:pPr>
              <a:buNone/>
            </a:pPr>
            <a:r>
              <a:rPr lang="sr-Latn-CS" b="1" dirty="0" smtClean="0"/>
              <a:t> </a:t>
            </a:r>
            <a:r>
              <a:rPr lang="sr-Latn-CS" b="1" dirty="0" smtClean="0"/>
              <a:t>    </a:t>
            </a:r>
            <a:r>
              <a:rPr lang="vi-VN" b="1" dirty="0" smtClean="0"/>
              <a:t>Sve </a:t>
            </a:r>
            <a:r>
              <a:rPr lang="vi-VN" b="1" dirty="0" smtClean="0"/>
              <a:t>je što živi na dnu </a:t>
            </a:r>
            <a:r>
              <a:rPr lang="vi-VN" b="1" dirty="0" smtClean="0"/>
              <a:t>tmine</a:t>
            </a:r>
            <a:r>
              <a:rPr lang="sr-Latn-CS" b="1" dirty="0" smtClean="0"/>
              <a:t>		</a:t>
            </a:r>
            <a:r>
              <a:rPr lang="vi-VN" b="1" dirty="0" smtClean="0"/>
              <a:t> </a:t>
            </a:r>
            <a:r>
              <a:rPr lang="vi-VN" b="1" dirty="0" smtClean="0"/>
              <a:t/>
            </a:r>
            <a:br>
              <a:rPr lang="vi-VN" b="1" dirty="0" smtClean="0"/>
            </a:br>
            <a:r>
              <a:rPr lang="vi-VN" b="1" dirty="0" smtClean="0"/>
              <a:t>S prokletstvom nemim na svet palo –</a:t>
            </a:r>
            <a:br>
              <a:rPr lang="vi-VN" b="1" dirty="0" smtClean="0"/>
            </a:br>
            <a:r>
              <a:rPr lang="vi-VN" b="1" dirty="0" smtClean="0"/>
              <a:t>Sve što ne gleda u visine,</a:t>
            </a:r>
            <a:br>
              <a:rPr lang="vi-VN" b="1" dirty="0" smtClean="0"/>
            </a:br>
            <a:r>
              <a:rPr lang="vi-VN" b="1" dirty="0" smtClean="0"/>
              <a:t>I nije jednom zasijalo</a:t>
            </a:r>
            <a:r>
              <a:rPr lang="vi-VN" b="1" dirty="0" smtClean="0"/>
              <a:t>!</a:t>
            </a:r>
            <a:r>
              <a:rPr lang="sr-Latn-CS" b="1" dirty="0" smtClean="0"/>
              <a:t>...”		</a:t>
            </a:r>
            <a:r>
              <a:rPr lang="vi-VN" b="1" dirty="0" smtClean="0"/>
              <a:t> Pomreće noćas širom vrti,</a:t>
            </a:r>
          </a:p>
          <a:p>
            <a:pPr>
              <a:buNone/>
            </a:pPr>
            <a:r>
              <a:rPr lang="sr-Latn-CS" b="1" dirty="0" smtClean="0"/>
              <a:t>						</a:t>
            </a:r>
            <a:r>
              <a:rPr lang="vi-VN" b="1" dirty="0" smtClean="0"/>
              <a:t> </a:t>
            </a:r>
            <a:r>
              <a:rPr lang="vi-VN" b="1" dirty="0" smtClean="0"/>
              <a:t>Dvoredi sjajnih suncokreta </a:t>
            </a:r>
            <a:br>
              <a:rPr lang="vi-VN" b="1" dirty="0" smtClean="0"/>
            </a:br>
            <a:r>
              <a:rPr lang="sr-Latn-CS" b="1" dirty="0" smtClean="0"/>
              <a:t>		</a:t>
            </a:r>
            <a:r>
              <a:rPr lang="vi-VN" b="1" dirty="0" smtClean="0"/>
              <a:t> </a:t>
            </a:r>
            <a:r>
              <a:rPr lang="sr-Latn-CS" b="1" dirty="0" smtClean="0"/>
              <a:t>			 </a:t>
            </a:r>
            <a:r>
              <a:rPr lang="vi-VN" b="1" dirty="0" smtClean="0"/>
              <a:t>Ali </a:t>
            </a:r>
            <a:r>
              <a:rPr lang="vi-VN" b="1" dirty="0" smtClean="0"/>
              <a:t>će biti u toj smrti </a:t>
            </a:r>
            <a:br>
              <a:rPr lang="vi-VN" b="1" dirty="0" smtClean="0"/>
            </a:br>
            <a:r>
              <a:rPr lang="sr-Latn-CS" b="1" dirty="0" smtClean="0"/>
              <a:t>				             </a:t>
            </a:r>
            <a:r>
              <a:rPr lang="vi-VN" b="1" dirty="0" smtClean="0"/>
              <a:t> </a:t>
            </a:r>
            <a:r>
              <a:rPr lang="sr-Latn-CS" b="1" dirty="0" smtClean="0"/>
              <a:t>  </a:t>
            </a:r>
            <a:r>
              <a:rPr lang="vi-VN" b="1" dirty="0" smtClean="0"/>
              <a:t>Sva </a:t>
            </a:r>
            <a:r>
              <a:rPr lang="vi-VN" b="1" dirty="0" smtClean="0"/>
              <a:t>žarka sunca ovog sveta. </a:t>
            </a:r>
            <a:br>
              <a:rPr lang="vi-VN" b="1" dirty="0" smtClean="0"/>
            </a:br>
            <a:endParaRPr lang="vi-VN" b="1" dirty="0" smtClean="0"/>
          </a:p>
          <a:p>
            <a:endParaRPr lang="en-US" dirty="0"/>
          </a:p>
        </p:txBody>
      </p:sp>
    </p:spTree>
  </p:cSld>
  <p:clrMapOvr>
    <a:masterClrMapping/>
  </p:clrMapOvr>
  <p:transition>
    <p:newsfla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2241</TotalTime>
  <Words>694</Words>
  <Application>Microsoft Office PowerPoint</Application>
  <PresentationFormat>On-screen Show (4:3)</PresentationFormat>
  <Paragraphs>56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JOVAN DUČIĆ</vt:lpstr>
      <vt:lpstr>Slide 2</vt:lpstr>
      <vt:lpstr>Faze Dučićevog poetskog razvoja</vt:lpstr>
      <vt:lpstr>Dučićeva poezija</vt:lpstr>
      <vt:lpstr>Slide 5</vt:lpstr>
      <vt:lpstr>Slide 6</vt:lpstr>
      <vt:lpstr>Slide 7</vt:lpstr>
      <vt:lpstr>Slide 8</vt:lpstr>
      <vt:lpstr>Suncokreti</vt:lpstr>
      <vt:lpstr>Slide 10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Australija i Okeamija</dc:title>
  <dc:creator/>
  <cp:lastModifiedBy>XP</cp:lastModifiedBy>
  <cp:revision>258</cp:revision>
  <dcterms:created xsi:type="dcterms:W3CDTF">2006-08-16T00:00:00Z</dcterms:created>
  <dcterms:modified xsi:type="dcterms:W3CDTF">2018-11-06T15:01:14Z</dcterms:modified>
</cp:coreProperties>
</file>