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66" r:id="rId3"/>
    <p:sldId id="257" r:id="rId4"/>
    <p:sldId id="258" r:id="rId5"/>
    <p:sldId id="259" r:id="rId6"/>
    <p:sldId id="260" r:id="rId7"/>
    <p:sldId id="261" r:id="rId8"/>
    <p:sldId id="262" r:id="rId9"/>
    <p:sldId id="263" r:id="rId10"/>
    <p:sldId id="264"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C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27" autoAdjust="0"/>
  </p:normalViewPr>
  <p:slideViewPr>
    <p:cSldViewPr>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70FDB58-BFEB-43E3-BE13-6A29B9279F69}" type="datetimeFigureOut">
              <a:rPr lang="en-US" smtClean="0"/>
              <a:pPr/>
              <a:t>10/7/2019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0BCE1DB-8016-4893-8624-AAA68B3802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FDB58-BFEB-43E3-BE13-6A29B9279F6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FDB58-BFEB-43E3-BE13-6A29B9279F6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FDB58-BFEB-43E3-BE13-6A29B9279F6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0FDB58-BFEB-43E3-BE13-6A29B9279F6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CE1DB-8016-4893-8624-AAA68B3802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0FDB58-BFEB-43E3-BE13-6A29B9279F6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0FDB58-BFEB-43E3-BE13-6A29B9279F69}" type="datetimeFigureOut">
              <a:rPr lang="en-US" smtClean="0"/>
              <a:pPr/>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0FDB58-BFEB-43E3-BE13-6A29B9279F69}" type="datetimeFigureOut">
              <a:rPr lang="en-US" smtClean="0"/>
              <a:pPr/>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FDB58-BFEB-43E3-BE13-6A29B9279F69}" type="datetimeFigureOut">
              <a:rPr lang="en-US" smtClean="0"/>
              <a:pPr/>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0FDB58-BFEB-43E3-BE13-6A29B9279F6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CE1DB-8016-4893-8624-AAA68B380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0FDB58-BFEB-43E3-BE13-6A29B9279F6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0BCE1DB-8016-4893-8624-AAA68B3802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0FDB58-BFEB-43E3-BE13-6A29B9279F69}" type="datetimeFigureOut">
              <a:rPr lang="en-US" smtClean="0"/>
              <a:pPr/>
              <a:t>10/7/2019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0BCE1DB-8016-4893-8624-AAA68B3802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295399"/>
          </a:xfrm>
        </p:spPr>
        <p:txBody>
          <a:bodyPr/>
          <a:lstStyle/>
          <a:p>
            <a:pPr algn="ctr"/>
            <a:r>
              <a:rPr lang="sr-Latn-RS" dirty="0" smtClean="0"/>
              <a:t>VRSTE  DIODA</a:t>
            </a:r>
            <a:endParaRPr lang="en-US" dirty="0"/>
          </a:p>
        </p:txBody>
      </p:sp>
      <p:sp>
        <p:nvSpPr>
          <p:cNvPr id="3" name="Subtitle 2"/>
          <p:cNvSpPr>
            <a:spLocks noGrp="1"/>
          </p:cNvSpPr>
          <p:nvPr>
            <p:ph type="subTitle" idx="1"/>
          </p:nvPr>
        </p:nvSpPr>
        <p:spPr>
          <a:xfrm>
            <a:off x="1835696" y="3284984"/>
            <a:ext cx="6858138" cy="2811016"/>
          </a:xfrm>
        </p:spPr>
        <p:txBody>
          <a:bodyPr>
            <a:noAutofit/>
          </a:bodyPr>
          <a:lstStyle/>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Stabilizatorske( Zenerove) diode</a:t>
            </a:r>
          </a:p>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Kapacitivna dioda</a:t>
            </a:r>
          </a:p>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Šotkijeva dioda</a:t>
            </a:r>
          </a:p>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Tunel diode</a:t>
            </a:r>
          </a:p>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Foto diode</a:t>
            </a:r>
          </a:p>
          <a:p>
            <a:pPr>
              <a:spcBef>
                <a:spcPct val="0"/>
              </a:spcBef>
            </a:pPr>
            <a:r>
              <a:rPr lang="sr-Latn-R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Svetleće-LED diode</a:t>
            </a:r>
            <a:endParaRPr lang="en-US"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9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par>
                          <p:cTn id="18" fill="hold">
                            <p:stCondLst>
                              <p:cond delay="385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1" end="1"/>
                                            </p:txEl>
                                          </p:spTgt>
                                        </p:tgtEl>
                                        <p:attrNameLst>
                                          <p:attrName>ppt_x</p:attrName>
                                          <p:attrName>ppt_y</p:attrName>
                                        </p:attrNameLst>
                                      </p:cBhvr>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childTnLst>
                          </p:cTn>
                        </p:par>
                        <p:par>
                          <p:cTn id="25" fill="hold">
                            <p:stCondLst>
                              <p:cond delay="5100"/>
                            </p:stCondLst>
                            <p:childTnLst>
                              <p:par>
                                <p:cTn id="26" presetID="34" presetClass="emph" presetSubtype="0" fill="hold"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
                                            <p:txEl>
                                              <p:pRg st="2" end="2"/>
                                            </p:txEl>
                                          </p:spTgt>
                                        </p:tgtEl>
                                        <p:attrNameLst>
                                          <p:attrName>ppt_x</p:attrName>
                                          <p:attrName>ppt_y</p:attrName>
                                        </p:attrNameLst>
                                      </p:cBhvr>
                                    </p:animMotion>
                                    <p:animRot by="1500000">
                                      <p:cBhvr>
                                        <p:cTn id="28" dur="125" fill="hold">
                                          <p:stCondLst>
                                            <p:cond delay="0"/>
                                          </p:stCondLst>
                                        </p:cTn>
                                        <p:tgtEl>
                                          <p:spTgt spid="3">
                                            <p:txEl>
                                              <p:pRg st="2" end="2"/>
                                            </p:txEl>
                                          </p:spTgt>
                                        </p:tgtEl>
                                        <p:attrNameLst>
                                          <p:attrName>r</p:attrName>
                                        </p:attrNameLst>
                                      </p:cBhvr>
                                    </p:animRot>
                                    <p:animRot by="-1500000">
                                      <p:cBhvr>
                                        <p:cTn id="29" dur="125" fill="hold">
                                          <p:stCondLst>
                                            <p:cond delay="125"/>
                                          </p:stCondLst>
                                        </p:cTn>
                                        <p:tgtEl>
                                          <p:spTgt spid="3">
                                            <p:txEl>
                                              <p:pRg st="2" end="2"/>
                                            </p:txEl>
                                          </p:spTgt>
                                        </p:tgtEl>
                                        <p:attrNameLst>
                                          <p:attrName>r</p:attrName>
                                        </p:attrNameLst>
                                      </p:cBhvr>
                                    </p:animRot>
                                    <p:animRot by="-1500000">
                                      <p:cBhvr>
                                        <p:cTn id="30" dur="125" fill="hold">
                                          <p:stCondLst>
                                            <p:cond delay="250"/>
                                          </p:stCondLst>
                                        </p:cTn>
                                        <p:tgtEl>
                                          <p:spTgt spid="3">
                                            <p:txEl>
                                              <p:pRg st="2" end="2"/>
                                            </p:txEl>
                                          </p:spTgt>
                                        </p:tgtEl>
                                        <p:attrNameLst>
                                          <p:attrName>r</p:attrName>
                                        </p:attrNameLst>
                                      </p:cBhvr>
                                    </p:animRot>
                                    <p:animRot by="1500000">
                                      <p:cBhvr>
                                        <p:cTn id="31" dur="125" fill="hold">
                                          <p:stCondLst>
                                            <p:cond delay="375"/>
                                          </p:stCondLst>
                                        </p:cTn>
                                        <p:tgtEl>
                                          <p:spTgt spid="3">
                                            <p:txEl>
                                              <p:pRg st="2" end="2"/>
                                            </p:txEl>
                                          </p:spTgt>
                                        </p:tgtEl>
                                        <p:attrNameLst>
                                          <p:attrName>r</p:attrName>
                                        </p:attrNameLst>
                                      </p:cBhvr>
                                    </p:animRot>
                                  </p:childTnLst>
                                </p:cTn>
                              </p:par>
                            </p:childTnLst>
                          </p:cTn>
                        </p:par>
                        <p:par>
                          <p:cTn id="32" fill="hold">
                            <p:stCondLst>
                              <p:cond delay="6250"/>
                            </p:stCondLst>
                            <p:childTnLst>
                              <p:par>
                                <p:cTn id="33" presetID="34" presetClass="emph" presetSubtype="0" fill="hold"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3" end="3"/>
                                            </p:txEl>
                                          </p:spTgt>
                                        </p:tgtEl>
                                        <p:attrNameLst>
                                          <p:attrName>ppt_x</p:attrName>
                                          <p:attrName>ppt_y</p:attrName>
                                        </p:attrNameLst>
                                      </p:cBhvr>
                                    </p:animMotion>
                                    <p:animRot by="1500000">
                                      <p:cBhvr>
                                        <p:cTn id="35" dur="125" fill="hold">
                                          <p:stCondLst>
                                            <p:cond delay="0"/>
                                          </p:stCondLst>
                                        </p:cTn>
                                        <p:tgtEl>
                                          <p:spTgt spid="3">
                                            <p:txEl>
                                              <p:pRg st="3" end="3"/>
                                            </p:txEl>
                                          </p:spTgt>
                                        </p:tgtEl>
                                        <p:attrNameLst>
                                          <p:attrName>r</p:attrName>
                                        </p:attrNameLst>
                                      </p:cBhvr>
                                    </p:animRot>
                                    <p:animRot by="-1500000">
                                      <p:cBhvr>
                                        <p:cTn id="36" dur="125" fill="hold">
                                          <p:stCondLst>
                                            <p:cond delay="125"/>
                                          </p:stCondLst>
                                        </p:cTn>
                                        <p:tgtEl>
                                          <p:spTgt spid="3">
                                            <p:txEl>
                                              <p:pRg st="3" end="3"/>
                                            </p:txEl>
                                          </p:spTgt>
                                        </p:tgtEl>
                                        <p:attrNameLst>
                                          <p:attrName>r</p:attrName>
                                        </p:attrNameLst>
                                      </p:cBhvr>
                                    </p:animRot>
                                    <p:animRot by="-1500000">
                                      <p:cBhvr>
                                        <p:cTn id="37" dur="125" fill="hold">
                                          <p:stCondLst>
                                            <p:cond delay="250"/>
                                          </p:stCondLst>
                                        </p:cTn>
                                        <p:tgtEl>
                                          <p:spTgt spid="3">
                                            <p:txEl>
                                              <p:pRg st="3" end="3"/>
                                            </p:txEl>
                                          </p:spTgt>
                                        </p:tgtEl>
                                        <p:attrNameLst>
                                          <p:attrName>r</p:attrName>
                                        </p:attrNameLst>
                                      </p:cBhvr>
                                    </p:animRot>
                                    <p:animRot by="1500000">
                                      <p:cBhvr>
                                        <p:cTn id="38" dur="125" fill="hold">
                                          <p:stCondLst>
                                            <p:cond delay="375"/>
                                          </p:stCondLst>
                                        </p:cTn>
                                        <p:tgtEl>
                                          <p:spTgt spid="3">
                                            <p:txEl>
                                              <p:pRg st="3" end="3"/>
                                            </p:txEl>
                                          </p:spTgt>
                                        </p:tgtEl>
                                        <p:attrNameLst>
                                          <p:attrName>r</p:attrName>
                                        </p:attrNameLst>
                                      </p:cBhvr>
                                    </p:animRot>
                                  </p:childTnLst>
                                </p:cTn>
                              </p:par>
                            </p:childTnLst>
                          </p:cTn>
                        </p:par>
                        <p:par>
                          <p:cTn id="39" fill="hold">
                            <p:stCondLst>
                              <p:cond delay="7200"/>
                            </p:stCondLst>
                            <p:childTnLst>
                              <p:par>
                                <p:cTn id="40" presetID="34" presetClass="emph" presetSubtype="0" fill="hold"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4" end="4"/>
                                            </p:txEl>
                                          </p:spTgt>
                                        </p:tgtEl>
                                        <p:attrNameLst>
                                          <p:attrName>ppt_x</p:attrName>
                                          <p:attrName>ppt_y</p:attrName>
                                        </p:attrNameLst>
                                      </p:cBhvr>
                                    </p:animMotion>
                                    <p:animRot by="1500000">
                                      <p:cBhvr>
                                        <p:cTn id="42" dur="125" fill="hold">
                                          <p:stCondLst>
                                            <p:cond delay="0"/>
                                          </p:stCondLst>
                                        </p:cTn>
                                        <p:tgtEl>
                                          <p:spTgt spid="3">
                                            <p:txEl>
                                              <p:pRg st="4" end="4"/>
                                            </p:txEl>
                                          </p:spTgt>
                                        </p:tgtEl>
                                        <p:attrNameLst>
                                          <p:attrName>r</p:attrName>
                                        </p:attrNameLst>
                                      </p:cBhvr>
                                    </p:animRot>
                                    <p:animRot by="-1500000">
                                      <p:cBhvr>
                                        <p:cTn id="43" dur="125" fill="hold">
                                          <p:stCondLst>
                                            <p:cond delay="125"/>
                                          </p:stCondLst>
                                        </p:cTn>
                                        <p:tgtEl>
                                          <p:spTgt spid="3">
                                            <p:txEl>
                                              <p:pRg st="4" end="4"/>
                                            </p:txEl>
                                          </p:spTgt>
                                        </p:tgtEl>
                                        <p:attrNameLst>
                                          <p:attrName>r</p:attrName>
                                        </p:attrNameLst>
                                      </p:cBhvr>
                                    </p:animRot>
                                    <p:animRot by="-1500000">
                                      <p:cBhvr>
                                        <p:cTn id="44" dur="125" fill="hold">
                                          <p:stCondLst>
                                            <p:cond delay="250"/>
                                          </p:stCondLst>
                                        </p:cTn>
                                        <p:tgtEl>
                                          <p:spTgt spid="3">
                                            <p:txEl>
                                              <p:pRg st="4" end="4"/>
                                            </p:txEl>
                                          </p:spTgt>
                                        </p:tgtEl>
                                        <p:attrNameLst>
                                          <p:attrName>r</p:attrName>
                                        </p:attrNameLst>
                                      </p:cBhvr>
                                    </p:animRot>
                                    <p:animRot by="1500000">
                                      <p:cBhvr>
                                        <p:cTn id="45" dur="125" fill="hold">
                                          <p:stCondLst>
                                            <p:cond delay="375"/>
                                          </p:stCondLst>
                                        </p:cTn>
                                        <p:tgtEl>
                                          <p:spTgt spid="3">
                                            <p:txEl>
                                              <p:pRg st="4" end="4"/>
                                            </p:txEl>
                                          </p:spTgt>
                                        </p:tgtEl>
                                        <p:attrNameLst>
                                          <p:attrName>r</p:attrName>
                                        </p:attrNameLst>
                                      </p:cBhvr>
                                    </p:animRot>
                                  </p:childTnLst>
                                </p:cTn>
                              </p:par>
                            </p:childTnLst>
                          </p:cTn>
                        </p:par>
                        <p:par>
                          <p:cTn id="46" fill="hold">
                            <p:stCondLst>
                              <p:cond delay="8100"/>
                            </p:stCondLst>
                            <p:childTnLst>
                              <p:par>
                                <p:cTn id="47" presetID="34" presetClass="emph" presetSubtype="0" fill="hold"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xEl>
                                              <p:pRg st="5" end="5"/>
                                            </p:txEl>
                                          </p:spTgt>
                                        </p:tgtEl>
                                        <p:attrNameLst>
                                          <p:attrName>ppt_x</p:attrName>
                                          <p:attrName>ppt_y</p:attrName>
                                        </p:attrNameLst>
                                      </p:cBhvr>
                                    </p:animMotion>
                                    <p:animRot by="1500000">
                                      <p:cBhvr>
                                        <p:cTn id="49" dur="125" fill="hold">
                                          <p:stCondLst>
                                            <p:cond delay="0"/>
                                          </p:stCondLst>
                                        </p:cTn>
                                        <p:tgtEl>
                                          <p:spTgt spid="3">
                                            <p:txEl>
                                              <p:pRg st="5" end="5"/>
                                            </p:txEl>
                                          </p:spTgt>
                                        </p:tgtEl>
                                        <p:attrNameLst>
                                          <p:attrName>r</p:attrName>
                                        </p:attrNameLst>
                                      </p:cBhvr>
                                    </p:animRot>
                                    <p:animRot by="-1500000">
                                      <p:cBhvr>
                                        <p:cTn id="50" dur="125" fill="hold">
                                          <p:stCondLst>
                                            <p:cond delay="125"/>
                                          </p:stCondLst>
                                        </p:cTn>
                                        <p:tgtEl>
                                          <p:spTgt spid="3">
                                            <p:txEl>
                                              <p:pRg st="5" end="5"/>
                                            </p:txEl>
                                          </p:spTgt>
                                        </p:tgtEl>
                                        <p:attrNameLst>
                                          <p:attrName>r</p:attrName>
                                        </p:attrNameLst>
                                      </p:cBhvr>
                                    </p:animRot>
                                    <p:animRot by="-1500000">
                                      <p:cBhvr>
                                        <p:cTn id="51" dur="125" fill="hold">
                                          <p:stCondLst>
                                            <p:cond delay="250"/>
                                          </p:stCondLst>
                                        </p:cTn>
                                        <p:tgtEl>
                                          <p:spTgt spid="3">
                                            <p:txEl>
                                              <p:pRg st="5" end="5"/>
                                            </p:txEl>
                                          </p:spTgt>
                                        </p:tgtEl>
                                        <p:attrNameLst>
                                          <p:attrName>r</p:attrName>
                                        </p:attrNameLst>
                                      </p:cBhvr>
                                    </p:animRot>
                                    <p:animRot by="1500000">
                                      <p:cBhvr>
                                        <p:cTn id="52"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76456" cy="1200329"/>
          </a:xfrm>
          <a:prstGeom prst="rect">
            <a:avLst/>
          </a:prstGeom>
        </p:spPr>
        <p:txBody>
          <a:bodyPr wrap="square">
            <a:spAutoFit/>
          </a:bodyPr>
          <a:lstStyle/>
          <a:p>
            <a:r>
              <a:rPr lang="vi-VN" b="1" dirty="0" smtClean="0">
                <a:solidFill>
                  <a:srgbClr val="FF0000"/>
                </a:solidFill>
              </a:rPr>
              <a:t>ŠOTKIJEVE DIODE </a:t>
            </a:r>
            <a:r>
              <a:rPr lang="vi-VN" dirty="0" smtClean="0"/>
              <a:t>Izrađuju se tako  što se direktno na poluprovodnik N  tipa nanosi metal.  Kod njih ne postoji difuzna kapacitivnost spoja.  Vreme uključivanja  i isključivanja  je veoma kratko (100 ps). Prag  provođenja  je skoro jednak nuli, ali je relativno velika I inverzna struja. One se upotrebljavaju u veoma brzim prekidačkim kolima. </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2915816" y="1412776"/>
            <a:ext cx="2664296" cy="1012200"/>
          </a:xfrm>
          <a:prstGeom prst="rect">
            <a:avLst/>
          </a:prstGeom>
          <a:noFill/>
          <a:ln w="9525">
            <a:noFill/>
            <a:miter lim="800000"/>
            <a:headEnd/>
            <a:tailEnd/>
          </a:ln>
        </p:spPr>
      </p:pic>
      <p:sp>
        <p:nvSpPr>
          <p:cNvPr id="5" name="Rectangle 4"/>
          <p:cNvSpPr/>
          <p:nvPr/>
        </p:nvSpPr>
        <p:spPr>
          <a:xfrm>
            <a:off x="323528" y="2564904"/>
            <a:ext cx="8496944" cy="2985433"/>
          </a:xfrm>
          <a:prstGeom prst="rect">
            <a:avLst/>
          </a:prstGeom>
        </p:spPr>
        <p:txBody>
          <a:bodyPr wrap="square">
            <a:spAutoFit/>
          </a:bodyPr>
          <a:lstStyle/>
          <a:p>
            <a:r>
              <a:rPr lang="en-US" sz="2800" dirty="0" err="1" smtClean="0">
                <a:solidFill>
                  <a:srgbClr val="FF0000"/>
                </a:solidFill>
                <a:latin typeface="Times New Roman" pitchFamily="18" charset="0"/>
                <a:cs typeface="Times New Roman" pitchFamily="18" charset="0"/>
              </a:rPr>
              <a:t>Tunel</a:t>
            </a:r>
            <a:r>
              <a:rPr lang="en-US" sz="2800" dirty="0" smtClean="0">
                <a:solidFill>
                  <a:srgbClr val="FF0000"/>
                </a:solidFill>
                <a:latin typeface="Times New Roman" pitchFamily="18" charset="0"/>
                <a:cs typeface="Times New Roman" pitchFamily="18" charset="0"/>
              </a:rPr>
              <a:t> diode</a:t>
            </a:r>
            <a:r>
              <a:rPr lang="sr-Latn-RS" sz="2800" dirty="0" smtClean="0">
                <a:solidFill>
                  <a:srgbClr val="FF0000"/>
                </a:solidFill>
                <a:latin typeface="Times New Roman" pitchFamily="18" charset="0"/>
                <a:cs typeface="Times New Roman" pitchFamily="18" charset="0"/>
              </a:rPr>
              <a:t> </a:t>
            </a:r>
            <a:r>
              <a:rPr lang="vi-VN" sz="2000" dirty="0" smtClean="0"/>
              <a:t>Prave se od germanijuma sa velikom koncentracijom primesa.</a:t>
            </a:r>
            <a:r>
              <a:rPr lang="en-US" sz="2000" dirty="0" smtClean="0">
                <a:solidFill>
                  <a:srgbClr val="FF0000"/>
                </a:solidFill>
                <a:cs typeface="Times New Roman" pitchFamily="18" charset="0"/>
              </a:rPr>
              <a:t> </a:t>
            </a:r>
            <a:r>
              <a:rPr lang="vi-VN" sz="2000" dirty="0" smtClean="0"/>
              <a:t>Prelaz između  P i N oblasti je veoma uzan.</a:t>
            </a:r>
            <a:r>
              <a:rPr lang="sr-Latn-RS" sz="2000" dirty="0" smtClean="0"/>
              <a:t> </a:t>
            </a:r>
            <a:r>
              <a:rPr lang="vi-VN" sz="2000" dirty="0" smtClean="0"/>
              <a:t>. U nepropusnom smeru struja  počinje da teče</a:t>
            </a:r>
            <a:r>
              <a:rPr lang="sr-Latn-RS" sz="2000" dirty="0" smtClean="0"/>
              <a:t> </a:t>
            </a:r>
            <a:r>
              <a:rPr lang="vi-VN" sz="2000" dirty="0" smtClean="0"/>
              <a:t>pa praktično nema praga provođenja.</a:t>
            </a:r>
            <a:r>
              <a:rPr lang="sr-Latn-RS" sz="2000" dirty="0" smtClean="0"/>
              <a:t> </a:t>
            </a:r>
            <a:r>
              <a:rPr lang="vi-VN" sz="2000" dirty="0" smtClean="0"/>
              <a:t>U propusnom smeru, s porastom napona raste i struja do neke  vrednosti napona ,  a zatim daljim povećavanjem napona struja opada zbog tzv. tunel efekta, pa onda ponovo raste. </a:t>
            </a:r>
            <a:endParaRPr lang="en-US" sz="2000" dirty="0" smtClean="0"/>
          </a:p>
          <a:p>
            <a:r>
              <a:rPr lang="vi-VN" sz="2000" dirty="0" smtClean="0"/>
              <a:t> </a:t>
            </a:r>
            <a:r>
              <a:rPr lang="sr-Latn-RS" sz="2000" dirty="0" smtClean="0">
                <a:cs typeface="Times New Roman" pitchFamily="18" charset="0"/>
              </a:rPr>
              <a:t>O</a:t>
            </a:r>
            <a:r>
              <a:rPr lang="en-US" sz="2000" dirty="0" err="1" smtClean="0">
                <a:cs typeface="Times New Roman" pitchFamily="18" charset="0"/>
              </a:rPr>
              <a:t>dlikuju</a:t>
            </a:r>
            <a:r>
              <a:rPr lang="en-US" sz="2000" dirty="0" smtClean="0">
                <a:cs typeface="Times New Roman" pitchFamily="18" charset="0"/>
              </a:rPr>
              <a:t> se </a:t>
            </a:r>
            <a:r>
              <a:rPr lang="en-US" sz="2000" dirty="0" err="1" smtClean="0">
                <a:cs typeface="Times New Roman" pitchFamily="18" charset="0"/>
              </a:rPr>
              <a:t>negativnom</a:t>
            </a:r>
            <a:r>
              <a:rPr lang="en-US" sz="2000" dirty="0" smtClean="0">
                <a:cs typeface="Times New Roman" pitchFamily="18" charset="0"/>
              </a:rPr>
              <a:t> </a:t>
            </a:r>
            <a:r>
              <a:rPr lang="en-US" sz="2000" dirty="0" err="1" smtClean="0">
                <a:cs typeface="Times New Roman" pitchFamily="18" charset="0"/>
              </a:rPr>
              <a:t>otpornoš</a:t>
            </a:r>
            <a:r>
              <a:rPr lang="sr-Latn-RS" sz="2000" dirty="0" smtClean="0">
                <a:cs typeface="Times New Roman" pitchFamily="18" charset="0"/>
              </a:rPr>
              <a:t>ć</a:t>
            </a:r>
            <a:r>
              <a:rPr lang="en-US" sz="2000" dirty="0" smtClean="0">
                <a:cs typeface="Times New Roman" pitchFamily="18" charset="0"/>
              </a:rPr>
              <a:t>u u </a:t>
            </a:r>
            <a:r>
              <a:rPr lang="en-US" sz="2000" dirty="0" err="1" smtClean="0">
                <a:cs typeface="Times New Roman" pitchFamily="18" charset="0"/>
              </a:rPr>
              <a:t>delu</a:t>
            </a:r>
            <a:r>
              <a:rPr lang="en-US" sz="2000" dirty="0" smtClean="0">
                <a:cs typeface="Times New Roman" pitchFamily="18" charset="0"/>
              </a:rPr>
              <a:t> </a:t>
            </a:r>
            <a:r>
              <a:rPr lang="en-US" sz="2000" dirty="0" err="1" smtClean="0">
                <a:cs typeface="Times New Roman" pitchFamily="18" charset="0"/>
              </a:rPr>
              <a:t>strujno–naponske</a:t>
            </a:r>
            <a:r>
              <a:rPr lang="en-US" sz="2000" dirty="0" smtClean="0">
                <a:cs typeface="Times New Roman" pitchFamily="18" charset="0"/>
              </a:rPr>
              <a:t> </a:t>
            </a:r>
            <a:r>
              <a:rPr lang="en-US" sz="2000" dirty="0" err="1" smtClean="0">
                <a:cs typeface="Times New Roman" pitchFamily="18" charset="0"/>
              </a:rPr>
              <a:t>karakteristike</a:t>
            </a:r>
            <a:r>
              <a:rPr lang="en-US" sz="2000" dirty="0" smtClean="0">
                <a:cs typeface="Times New Roman" pitchFamily="18" charset="0"/>
              </a:rPr>
              <a:t> </a:t>
            </a:r>
            <a:r>
              <a:rPr lang="en-US" sz="2000" dirty="0" err="1" smtClean="0">
                <a:cs typeface="Times New Roman" pitchFamily="18" charset="0"/>
              </a:rPr>
              <a:t>pri</a:t>
            </a:r>
            <a:r>
              <a:rPr lang="en-US" sz="2000" dirty="0" smtClean="0">
                <a:cs typeface="Times New Roman" pitchFamily="18" charset="0"/>
              </a:rPr>
              <a:t> </a:t>
            </a:r>
            <a:r>
              <a:rPr lang="en-US" sz="2000" dirty="0" err="1" smtClean="0">
                <a:cs typeface="Times New Roman" pitchFamily="18" charset="0"/>
              </a:rPr>
              <a:t>direktnoj</a:t>
            </a:r>
            <a:r>
              <a:rPr lang="en-US" sz="2000" dirty="0" smtClean="0">
                <a:cs typeface="Times New Roman" pitchFamily="18" charset="0"/>
              </a:rPr>
              <a:t> </a:t>
            </a:r>
            <a:r>
              <a:rPr lang="en-US" sz="2000" dirty="0" err="1" smtClean="0">
                <a:cs typeface="Times New Roman" pitchFamily="18" charset="0"/>
              </a:rPr>
              <a:t>polarizaciji</a:t>
            </a:r>
            <a:r>
              <a:rPr lang="en-US" sz="2000" dirty="0" smtClean="0">
                <a:cs typeface="Times New Roman" pitchFamily="18" charset="0"/>
              </a:rPr>
              <a:t>. To </a:t>
            </a:r>
            <a:r>
              <a:rPr lang="en-US" sz="2000" dirty="0" err="1" smtClean="0">
                <a:cs typeface="Times New Roman" pitchFamily="18" charset="0"/>
              </a:rPr>
              <a:t>zna</a:t>
            </a:r>
            <a:r>
              <a:rPr lang="sr-Latn-RS" sz="2000" dirty="0" smtClean="0">
                <a:cs typeface="Times New Roman" pitchFamily="18" charset="0"/>
              </a:rPr>
              <a:t>č</a:t>
            </a:r>
            <a:r>
              <a:rPr lang="en-US" sz="2000" dirty="0" err="1" smtClean="0">
                <a:cs typeface="Times New Roman" pitchFamily="18" charset="0"/>
              </a:rPr>
              <a:t>i</a:t>
            </a:r>
            <a:r>
              <a:rPr lang="en-US" sz="2000" dirty="0" smtClean="0">
                <a:cs typeface="Times New Roman" pitchFamily="18" charset="0"/>
              </a:rPr>
              <a:t> </a:t>
            </a:r>
            <a:r>
              <a:rPr lang="en-US" sz="2000" dirty="0" err="1" smtClean="0">
                <a:cs typeface="Times New Roman" pitchFamily="18" charset="0"/>
              </a:rPr>
              <a:t>da</a:t>
            </a:r>
            <a:r>
              <a:rPr lang="en-US" sz="2000" dirty="0" smtClean="0">
                <a:cs typeface="Times New Roman" pitchFamily="18" charset="0"/>
              </a:rPr>
              <a:t> </a:t>
            </a:r>
            <a:r>
              <a:rPr lang="en-US" sz="2000" dirty="0" err="1" smtClean="0">
                <a:cs typeface="Times New Roman" pitchFamily="18" charset="0"/>
              </a:rPr>
              <a:t>sa</a:t>
            </a:r>
            <a:r>
              <a:rPr lang="en-US" sz="2000" dirty="0" smtClean="0">
                <a:cs typeface="Times New Roman" pitchFamily="18" charset="0"/>
              </a:rPr>
              <a:t> </a:t>
            </a:r>
            <a:r>
              <a:rPr lang="en-US" sz="2000" dirty="0" err="1" smtClean="0">
                <a:cs typeface="Times New Roman" pitchFamily="18" charset="0"/>
              </a:rPr>
              <a:t>porastom</a:t>
            </a:r>
            <a:r>
              <a:rPr lang="en-US" sz="2000" dirty="0" smtClean="0">
                <a:cs typeface="Times New Roman" pitchFamily="18" charset="0"/>
              </a:rPr>
              <a:t> </a:t>
            </a:r>
            <a:r>
              <a:rPr lang="en-US" sz="2000" dirty="0" err="1" smtClean="0">
                <a:cs typeface="Times New Roman" pitchFamily="18" charset="0"/>
              </a:rPr>
              <a:t>napona</a:t>
            </a:r>
            <a:r>
              <a:rPr lang="en-US" sz="2000" dirty="0" smtClean="0">
                <a:cs typeface="Times New Roman" pitchFamily="18" charset="0"/>
              </a:rPr>
              <a:t> </a:t>
            </a:r>
            <a:r>
              <a:rPr lang="en-US" sz="2000" dirty="0" err="1" smtClean="0">
                <a:cs typeface="Times New Roman" pitchFamily="18" charset="0"/>
              </a:rPr>
              <a:t>na</a:t>
            </a:r>
            <a:r>
              <a:rPr lang="en-US" sz="2000" dirty="0" smtClean="0">
                <a:cs typeface="Times New Roman" pitchFamily="18" charset="0"/>
              </a:rPr>
              <a:t> </a:t>
            </a:r>
            <a:r>
              <a:rPr lang="en-US" sz="2000" dirty="0" err="1" smtClean="0">
                <a:cs typeface="Times New Roman" pitchFamily="18" charset="0"/>
              </a:rPr>
              <a:t>diodi</a:t>
            </a:r>
            <a:r>
              <a:rPr lang="en-US" sz="2000" dirty="0" smtClean="0">
                <a:cs typeface="Times New Roman" pitchFamily="18" charset="0"/>
              </a:rPr>
              <a:t> </a:t>
            </a:r>
            <a:r>
              <a:rPr lang="en-US" sz="2000" dirty="0" err="1" smtClean="0">
                <a:cs typeface="Times New Roman" pitchFamily="18" charset="0"/>
              </a:rPr>
              <a:t>struja</a:t>
            </a:r>
            <a:r>
              <a:rPr lang="en-US" sz="2000" dirty="0" smtClean="0">
                <a:cs typeface="Times New Roman" pitchFamily="18" charset="0"/>
              </a:rPr>
              <a:t> </a:t>
            </a:r>
            <a:r>
              <a:rPr lang="en-US" sz="2000" dirty="0" err="1" smtClean="0">
                <a:cs typeface="Times New Roman" pitchFamily="18" charset="0"/>
              </a:rPr>
              <a:t>kroz</a:t>
            </a:r>
            <a:r>
              <a:rPr lang="en-US" sz="2000" dirty="0" smtClean="0">
                <a:cs typeface="Times New Roman" pitchFamily="18" charset="0"/>
              </a:rPr>
              <a:t> </a:t>
            </a:r>
            <a:r>
              <a:rPr lang="en-US" sz="2000" dirty="0" err="1" smtClean="0">
                <a:cs typeface="Times New Roman" pitchFamily="18" charset="0"/>
              </a:rPr>
              <a:t>nju</a:t>
            </a:r>
            <a:r>
              <a:rPr lang="en-US" sz="2000" dirty="0" smtClean="0">
                <a:cs typeface="Times New Roman" pitchFamily="18" charset="0"/>
              </a:rPr>
              <a:t> </a:t>
            </a:r>
            <a:r>
              <a:rPr lang="en-US" sz="2000" dirty="0" err="1" smtClean="0">
                <a:cs typeface="Times New Roman" pitchFamily="18" charset="0"/>
              </a:rPr>
              <a:t>opada</a:t>
            </a:r>
            <a:r>
              <a:rPr lang="en-US" sz="2000" dirty="0" smtClean="0">
                <a:cs typeface="Times New Roman" pitchFamily="18" charset="0"/>
              </a:rPr>
              <a:t>. </a:t>
            </a:r>
            <a:r>
              <a:rPr lang="en-US" sz="2000" dirty="0" err="1" smtClean="0">
                <a:cs typeface="Times New Roman" pitchFamily="18" charset="0"/>
              </a:rPr>
              <a:t>Primenjuju</a:t>
            </a:r>
            <a:r>
              <a:rPr lang="en-US" sz="2000" dirty="0" smtClean="0">
                <a:cs typeface="Times New Roman" pitchFamily="18" charset="0"/>
              </a:rPr>
              <a:t> se u </a:t>
            </a:r>
            <a:r>
              <a:rPr lang="en-US" sz="2000" dirty="0" err="1" smtClean="0">
                <a:cs typeface="Times New Roman" pitchFamily="18" charset="0"/>
              </a:rPr>
              <a:t>oscilatornim</a:t>
            </a:r>
            <a:r>
              <a:rPr lang="en-US" sz="2000" dirty="0" smtClean="0">
                <a:cs typeface="Times New Roman" pitchFamily="18" charset="0"/>
              </a:rPr>
              <a:t> </a:t>
            </a:r>
            <a:r>
              <a:rPr lang="en-US" sz="2000" dirty="0" err="1" smtClean="0">
                <a:cs typeface="Times New Roman" pitchFamily="18" charset="0"/>
              </a:rPr>
              <a:t>kolima</a:t>
            </a:r>
            <a:r>
              <a:rPr lang="en-US" sz="2000" dirty="0" smtClean="0">
                <a:cs typeface="Times New Roman" pitchFamily="18" charset="0"/>
              </a:rPr>
              <a:t> </a:t>
            </a:r>
            <a:r>
              <a:rPr lang="en-US" sz="2000" dirty="0" err="1" smtClean="0">
                <a:cs typeface="Times New Roman" pitchFamily="18" charset="0"/>
              </a:rPr>
              <a:t>koja</a:t>
            </a:r>
            <a:r>
              <a:rPr lang="en-US" sz="2000" dirty="0" smtClean="0">
                <a:cs typeface="Times New Roman" pitchFamily="18" charset="0"/>
              </a:rPr>
              <a:t> </a:t>
            </a:r>
            <a:r>
              <a:rPr lang="en-US" sz="2000" dirty="0" err="1" smtClean="0">
                <a:cs typeface="Times New Roman" pitchFamily="18" charset="0"/>
              </a:rPr>
              <a:t>rade</a:t>
            </a:r>
            <a:r>
              <a:rPr lang="en-US" sz="2000" dirty="0" smtClean="0">
                <a:cs typeface="Times New Roman" pitchFamily="18" charset="0"/>
              </a:rPr>
              <a:t> </a:t>
            </a:r>
            <a:r>
              <a:rPr lang="en-US" sz="2000" dirty="0" err="1" smtClean="0">
                <a:cs typeface="Times New Roman" pitchFamily="18" charset="0"/>
              </a:rPr>
              <a:t>na</a:t>
            </a:r>
            <a:r>
              <a:rPr lang="en-US" sz="2000" dirty="0" smtClean="0">
                <a:cs typeface="Times New Roman" pitchFamily="18" charset="0"/>
              </a:rPr>
              <a:t> </a:t>
            </a:r>
            <a:r>
              <a:rPr lang="en-US" sz="2000" dirty="0" err="1" smtClean="0">
                <a:cs typeface="Times New Roman" pitchFamily="18" charset="0"/>
              </a:rPr>
              <a:t>visokim</a:t>
            </a:r>
            <a:r>
              <a:rPr lang="en-US" sz="2000" dirty="0" smtClean="0">
                <a:cs typeface="Times New Roman" pitchFamily="18" charset="0"/>
              </a:rPr>
              <a:t> u</a:t>
            </a:r>
            <a:r>
              <a:rPr lang="sr-Latn-RS" sz="2000" dirty="0" smtClean="0">
                <a:cs typeface="Times New Roman" pitchFamily="18" charset="0"/>
              </a:rPr>
              <a:t>č</a:t>
            </a:r>
            <a:r>
              <a:rPr lang="en-US" sz="2000" dirty="0" err="1" smtClean="0">
                <a:cs typeface="Times New Roman" pitchFamily="18" charset="0"/>
              </a:rPr>
              <a:t>estanostima</a:t>
            </a:r>
            <a:r>
              <a:rPr lang="en-US" sz="2000" dirty="0" smtClean="0">
                <a:cs typeface="Times New Roman" pitchFamily="18" charset="0"/>
              </a:rPr>
              <a:t>. </a:t>
            </a:r>
            <a:r>
              <a:rPr lang="en-US" sz="2000" dirty="0" err="1" smtClean="0">
                <a:cs typeface="Times New Roman" pitchFamily="18" charset="0"/>
              </a:rPr>
              <a:t>Elektri</a:t>
            </a:r>
            <a:r>
              <a:rPr lang="sr-Latn-RS" sz="2000" dirty="0" smtClean="0">
                <a:cs typeface="Times New Roman" pitchFamily="18" charset="0"/>
              </a:rPr>
              <a:t>č</a:t>
            </a:r>
            <a:r>
              <a:rPr lang="en-US" sz="2000" dirty="0" err="1" smtClean="0">
                <a:cs typeface="Times New Roman" pitchFamily="18" charset="0"/>
              </a:rPr>
              <a:t>ni</a:t>
            </a:r>
            <a:r>
              <a:rPr lang="en-US" sz="2000" dirty="0" smtClean="0">
                <a:cs typeface="Times New Roman" pitchFamily="18" charset="0"/>
              </a:rPr>
              <a:t> </a:t>
            </a:r>
            <a:r>
              <a:rPr lang="en-US" sz="2000" dirty="0" err="1" smtClean="0">
                <a:cs typeface="Times New Roman" pitchFamily="18" charset="0"/>
              </a:rPr>
              <a:t>simbol</a:t>
            </a:r>
            <a:r>
              <a:rPr lang="en-US" sz="2000" dirty="0" smtClean="0">
                <a:cs typeface="Times New Roman" pitchFamily="18" charset="0"/>
              </a:rPr>
              <a:t> </a:t>
            </a:r>
            <a:r>
              <a:rPr lang="en-US" sz="2000" dirty="0" err="1" smtClean="0">
                <a:cs typeface="Times New Roman" pitchFamily="18" charset="0"/>
              </a:rPr>
              <a:t>tunel</a:t>
            </a:r>
            <a:r>
              <a:rPr lang="en-US" sz="2000" dirty="0" smtClean="0">
                <a:cs typeface="Times New Roman" pitchFamily="18" charset="0"/>
              </a:rPr>
              <a:t> diode</a:t>
            </a:r>
            <a:r>
              <a:rPr lang="en-US" sz="2000" dirty="0" smtClean="0"/>
              <a:t> </a:t>
            </a:r>
            <a:r>
              <a:rPr lang="en-US" sz="2000" dirty="0" err="1" smtClean="0"/>
              <a:t>prikazan</a:t>
            </a:r>
            <a:r>
              <a:rPr lang="en-US" sz="2000" dirty="0" smtClean="0"/>
              <a:t> je </a:t>
            </a:r>
            <a:r>
              <a:rPr lang="en-US" sz="2000" dirty="0" err="1" smtClean="0"/>
              <a:t>na</a:t>
            </a:r>
            <a:r>
              <a:rPr lang="en-US" sz="2000" dirty="0" smtClean="0"/>
              <a:t> Sl.</a:t>
            </a:r>
            <a:endParaRPr lang="en-US" sz="2000" dirty="0"/>
          </a:p>
        </p:txBody>
      </p:sp>
      <p:pic>
        <p:nvPicPr>
          <p:cNvPr id="6" name="Picture 2"/>
          <p:cNvPicPr>
            <a:picLocks noChangeAspect="1" noChangeArrowheads="1"/>
          </p:cNvPicPr>
          <p:nvPr/>
        </p:nvPicPr>
        <p:blipFill>
          <a:blip r:embed="rId3" cstate="print"/>
          <a:srcRect/>
          <a:stretch>
            <a:fillRect/>
          </a:stretch>
        </p:blipFill>
        <p:spPr bwMode="auto">
          <a:xfrm>
            <a:off x="3347864" y="5517232"/>
            <a:ext cx="2304256" cy="1079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28600" y="254722"/>
            <a:ext cx="873588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sr-Latn-CS" sz="2800" b="1" i="1" dirty="0" smtClean="0">
                <a:solidFill>
                  <a:srgbClr val="FF0000"/>
                </a:solidFill>
                <a:latin typeface="Times New Roman" pitchFamily="18" charset="0"/>
                <a:cs typeface="Times New Roman" pitchFamily="18" charset="0"/>
              </a:rPr>
              <a:t>FOTODETEKTORI</a:t>
            </a:r>
          </a:p>
          <a:p>
            <a:pPr marL="0" marR="0" lvl="0" indent="0" algn="just" defTabSz="914400" rtl="0" eaLnBrk="0" fontAlgn="base" latinLnBrk="0" hangingPunct="0">
              <a:lnSpc>
                <a:spcPct val="100000"/>
              </a:lnSpc>
              <a:spcBef>
                <a:spcPct val="0"/>
              </a:spcBef>
              <a:spcAft>
                <a:spcPct val="0"/>
              </a:spcAft>
              <a:buClrTx/>
              <a:buSzTx/>
              <a:buFontTx/>
              <a:buChar char="•"/>
              <a:tabLst/>
            </a:pPr>
            <a:r>
              <a:rPr lang="sr-Latn-RS" b="1" dirty="0">
                <a:solidFill>
                  <a:srgbClr val="0070C0"/>
                </a:solidFill>
                <a:latin typeface="Times New Roman" pitchFamily="18" charset="0"/>
                <a:ea typeface="Calibri" pitchFamily="34" charset="0"/>
                <a:cs typeface="Times New Roman" pitchFamily="18" charset="0"/>
              </a:rPr>
              <a:t>S</a:t>
            </a:r>
            <a:r>
              <a:rPr kumimoji="0" lang="sr-Latn-R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kup fotodetektora čine fotootpornici</a:t>
            </a:r>
            <a:r>
              <a:rPr lang="sr-Latn-RS" sz="2400" b="1" dirty="0" smtClean="0">
                <a:solidFill>
                  <a:srgbClr val="0070C0"/>
                </a:solidFill>
                <a:latin typeface="Times New Roman" pitchFamily="18" charset="0"/>
                <a:ea typeface="Calibri" pitchFamily="34" charset="0"/>
                <a:cs typeface="Times New Roman" pitchFamily="18" charset="0"/>
              </a:rPr>
              <a:t>,  fotodiode, fototranzistori i fototiristori.</a:t>
            </a:r>
          </a:p>
          <a:p>
            <a:pPr lvl="0" algn="just" eaLnBrk="0" fontAlgn="base" hangingPunct="0">
              <a:spcBef>
                <a:spcPct val="0"/>
              </a:spcBef>
              <a:spcAft>
                <a:spcPct val="0"/>
              </a:spcAft>
              <a:buFontTx/>
              <a:buChar char="•"/>
            </a:pPr>
            <a:r>
              <a:rPr lang="sr-Latn-RS" sz="2400" b="1" dirty="0" smtClean="0">
                <a:solidFill>
                  <a:srgbClr val="0070C0"/>
                </a:solidFill>
                <a:latin typeface="Times New Roman" pitchFamily="18" charset="0"/>
                <a:ea typeface="Calibri" pitchFamily="34" charset="0"/>
                <a:cs typeface="Times New Roman" pitchFamily="18" charset="0"/>
              </a:rPr>
              <a:t>Njihova je karakteristika da pod uticajem svetlosti mijenjaju električne vrijednosti ( napon, otpor,</a:t>
            </a:r>
            <a:r>
              <a:rPr lang="sr-Latn-RS" sz="2400" b="1" dirty="0">
                <a:solidFill>
                  <a:srgbClr val="0070C0"/>
                </a:solidFill>
                <a:latin typeface="Times New Roman" pitchFamily="18" charset="0"/>
                <a:ea typeface="Calibri" pitchFamily="34" charset="0"/>
                <a:cs typeface="Times New Roman" pitchFamily="18" charset="0"/>
              </a:rPr>
              <a:t> </a:t>
            </a:r>
            <a:r>
              <a:rPr lang="sr-Latn-RS" sz="2400" b="1" dirty="0" smtClean="0">
                <a:solidFill>
                  <a:srgbClr val="0070C0"/>
                </a:solidFill>
                <a:latin typeface="Times New Roman" pitchFamily="18" charset="0"/>
                <a:ea typeface="Calibri" pitchFamily="34" charset="0"/>
                <a:cs typeface="Times New Roman" pitchFamily="18" charset="0"/>
              </a:rPr>
              <a:t>struju)</a:t>
            </a:r>
          </a:p>
          <a:p>
            <a:r>
              <a:rPr lang="en-US" sz="3200" i="1" dirty="0" err="1" smtClean="0">
                <a:solidFill>
                  <a:srgbClr val="FF0000"/>
                </a:solidFill>
                <a:latin typeface="Times New Roman" pitchFamily="18" charset="0"/>
                <a:cs typeface="Times New Roman" pitchFamily="18" charset="0"/>
              </a:rPr>
              <a:t>Fotodiode</a:t>
            </a:r>
            <a:endParaRPr lang="sr-Latn-RS" sz="3200" i="1" dirty="0" smtClean="0">
              <a:solidFill>
                <a:srgbClr val="FF0000"/>
              </a:solidFill>
              <a:latin typeface="Times New Roman" pitchFamily="18" charset="0"/>
              <a:cs typeface="Times New Roman" pitchFamily="18" charset="0"/>
            </a:endParaRPr>
          </a:p>
          <a:p>
            <a:r>
              <a:rPr lang="sr-Latn-RS" sz="2400" b="1" dirty="0" smtClean="0">
                <a:solidFill>
                  <a:srgbClr val="0070C0"/>
                </a:solidFill>
                <a:latin typeface="Times New Roman" pitchFamily="18" charset="0"/>
                <a:cs typeface="Times New Roman" pitchFamily="18" charset="0"/>
              </a:rPr>
              <a:t>Fotodioda je poluprovodnički element strukture slične ispravljačkoj diodi. Kućište ima prozorčić kroz koji se može osvijetliti PN spoj. Za izradu fotodioda upotrebljavaju se germanij i selen, a najčešće silicijum.</a:t>
            </a:r>
          </a:p>
          <a:p>
            <a:pPr lvl="0" algn="just" eaLnBrk="0" fontAlgn="base" hangingPunct="0">
              <a:spcBef>
                <a:spcPct val="0"/>
              </a:spcBef>
              <a:spcAft>
                <a:spcPct val="0"/>
              </a:spcAft>
              <a:buFontTx/>
              <a:buChar char="•"/>
            </a:pPr>
            <a:endParaRPr lang="sr-Latn-RS" sz="2400" b="1" dirty="0" smtClean="0">
              <a:solidFill>
                <a:srgbClr val="0070C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 name="Picture 2"/>
          <p:cNvPicPr>
            <a:picLocks noChangeAspect="1" noChangeArrowheads="1"/>
          </p:cNvPicPr>
          <p:nvPr/>
        </p:nvPicPr>
        <p:blipFill>
          <a:blip r:embed="rId2" cstate="print">
            <a:lum bright="30000" contrast="10000"/>
          </a:blip>
          <a:srcRect/>
          <a:stretch>
            <a:fillRect/>
          </a:stretch>
        </p:blipFill>
        <p:spPr bwMode="auto">
          <a:xfrm>
            <a:off x="971600" y="4293096"/>
            <a:ext cx="4121824" cy="2071702"/>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4437112"/>
            <a:ext cx="2133600" cy="1304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Effect transition="in" filter="strips(downLeft)">
                                      <p:cBhvr>
                                        <p:cTn id="7" dur="500"/>
                                        <p:tgtEl>
                                          <p:spTgt spid="11265">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265">
                                            <p:txEl>
                                              <p:pRg st="2" end="2"/>
                                            </p:txEl>
                                          </p:spTgt>
                                        </p:tgtEl>
                                        <p:attrNameLst>
                                          <p:attrName>style.visibility</p:attrName>
                                        </p:attrNameLst>
                                      </p:cBhvr>
                                      <p:to>
                                        <p:strVal val="visible"/>
                                      </p:to>
                                    </p:set>
                                    <p:animEffect transition="in" filter="strips(downLeft)">
                                      <p:cBhvr>
                                        <p:cTn id="10" dur="500"/>
                                        <p:tgtEl>
                                          <p:spTgt spid="11265">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1265">
                                            <p:txEl>
                                              <p:pRg st="3" end="3"/>
                                            </p:txEl>
                                          </p:spTgt>
                                        </p:tgtEl>
                                        <p:attrNameLst>
                                          <p:attrName>style.visibility</p:attrName>
                                        </p:attrNameLst>
                                      </p:cBhvr>
                                      <p:to>
                                        <p:strVal val="visible"/>
                                      </p:to>
                                    </p:set>
                                    <p:animEffect transition="in" filter="strips(downLeft)">
                                      <p:cBhvr>
                                        <p:cTn id="13" dur="500"/>
                                        <p:tgtEl>
                                          <p:spTgt spid="11265">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1265">
                                            <p:txEl>
                                              <p:pRg st="4" end="4"/>
                                            </p:txEl>
                                          </p:spTgt>
                                        </p:tgtEl>
                                        <p:attrNameLst>
                                          <p:attrName>style.visibility</p:attrName>
                                        </p:attrNameLst>
                                      </p:cBhvr>
                                      <p:to>
                                        <p:strVal val="visible"/>
                                      </p:to>
                                    </p:set>
                                    <p:animEffect transition="in" filter="strips(downLeft)">
                                      <p:cBhvr>
                                        <p:cTn id="16" dur="500"/>
                                        <p:tgtEl>
                                          <p:spTgt spid="11265">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1265">
                                            <p:txEl>
                                              <p:pRg st="0" end="0"/>
                                            </p:txEl>
                                          </p:spTgt>
                                        </p:tgtEl>
                                        <p:attrNameLst>
                                          <p:attrName>style.visibility</p:attrName>
                                        </p:attrNameLst>
                                      </p:cBhvr>
                                      <p:to>
                                        <p:strVal val="visible"/>
                                      </p:to>
                                    </p:set>
                                    <p:animEffect transition="in" filter="strips(downLeft)">
                                      <p:cBhvr>
                                        <p:cTn id="19" dur="500"/>
                                        <p:tgtEl>
                                          <p:spTgt spid="112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064896" cy="2585323"/>
          </a:xfrm>
          <a:prstGeom prst="rect">
            <a:avLst/>
          </a:prstGeom>
        </p:spPr>
        <p:txBody>
          <a:bodyPr wrap="square">
            <a:spAutoFit/>
          </a:bodyPr>
          <a:lstStyle/>
          <a:p>
            <a:r>
              <a:rPr lang="en-US" b="1" dirty="0" err="1" smtClean="0">
                <a:solidFill>
                  <a:srgbClr val="0070C0"/>
                </a:solidFill>
                <a:latin typeface="Times New Roman" pitchFamily="18" charset="0"/>
                <a:cs typeface="Times New Roman" pitchFamily="18" charset="0"/>
              </a:rPr>
              <a:t>Fotodioda</a:t>
            </a:r>
            <a:r>
              <a:rPr lang="sr-Latn-RS" b="1" dirty="0" smtClean="0">
                <a:solidFill>
                  <a:srgbClr val="0070C0"/>
                </a:solidFill>
                <a:latin typeface="Times New Roman" pitchFamily="18" charset="0"/>
                <a:cs typeface="Times New Roman" pitchFamily="18" charset="0"/>
              </a:rPr>
              <a:t> se u strujnom kolu spaja tako da je inverzno polarisana. </a:t>
            </a:r>
            <a:r>
              <a:rPr lang="en-US" b="1" dirty="0" smtClean="0">
                <a:solidFill>
                  <a:srgbClr val="0070C0"/>
                </a:solidFill>
                <a:latin typeface="Times New Roman" pitchFamily="18" charset="0"/>
                <a:cs typeface="Times New Roman" pitchFamily="18" charset="0"/>
              </a:rPr>
              <a:t>K</a:t>
            </a:r>
            <a:r>
              <a:rPr lang="sr-Latn-RS" b="1" dirty="0" smtClean="0">
                <a:solidFill>
                  <a:srgbClr val="0070C0"/>
                </a:solidFill>
                <a:latin typeface="Times New Roman" pitchFamily="18" charset="0"/>
                <a:cs typeface="Times New Roman" pitchFamily="18" charset="0"/>
              </a:rPr>
              <a:t>ada je fotodioda neosvijetljena njome teče vrlo mala tamna struja koju čini inverzna struja. Ta struja iznosi za silicijumske fotodione nekoliko nanoampera a za Ge nekoliko mikroampera </a:t>
            </a:r>
            <a:r>
              <a:rPr lang="sr-Latn-RS" dirty="0" smtClean="0">
                <a:solidFill>
                  <a:srgbClr val="0070C0"/>
                </a:solidFill>
                <a:latin typeface="Times New Roman" pitchFamily="18" charset="0"/>
                <a:cs typeface="Times New Roman" pitchFamily="18" charset="0"/>
              </a:rPr>
              <a:t>.</a:t>
            </a:r>
          </a:p>
          <a:p>
            <a:r>
              <a:rPr lang="sr-Latn-RS" dirty="0" smtClean="0">
                <a:solidFill>
                  <a:srgbClr val="002060"/>
                </a:solidFill>
                <a:latin typeface="Times New Roman" pitchFamily="18" charset="0"/>
                <a:cs typeface="Times New Roman" pitchFamily="18" charset="0"/>
              </a:rPr>
              <a:t>Kada se fotodioda (PN-spoj) osvijetli,reverzna  struja se jako poveća (pod uticajem svetlosne energije poraste broj slobodnih nosilaca naelektrisanje). Taj porast struje je kod Ge dioda oko dvadeset puta, a kod Si 100-500 puta. Porast reverzne struje  proporcionalan je osvijetljenosti fotodiode.</a:t>
            </a:r>
            <a:endParaRPr lang="en-US" dirty="0" smtClean="0">
              <a:solidFill>
                <a:srgbClr val="00206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lum bright="20000" contrast="40000"/>
          </a:blip>
          <a:srcRect/>
          <a:stretch>
            <a:fillRect/>
          </a:stretch>
        </p:blipFill>
        <p:spPr bwMode="auto">
          <a:xfrm>
            <a:off x="2627784" y="2852936"/>
            <a:ext cx="4536504" cy="339397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lum bright="40000"/>
          </a:blip>
          <a:srcRect/>
          <a:stretch>
            <a:fillRect/>
          </a:stretch>
        </p:blipFill>
        <p:spPr bwMode="auto">
          <a:xfrm>
            <a:off x="2000232" y="285728"/>
            <a:ext cx="5143536" cy="2686922"/>
          </a:xfrm>
          <a:prstGeom prst="rect">
            <a:avLst/>
          </a:prstGeom>
          <a:noFill/>
          <a:ln w="9525">
            <a:noFill/>
            <a:miter lim="800000"/>
            <a:headEnd/>
            <a:tailEnd/>
          </a:ln>
          <a:effectLst/>
        </p:spPr>
      </p:pic>
      <p:sp>
        <p:nvSpPr>
          <p:cNvPr id="5" name="Text Placeholder 4"/>
          <p:cNvSpPr>
            <a:spLocks noGrp="1"/>
          </p:cNvSpPr>
          <p:nvPr>
            <p:ph type="body" idx="4294967295"/>
          </p:nvPr>
        </p:nvSpPr>
        <p:spPr>
          <a:xfrm>
            <a:off x="395536" y="3143250"/>
            <a:ext cx="7962652" cy="2428875"/>
          </a:xfrm>
        </p:spPr>
        <p:txBody>
          <a:bodyPr>
            <a:noAutofit/>
          </a:bodyPr>
          <a:lstStyle/>
          <a:p>
            <a:r>
              <a:rPr lang="sr-Latn-RS" sz="2000" b="1" dirty="0" smtClean="0">
                <a:solidFill>
                  <a:schemeClr val="tx2"/>
                </a:solidFill>
                <a:latin typeface="Times New Roman" pitchFamily="18" charset="0"/>
                <a:cs typeface="Times New Roman" pitchFamily="18" charset="0"/>
              </a:rPr>
              <a:t>Za upotrebu fotodiode najznačajniji su sledeći podaci</a:t>
            </a:r>
            <a:r>
              <a:rPr lang="en-US" sz="2000" b="1" dirty="0" smtClean="0">
                <a:solidFill>
                  <a:schemeClr val="tx2"/>
                </a:solidFill>
                <a:latin typeface="Times New Roman" pitchFamily="18" charset="0"/>
                <a:cs typeface="Times New Roman" pitchFamily="18" charset="0"/>
              </a:rPr>
              <a:t>:</a:t>
            </a:r>
            <a:endParaRPr lang="sr-Cyrl-ME" sz="2000" b="1" dirty="0" smtClean="0">
              <a:solidFill>
                <a:schemeClr val="tx2"/>
              </a:solidFill>
              <a:latin typeface="Times New Roman" pitchFamily="18" charset="0"/>
              <a:cs typeface="Times New Roman" pitchFamily="18" charset="0"/>
            </a:endParaRPr>
          </a:p>
          <a:p>
            <a:r>
              <a:rPr lang="sr-Cyrl-ME" sz="2000" b="1" dirty="0" smtClean="0">
                <a:solidFill>
                  <a:schemeClr val="tx2"/>
                </a:solidFill>
                <a:latin typeface="Times New Roman" pitchFamily="18" charset="0"/>
                <a:cs typeface="Times New Roman" pitchFamily="18" charset="0"/>
              </a:rPr>
              <a:t>-</a:t>
            </a:r>
            <a:r>
              <a:rPr lang="sr-Latn-ME" sz="2000" b="1" dirty="0" smtClean="0">
                <a:solidFill>
                  <a:schemeClr val="tx2"/>
                </a:solidFill>
                <a:latin typeface="Times New Roman" pitchFamily="18" charset="0"/>
                <a:cs typeface="Times New Roman" pitchFamily="18" charset="0"/>
              </a:rPr>
              <a:t>dopušteni reverzni napon koji se smije priključiti na fotodiodu U</a:t>
            </a:r>
            <a:r>
              <a:rPr lang="sr-Latn-ME" sz="1600" b="1" dirty="0" smtClean="0">
                <a:solidFill>
                  <a:schemeClr val="tx2"/>
                </a:solidFill>
                <a:latin typeface="Times New Roman" pitchFamily="18" charset="0"/>
                <a:cs typeface="Times New Roman" pitchFamily="18" charset="0"/>
              </a:rPr>
              <a:t>R</a:t>
            </a:r>
            <a:endParaRPr lang="sr-Latn-ME" sz="2000" b="1" dirty="0" smtClean="0">
              <a:solidFill>
                <a:schemeClr val="tx2"/>
              </a:solidFill>
              <a:latin typeface="Times New Roman" pitchFamily="18" charset="0"/>
              <a:cs typeface="Times New Roman" pitchFamily="18" charset="0"/>
            </a:endParaRPr>
          </a:p>
          <a:p>
            <a:r>
              <a:rPr lang="sr-Latn-ME" sz="2000" b="1" dirty="0" smtClean="0">
                <a:solidFill>
                  <a:schemeClr val="tx2"/>
                </a:solidFill>
                <a:latin typeface="Times New Roman" pitchFamily="18" charset="0"/>
                <a:cs typeface="Times New Roman" pitchFamily="18" charset="0"/>
              </a:rPr>
              <a:t>-dopuštena struja pri direktnoj polarizaciji I</a:t>
            </a:r>
            <a:r>
              <a:rPr lang="sr-Latn-ME" sz="1400" b="1" dirty="0" smtClean="0">
                <a:solidFill>
                  <a:schemeClr val="tx2"/>
                </a:solidFill>
                <a:latin typeface="Times New Roman" pitchFamily="18" charset="0"/>
                <a:cs typeface="Times New Roman" pitchFamily="18" charset="0"/>
              </a:rPr>
              <a:t>F</a:t>
            </a:r>
            <a:endParaRPr lang="sr-Latn-ME" sz="2000" b="1" dirty="0" smtClean="0">
              <a:solidFill>
                <a:schemeClr val="tx2"/>
              </a:solidFill>
              <a:latin typeface="Times New Roman" pitchFamily="18" charset="0"/>
              <a:cs typeface="Times New Roman" pitchFamily="18" charset="0"/>
            </a:endParaRPr>
          </a:p>
          <a:p>
            <a:r>
              <a:rPr lang="sr-Latn-ME" sz="2000" b="1" dirty="0" smtClean="0">
                <a:solidFill>
                  <a:schemeClr val="tx2"/>
                </a:solidFill>
                <a:latin typeface="Times New Roman" pitchFamily="18" charset="0"/>
                <a:cs typeface="Times New Roman" pitchFamily="18" charset="0"/>
              </a:rPr>
              <a:t>-dopušteni utrošak snage Ptot</a:t>
            </a:r>
          </a:p>
          <a:p>
            <a:r>
              <a:rPr lang="sr-Latn-ME" sz="2000" b="1" dirty="0" smtClean="0">
                <a:solidFill>
                  <a:schemeClr val="tx2"/>
                </a:solidFill>
                <a:latin typeface="Times New Roman" pitchFamily="18" charset="0"/>
                <a:cs typeface="Times New Roman" pitchFamily="18" charset="0"/>
              </a:rPr>
              <a:t>-fotoosetljivost S, odnos struje osvijetljene diode i osvijetljenosti koja je tu struju prouzrokovala</a:t>
            </a:r>
          </a:p>
          <a:p>
            <a:r>
              <a:rPr lang="en-US" sz="2000" b="1" dirty="0" smtClean="0">
                <a:solidFill>
                  <a:schemeClr val="tx2"/>
                </a:solidFill>
                <a:latin typeface="Times New Roman" pitchFamily="18" charset="0"/>
                <a:cs typeface="Times New Roman" pitchFamily="18" charset="0"/>
              </a:rPr>
              <a:t>I</a:t>
            </a:r>
            <a:r>
              <a:rPr lang="sr-Latn-ME" sz="2000" b="1" dirty="0" smtClean="0">
                <a:solidFill>
                  <a:schemeClr val="tx2"/>
                </a:solidFill>
                <a:latin typeface="Times New Roman" pitchFamily="18" charset="0"/>
                <a:cs typeface="Times New Roman" pitchFamily="18" charset="0"/>
              </a:rPr>
              <a:t>znos tamne struje</a:t>
            </a:r>
            <a:endParaRPr lang="en-US" sz="20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352928" cy="3200876"/>
          </a:xfrm>
          <a:prstGeom prst="rect">
            <a:avLst/>
          </a:prstGeom>
        </p:spPr>
        <p:txBody>
          <a:bodyPr wrap="square">
            <a:spAutoFit/>
          </a:bodyPr>
          <a:lstStyle/>
          <a:p>
            <a:r>
              <a:rPr lang="sr-Latn-ME" sz="2000" b="1" dirty="0" smtClean="0">
                <a:latin typeface="Times New Roman" pitchFamily="18" charset="0"/>
                <a:cs typeface="Times New Roman" pitchFamily="18" charset="0"/>
              </a:rPr>
              <a:t> </a:t>
            </a:r>
            <a:r>
              <a:rPr lang="en-US" sz="2000" b="1" dirty="0" err="1" smtClean="0">
                <a:latin typeface="Adobe Hebrew" pitchFamily="18" charset="-79"/>
                <a:cs typeface="Adobe Hebrew" pitchFamily="18" charset="-79"/>
              </a:rPr>
              <a:t>Svojstva</a:t>
            </a:r>
            <a:r>
              <a:rPr lang="en-US" sz="2000" b="1" dirty="0" smtClean="0">
                <a:latin typeface="Adobe Hebrew" pitchFamily="18" charset="-79"/>
                <a:cs typeface="Adobe Hebrew" pitchFamily="18" charset="-79"/>
              </a:rPr>
              <a:t> </a:t>
            </a:r>
            <a:r>
              <a:rPr lang="en-US" sz="2000" b="1" dirty="0" err="1" smtClean="0">
                <a:latin typeface="Adobe Hebrew" pitchFamily="18" charset="-79"/>
                <a:cs typeface="Adobe Hebrew" pitchFamily="18" charset="-79"/>
              </a:rPr>
              <a:t>svijetle</a:t>
            </a:r>
            <a:r>
              <a:rPr lang="sr-Latn-ME" sz="2000" b="1" dirty="0" smtClean="0">
                <a:latin typeface="Adobe Hebrew" pitchFamily="18" charset="-79"/>
                <a:cs typeface="Adobe Hebrew" pitchFamily="18" charset="-79"/>
              </a:rPr>
              <a:t>ć</a:t>
            </a:r>
            <a:r>
              <a:rPr lang="en-US" sz="2000" b="1" dirty="0" err="1" smtClean="0">
                <a:latin typeface="Adobe Hebrew" pitchFamily="18" charset="-79"/>
                <a:cs typeface="Adobe Hebrew" pitchFamily="18" charset="-79"/>
              </a:rPr>
              <a:t>ih</a:t>
            </a:r>
            <a:r>
              <a:rPr lang="en-US" sz="2000" b="1" dirty="0" smtClean="0">
                <a:latin typeface="Adobe Hebrew" pitchFamily="18" charset="-79"/>
                <a:cs typeface="Adobe Hebrew" pitchFamily="18" charset="-79"/>
              </a:rPr>
              <a:t> </a:t>
            </a:r>
            <a:r>
              <a:rPr lang="en-US" sz="2000" b="1" dirty="0" err="1" smtClean="0">
                <a:latin typeface="Adobe Hebrew" pitchFamily="18" charset="-79"/>
                <a:cs typeface="Adobe Hebrew" pitchFamily="18" charset="-79"/>
              </a:rPr>
              <a:t>dioda</a:t>
            </a:r>
            <a:endParaRPr lang="en-US" sz="2000" dirty="0" smtClean="0"/>
          </a:p>
          <a:p>
            <a:pPr algn="just"/>
            <a:r>
              <a:rPr lang="sr-Latn-ME"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Svijetle</a:t>
            </a:r>
            <a:r>
              <a:rPr lang="sr-Latn-ME" b="1" dirty="0" smtClean="0">
                <a:solidFill>
                  <a:srgbClr val="FF0000"/>
                </a:solidFill>
                <a:latin typeface="Times New Roman" pitchFamily="18" charset="0"/>
                <a:cs typeface="Times New Roman" pitchFamily="18" charset="0"/>
              </a:rPr>
              <a:t>ć</a:t>
            </a:r>
            <a:r>
              <a:rPr lang="en-US" b="1" dirty="0" smtClean="0">
                <a:solidFill>
                  <a:srgbClr val="FF0000"/>
                </a:solidFill>
                <a:latin typeface="Times New Roman" pitchFamily="18" charset="0"/>
                <a:cs typeface="Times New Roman" pitchFamily="18" charset="0"/>
              </a:rPr>
              <a:t>e diode( Light emitting diode, </a:t>
            </a:r>
            <a:r>
              <a:rPr lang="en-US" b="1" dirty="0" err="1" smtClean="0">
                <a:solidFill>
                  <a:srgbClr val="FF0000"/>
                </a:solidFill>
                <a:latin typeface="Times New Roman" pitchFamily="18" charset="0"/>
                <a:cs typeface="Times New Roman" pitchFamily="18" charset="0"/>
              </a:rPr>
              <a:t>skraceno</a:t>
            </a:r>
            <a:r>
              <a:rPr lang="en-US" b="1" dirty="0" smtClean="0">
                <a:solidFill>
                  <a:srgbClr val="FF0000"/>
                </a:solidFill>
                <a:latin typeface="Times New Roman" pitchFamily="18" charset="0"/>
                <a:cs typeface="Times New Roman" pitchFamily="18" charset="0"/>
              </a:rPr>
              <a:t> LED) </a:t>
            </a:r>
            <a:r>
              <a:rPr lang="en-US" b="1" dirty="0" err="1" smtClean="0">
                <a:solidFill>
                  <a:srgbClr val="FF0000"/>
                </a:solidFill>
                <a:latin typeface="Times New Roman" pitchFamily="18" charset="0"/>
                <a:cs typeface="Times New Roman" pitchFamily="18" charset="0"/>
              </a:rPr>
              <a:t>poluprovodni</a:t>
            </a:r>
            <a:r>
              <a:rPr lang="sr-Latn-ME" b="1" dirty="0" smtClean="0">
                <a:solidFill>
                  <a:srgbClr val="FF0000"/>
                </a:solidFill>
                <a:latin typeface="Times New Roman" pitchFamily="18" charset="0"/>
                <a:cs typeface="Times New Roman" pitchFamily="18" charset="0"/>
              </a:rPr>
              <a:t>č</a:t>
            </a:r>
            <a:r>
              <a:rPr lang="en-US" b="1" dirty="0" err="1" smtClean="0">
                <a:solidFill>
                  <a:srgbClr val="FF0000"/>
                </a:solidFill>
                <a:latin typeface="Times New Roman" pitchFamily="18" charset="0"/>
                <a:cs typeface="Times New Roman" pitchFamily="18" charset="0"/>
              </a:rPr>
              <a:t>ki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svjetlosni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izvori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Dioda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svijetli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kada</a:t>
            </a:r>
            <a:r>
              <a:rPr lang="en-US" b="1" dirty="0" smtClean="0">
                <a:solidFill>
                  <a:srgbClr val="FF0000"/>
                </a:solidFill>
                <a:latin typeface="Times New Roman" pitchFamily="18" charset="0"/>
                <a:cs typeface="Times New Roman" pitchFamily="18" charset="0"/>
              </a:rPr>
              <a:t> je </a:t>
            </a:r>
            <a:r>
              <a:rPr lang="en-US" b="1" dirty="0" err="1" smtClean="0">
                <a:solidFill>
                  <a:srgbClr val="FF0000"/>
                </a:solidFill>
                <a:latin typeface="Times New Roman" pitchFamily="18" charset="0"/>
                <a:cs typeface="Times New Roman" pitchFamily="18" charset="0"/>
              </a:rPr>
              <a:t>propusno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polarisana</a:t>
            </a:r>
            <a:r>
              <a:rPr lang="en-US" b="1" dirty="0" smtClean="0">
                <a:solidFill>
                  <a:srgbClr val="FF0000"/>
                </a:solidFill>
                <a:latin typeface="Times New Roman" pitchFamily="18" charset="0"/>
                <a:cs typeface="Times New Roman" pitchFamily="18" charset="0"/>
              </a:rPr>
              <a:t>, a </a:t>
            </a:r>
            <a:r>
              <a:rPr lang="en-US" b="1" dirty="0" err="1" smtClean="0">
                <a:solidFill>
                  <a:srgbClr val="FF0000"/>
                </a:solidFill>
                <a:latin typeface="Times New Roman" pitchFamily="18" charset="0"/>
                <a:cs typeface="Times New Roman" pitchFamily="18" charset="0"/>
              </a:rPr>
              <a:t>kada</a:t>
            </a:r>
            <a:r>
              <a:rPr lang="en-US" b="1" dirty="0" smtClean="0">
                <a:solidFill>
                  <a:srgbClr val="FF0000"/>
                </a:solidFill>
                <a:latin typeface="Times New Roman" pitchFamily="18" charset="0"/>
                <a:cs typeface="Times New Roman" pitchFamily="18" charset="0"/>
              </a:rPr>
              <a:t> je </a:t>
            </a:r>
            <a:r>
              <a:rPr lang="en-US" b="1" dirty="0" err="1" smtClean="0">
                <a:solidFill>
                  <a:srgbClr val="FF0000"/>
                </a:solidFill>
                <a:latin typeface="Times New Roman" pitchFamily="18" charset="0"/>
                <a:cs typeface="Times New Roman" pitchFamily="18" charset="0"/>
              </a:rPr>
              <a:t>nepropusno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polarisana</a:t>
            </a:r>
            <a:r>
              <a:rPr lang="en-US" b="1" dirty="0" smtClean="0">
                <a:solidFill>
                  <a:srgbClr val="FF0000"/>
                </a:solidFill>
                <a:latin typeface="Times New Roman" pitchFamily="18" charset="0"/>
                <a:cs typeface="Times New Roman" pitchFamily="18" charset="0"/>
              </a:rPr>
              <a:t> ne </a:t>
            </a:r>
            <a:r>
              <a:rPr lang="en-US" b="1" dirty="0" err="1" smtClean="0">
                <a:solidFill>
                  <a:srgbClr val="FF0000"/>
                </a:solidFill>
                <a:latin typeface="Times New Roman" pitchFamily="18" charset="0"/>
                <a:cs typeface="Times New Roman" pitchFamily="18" charset="0"/>
              </a:rPr>
              <a:t>svijetli</a:t>
            </a:r>
            <a:r>
              <a:rPr lang="en-US" b="1" dirty="0" smtClean="0">
                <a:solidFill>
                  <a:srgbClr val="FF0000"/>
                </a:solidFill>
                <a:latin typeface="Times New Roman" pitchFamily="18" charset="0"/>
                <a:cs typeface="Times New Roman" pitchFamily="18" charset="0"/>
              </a:rPr>
              <a:t> </a:t>
            </a:r>
            <a:r>
              <a:rPr lang="sr-Latn-ME" b="1" dirty="0" smtClean="0">
                <a:solidFill>
                  <a:srgbClr val="FF0000"/>
                </a:solidFill>
                <a:latin typeface="Times New Roman" pitchFamily="18" charset="0"/>
                <a:cs typeface="Times New Roman" pitchFamily="18" charset="0"/>
              </a:rPr>
              <a:t>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njoj</a:t>
            </a:r>
            <a:r>
              <a:rPr lang="en-US" b="1" dirty="0" smtClean="0">
                <a:solidFill>
                  <a:srgbClr val="FF0000"/>
                </a:solidFill>
                <a:latin typeface="Times New Roman" pitchFamily="18" charset="0"/>
                <a:cs typeface="Times New Roman" pitchFamily="18" charset="0"/>
              </a:rPr>
              <a:t> je </a:t>
            </a:r>
            <a:r>
              <a:rPr lang="en-US" b="1" dirty="0" err="1" smtClean="0">
                <a:solidFill>
                  <a:srgbClr val="FF0000"/>
                </a:solidFill>
                <a:latin typeface="Times New Roman" pitchFamily="18" charset="0"/>
                <a:cs typeface="Times New Roman" pitchFamily="18" charset="0"/>
              </a:rPr>
              <a:t>napon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priklju</a:t>
            </a:r>
            <a:r>
              <a:rPr lang="sr-Latn-ME" b="1" dirty="0" smtClean="0">
                <a:solidFill>
                  <a:srgbClr val="FF0000"/>
                </a:solidFill>
                <a:latin typeface="Times New Roman" pitchFamily="18" charset="0"/>
                <a:cs typeface="Times New Roman" pitchFamily="18" charset="0"/>
              </a:rPr>
              <a:t>č</a:t>
            </a:r>
            <a:r>
              <a:rPr lang="en-US" b="1" dirty="0" err="1" smtClean="0">
                <a:solidFill>
                  <a:srgbClr val="FF0000"/>
                </a:solidFill>
                <a:latin typeface="Times New Roman" pitchFamily="18" charset="0"/>
                <a:cs typeface="Times New Roman" pitchFamily="18" charset="0"/>
              </a:rPr>
              <a:t>enog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izvora</a:t>
            </a:r>
            <a:r>
              <a:rPr lang="en-US" b="1" dirty="0" smtClean="0">
                <a:solidFill>
                  <a:srgbClr val="FF0000"/>
                </a:solidFill>
                <a:latin typeface="Times New Roman" pitchFamily="18" charset="0"/>
                <a:cs typeface="Times New Roman" pitchFamily="18" charset="0"/>
              </a:rPr>
              <a:t>.</a:t>
            </a:r>
            <a:endParaRPr lang="sr-Latn-ME" b="1" dirty="0" smtClean="0">
              <a:solidFill>
                <a:srgbClr val="FF0000"/>
              </a:solidFill>
              <a:latin typeface="Times New Roman" pitchFamily="18" charset="0"/>
              <a:cs typeface="Times New Roman" pitchFamily="18" charset="0"/>
            </a:endParaRPr>
          </a:p>
          <a:p>
            <a:pPr algn="just"/>
            <a:r>
              <a:rPr lang="sr-Latn-ME"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Pri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propusnoj</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polarizaciji</a:t>
            </a:r>
            <a:r>
              <a:rPr lang="en-US" b="1" dirty="0">
                <a:solidFill>
                  <a:srgbClr val="FF0000"/>
                </a:solidFill>
                <a:latin typeface="Times New Roman" pitchFamily="18" charset="0"/>
                <a:cs typeface="Times New Roman" pitchFamily="18" charset="0"/>
              </a:rPr>
              <a:t> LED diode </a:t>
            </a:r>
            <a:r>
              <a:rPr lang="en-US" b="1" dirty="0" err="1">
                <a:solidFill>
                  <a:srgbClr val="FF0000"/>
                </a:solidFill>
                <a:latin typeface="Times New Roman" pitchFamily="18" charset="0"/>
                <a:cs typeface="Times New Roman" pitchFamily="18" charset="0"/>
              </a:rPr>
              <a:t>treba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voditi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računa</a:t>
            </a:r>
            <a:r>
              <a:rPr lang="en-US" b="1" dirty="0">
                <a:solidFill>
                  <a:srgbClr val="FF0000"/>
                </a:solidFill>
                <a:latin typeface="Times New Roman" pitchFamily="18" charset="0"/>
                <a:cs typeface="Times New Roman" pitchFamily="18" charset="0"/>
              </a:rPr>
              <a:t> o </a:t>
            </a:r>
            <a:r>
              <a:rPr lang="en-US" b="1" dirty="0" err="1">
                <a:solidFill>
                  <a:srgbClr val="FF0000"/>
                </a:solidFill>
                <a:latin typeface="Times New Roman" pitchFamily="18" charset="0"/>
                <a:cs typeface="Times New Roman" pitchFamily="18" charset="0"/>
              </a:rPr>
              <a:t>struji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kroz</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diodu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Većini</a:t>
            </a:r>
            <a:r>
              <a:rPr lang="en-US" b="1" dirty="0">
                <a:solidFill>
                  <a:srgbClr val="FF0000"/>
                </a:solidFill>
                <a:latin typeface="Times New Roman" pitchFamily="18" charset="0"/>
                <a:cs typeface="Times New Roman" pitchFamily="18" charset="0"/>
              </a:rPr>
              <a:t> LED </a:t>
            </a:r>
            <a:r>
              <a:rPr lang="en-US" b="1" dirty="0" err="1">
                <a:solidFill>
                  <a:srgbClr val="FF0000"/>
                </a:solidFill>
                <a:latin typeface="Times New Roman" pitchFamily="18" charset="0"/>
                <a:cs typeface="Times New Roman" pitchFamily="18" charset="0"/>
              </a:rPr>
              <a:t>dioda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dovoljna</a:t>
            </a:r>
            <a:r>
              <a:rPr lang="en-US" b="1" dirty="0">
                <a:solidFill>
                  <a:srgbClr val="FF0000"/>
                </a:solidFill>
                <a:latin typeface="Times New Roman" pitchFamily="18" charset="0"/>
                <a:cs typeface="Times New Roman" pitchFamily="18" charset="0"/>
              </a:rPr>
              <a:t> je </a:t>
            </a:r>
            <a:r>
              <a:rPr lang="en-US" b="1" dirty="0" err="1">
                <a:solidFill>
                  <a:srgbClr val="FF0000"/>
                </a:solidFill>
                <a:latin typeface="Times New Roman" pitchFamily="18" charset="0"/>
                <a:cs typeface="Times New Roman" pitchFamily="18" charset="0"/>
              </a:rPr>
              <a:t>struja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od</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svega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nekoliko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miliampera</a:t>
            </a:r>
            <a:r>
              <a:rPr lang="en-US" b="1" dirty="0">
                <a:solidFill>
                  <a:srgbClr val="FF0000"/>
                </a:solidFill>
                <a:latin typeface="Times New Roman" pitchFamily="18" charset="0"/>
                <a:cs typeface="Times New Roman" pitchFamily="18" charset="0"/>
              </a:rPr>
              <a:t> do 20mA </a:t>
            </a:r>
            <a:r>
              <a:rPr lang="en-US" b="1" dirty="0" err="1">
                <a:solidFill>
                  <a:srgbClr val="FF0000"/>
                </a:solidFill>
                <a:latin typeface="Times New Roman" pitchFamily="18" charset="0"/>
                <a:cs typeface="Times New Roman" pitchFamily="18" charset="0"/>
              </a:rPr>
              <a:t>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svaka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veća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struja</a:t>
            </a:r>
            <a:r>
              <a:rPr lang="en-US" b="1" dirty="0">
                <a:solidFill>
                  <a:srgbClr val="FF0000"/>
                </a:solidFill>
                <a:latin typeface="Times New Roman" pitchFamily="18" charset="0"/>
                <a:cs typeface="Times New Roman" pitchFamily="18" charset="0"/>
              </a:rPr>
              <a:t> j</a:t>
            </a:r>
            <a:r>
              <a:rPr lang="sr-Latn-ME" b="1" dirty="0">
                <a:solidFill>
                  <a:srgbClr val="FF0000"/>
                </a:solidFill>
                <a:latin typeface="Times New Roman" pitchFamily="18" charset="0"/>
                <a:cs typeface="Times New Roman" pitchFamily="18" charset="0"/>
              </a:rPr>
              <a:t>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može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oštetiti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Zbog</a:t>
            </a:r>
            <a:r>
              <a:rPr lang="en-US" b="1" dirty="0">
                <a:solidFill>
                  <a:srgbClr val="FF0000"/>
                </a:solidFill>
                <a:latin typeface="Times New Roman" pitchFamily="18" charset="0"/>
                <a:cs typeface="Times New Roman" pitchFamily="18" charset="0"/>
              </a:rPr>
              <a:t> toga se </a:t>
            </a:r>
            <a:r>
              <a:rPr lang="en-US" b="1" dirty="0" err="1">
                <a:solidFill>
                  <a:srgbClr val="FF0000"/>
                </a:solidFill>
                <a:latin typeface="Times New Roman" pitchFamily="18" charset="0"/>
                <a:cs typeface="Times New Roman" pitchFamily="18" charset="0"/>
              </a:rPr>
              <a:t>uvijek</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diodi</a:t>
            </a:r>
            <a:r>
              <a:rPr lang="en-US" b="1" dirty="0">
                <a:solidFill>
                  <a:srgbClr val="FF0000"/>
                </a:solidFill>
                <a:latin typeface="Times New Roman" pitchFamily="18" charset="0"/>
                <a:cs typeface="Times New Roman" pitchFamily="18" charset="0"/>
              </a:rPr>
              <a:t> u </a:t>
            </a:r>
            <a:r>
              <a:rPr lang="en-US" b="1" dirty="0" err="1">
                <a:solidFill>
                  <a:srgbClr val="FF0000"/>
                </a:solidFill>
                <a:latin typeface="Times New Roman" pitchFamily="18" charset="0"/>
                <a:cs typeface="Times New Roman" pitchFamily="18" charset="0"/>
              </a:rPr>
              <a:t>seriju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spaja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otpornik</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koji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će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ograničiti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struju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željenu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vrijednost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Vrijednost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otpora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računa</a:t>
            </a:r>
            <a:r>
              <a:rPr lang="en-US" b="1" dirty="0">
                <a:solidFill>
                  <a:srgbClr val="FF0000"/>
                </a:solidFill>
                <a:latin typeface="Times New Roman" pitchFamily="18" charset="0"/>
                <a:cs typeface="Times New Roman" pitchFamily="18" charset="0"/>
              </a:rPr>
              <a:t> se </a:t>
            </a:r>
            <a:r>
              <a:rPr lang="en-US" b="1" dirty="0" err="1">
                <a:solidFill>
                  <a:srgbClr val="FF0000"/>
                </a:solidFill>
                <a:latin typeface="Times New Roman" pitchFamily="18" charset="0"/>
                <a:cs typeface="Times New Roman" pitchFamily="18" charset="0"/>
              </a:rPr>
              <a:t>po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slijedećoj</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formuli</a:t>
            </a:r>
            <a:r>
              <a:rPr lang="en-US" b="1" dirty="0">
                <a:solidFill>
                  <a:srgbClr val="FF0000"/>
                </a:solidFill>
                <a:latin typeface="Times New Roman" pitchFamily="18" charset="0"/>
                <a:cs typeface="Times New Roman" pitchFamily="18" charset="0"/>
              </a:rPr>
              <a:t>:</a:t>
            </a:r>
          </a:p>
          <a:p>
            <a:endParaRPr lang="en-US" b="1" dirty="0" smtClean="0">
              <a:solidFill>
                <a:srgbClr val="FF0000"/>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pic>
        <p:nvPicPr>
          <p:cNvPr id="4" name="Picture 2" descr="C:\Users\Win7\Documents\pp\Screen-Shot-2015-05-18-at-18.56.44-300x129.png"/>
          <p:cNvPicPr>
            <a:picLocks noChangeAspect="1" noChangeArrowheads="1"/>
          </p:cNvPicPr>
          <p:nvPr/>
        </p:nvPicPr>
        <p:blipFill>
          <a:blip r:embed="rId2" cstate="print"/>
          <a:srcRect/>
          <a:stretch>
            <a:fillRect/>
          </a:stretch>
        </p:blipFill>
        <p:spPr bwMode="auto">
          <a:xfrm>
            <a:off x="5796136" y="3284984"/>
            <a:ext cx="2436862" cy="974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C:\Users\Win7\Documents\pp\LED_otpornik.gif"/>
          <p:cNvPicPr>
            <a:picLocks noChangeAspect="1" noChangeArrowheads="1"/>
          </p:cNvPicPr>
          <p:nvPr/>
        </p:nvPicPr>
        <p:blipFill>
          <a:blip r:embed="rId3" cstate="print"/>
          <a:srcRect/>
          <a:stretch>
            <a:fillRect/>
          </a:stretch>
        </p:blipFill>
        <p:spPr bwMode="auto">
          <a:xfrm>
            <a:off x="467544" y="3861048"/>
            <a:ext cx="4118078"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C:\Users\Win7\Documents\pp\03.jpg"/>
          <p:cNvPicPr>
            <a:picLocks noChangeAspect="1" noChangeArrowheads="1"/>
          </p:cNvPicPr>
          <p:nvPr/>
        </p:nvPicPr>
        <p:blipFill>
          <a:blip r:embed="rId4" cstate="print"/>
          <a:srcRect/>
          <a:stretch>
            <a:fillRect/>
          </a:stretch>
        </p:blipFill>
        <p:spPr bwMode="auto">
          <a:xfrm>
            <a:off x="5148064" y="4869160"/>
            <a:ext cx="3491880" cy="1535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548680"/>
            <a:ext cx="8064896" cy="1508105"/>
          </a:xfrm>
          <a:prstGeom prst="rect">
            <a:avLst/>
          </a:prstGeom>
        </p:spPr>
        <p:txBody>
          <a:bodyPr wrap="square">
            <a:spAutoFit/>
          </a:bodyPr>
          <a:lstStyle/>
          <a:p>
            <a:r>
              <a:rPr lang="sr-Latn-ME" b="1" dirty="0" smtClean="0">
                <a:latin typeface="Adobe Hebrew" pitchFamily="18" charset="-79"/>
                <a:cs typeface="Adobe Hebrew" pitchFamily="18" charset="-79"/>
              </a:rPr>
              <a:t> </a:t>
            </a:r>
            <a:r>
              <a:rPr lang="sr-Latn-ME" sz="2000" b="1" dirty="0" smtClean="0">
                <a:latin typeface="Times New Roman" pitchFamily="18" charset="0"/>
                <a:cs typeface="Times New Roman" pitchFamily="18" charset="0"/>
              </a:rPr>
              <a:t>Spoj svetleće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diod</a:t>
            </a:r>
            <a:r>
              <a:rPr lang="sr-Latn-ME" sz="2000" b="1" dirty="0" smtClean="0">
                <a:latin typeface="Times New Roman" pitchFamily="18" charset="0"/>
                <a:cs typeface="Times New Roman" pitchFamily="18" charset="0"/>
              </a:rPr>
              <a:t>e</a:t>
            </a:r>
          </a:p>
          <a:p>
            <a:r>
              <a:rPr lang="sr-Latn-ME" b="1" dirty="0" smtClean="0">
                <a:solidFill>
                  <a:srgbClr val="FF0000"/>
                </a:solidFill>
                <a:latin typeface="Times New Roman" pitchFamily="18" charset="0"/>
                <a:cs typeface="Times New Roman" pitchFamily="18" charset="0"/>
              </a:rPr>
              <a:t>Djelovanje </a:t>
            </a:r>
            <a:r>
              <a:rPr lang="sr-Latn-ME" b="1" dirty="0">
                <a:solidFill>
                  <a:srgbClr val="FF0000"/>
                </a:solidFill>
                <a:latin typeface="Times New Roman" pitchFamily="18" charset="0"/>
                <a:cs typeface="Times New Roman" pitchFamily="18" charset="0"/>
              </a:rPr>
              <a:t>s</a:t>
            </a:r>
            <a:r>
              <a:rPr lang="en-US" b="1" dirty="0" err="1" smtClean="0">
                <a:solidFill>
                  <a:srgbClr val="FF0000"/>
                </a:solidFill>
                <a:latin typeface="Times New Roman" pitchFamily="18" charset="0"/>
                <a:cs typeface="Times New Roman" pitchFamily="18" charset="0"/>
              </a:rPr>
              <a:t>vijetle</a:t>
            </a:r>
            <a:r>
              <a:rPr lang="sr-Latn-ME" b="1" dirty="0" smtClean="0">
                <a:solidFill>
                  <a:srgbClr val="FF0000"/>
                </a:solidFill>
                <a:latin typeface="Times New Roman" pitchFamily="18" charset="0"/>
                <a:cs typeface="Times New Roman" pitchFamily="18" charset="0"/>
              </a:rPr>
              <a:t>ć</a:t>
            </a:r>
            <a:r>
              <a:rPr lang="en-US" b="1" dirty="0" smtClean="0">
                <a:solidFill>
                  <a:srgbClr val="FF0000"/>
                </a:solidFill>
                <a:latin typeface="Times New Roman" pitchFamily="18" charset="0"/>
                <a:cs typeface="Times New Roman" pitchFamily="18" charset="0"/>
              </a:rPr>
              <a:t>e diode</a:t>
            </a:r>
            <a:r>
              <a:rPr lang="sr-Latn-ME" b="1" dirty="0" smtClean="0">
                <a:solidFill>
                  <a:srgbClr val="FF0000"/>
                </a:solidFill>
                <a:latin typeface="Times New Roman" pitchFamily="18" charset="0"/>
                <a:cs typeface="Times New Roman" pitchFamily="18" charset="0"/>
              </a:rPr>
              <a:t> pokazano je na slici. Dioda svijetli kada je direktno polarisana. Otpornik R sprečava porast struje kroz diodu iznad dopuštene vrijednosti. Kada je dioda inverzno polarisana ne svijetli i na njoj je napon priključenog izvora (reverzni napon). </a:t>
            </a: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3995936" y="2204864"/>
            <a:ext cx="4320480" cy="2088232"/>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4067944" y="4509120"/>
            <a:ext cx="4287587"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848872" cy="3416320"/>
          </a:xfrm>
          <a:prstGeom prst="rect">
            <a:avLst/>
          </a:prstGeom>
        </p:spPr>
        <p:txBody>
          <a:bodyPr wrap="square">
            <a:spAutoFit/>
          </a:bodyPr>
          <a:lstStyle/>
          <a:p>
            <a:r>
              <a:rPr lang="sr-Latn-ME" b="1" dirty="0" smtClean="0">
                <a:solidFill>
                  <a:srgbClr val="FF0000"/>
                </a:solidFill>
                <a:latin typeface="Times New Roman" pitchFamily="18" charset="0"/>
                <a:cs typeface="Times New Roman" pitchFamily="18" charset="0"/>
              </a:rPr>
              <a:t>Za upotrebu svetlećih dioda važno je poznavati sledeće podatke:</a:t>
            </a:r>
          </a:p>
          <a:p>
            <a:pPr>
              <a:buFont typeface="Wingdings" pitchFamily="2" charset="2"/>
              <a:buChar char="§"/>
            </a:pPr>
            <a:r>
              <a:rPr lang="sr-Latn-ME" b="1" dirty="0" smtClean="0">
                <a:solidFill>
                  <a:srgbClr val="FF0000"/>
                </a:solidFill>
                <a:latin typeface="Times New Roman" pitchFamily="18" charset="0"/>
                <a:cs typeface="Times New Roman" pitchFamily="18" charset="0"/>
              </a:rPr>
              <a:t>  dopušteni reverzni napon koji iznosi nekoliko volti</a:t>
            </a:r>
          </a:p>
          <a:p>
            <a:pPr>
              <a:buFont typeface="Wingdings" pitchFamily="2" charset="2"/>
              <a:buChar char="§"/>
            </a:pPr>
            <a:r>
              <a:rPr lang="sr-Latn-ME" b="1" dirty="0" smtClean="0">
                <a:solidFill>
                  <a:srgbClr val="FF0000"/>
                </a:solidFill>
                <a:latin typeface="Times New Roman" pitchFamily="18" charset="0"/>
                <a:cs typeface="Times New Roman" pitchFamily="18" charset="0"/>
              </a:rPr>
              <a:t> dopuštenu struju pri inverznoj polarizaciji koja iznosi od nekoliko desetina do stotina m</a:t>
            </a:r>
            <a:r>
              <a:rPr lang="sr-Latn-ME" b="1" dirty="0">
                <a:solidFill>
                  <a:srgbClr val="FF0000"/>
                </a:solidFill>
                <a:latin typeface="Times New Roman" pitchFamily="18" charset="0"/>
                <a:cs typeface="Times New Roman" pitchFamily="18" charset="0"/>
              </a:rPr>
              <a:t>A</a:t>
            </a:r>
            <a:endParaRPr lang="sr-Latn-ME" b="1" dirty="0" smtClean="0">
              <a:solidFill>
                <a:srgbClr val="FF0000"/>
              </a:solidFill>
              <a:latin typeface="Times New Roman" pitchFamily="18" charset="0"/>
              <a:cs typeface="Times New Roman" pitchFamily="18" charset="0"/>
            </a:endParaRPr>
          </a:p>
          <a:p>
            <a:pPr>
              <a:buFont typeface="Wingdings" pitchFamily="2" charset="2"/>
              <a:buChar char="§"/>
            </a:pPr>
            <a:r>
              <a:rPr lang="sr-Latn-ME" b="1" dirty="0" smtClean="0">
                <a:solidFill>
                  <a:srgbClr val="FF0000"/>
                </a:solidFill>
                <a:latin typeface="Times New Roman" pitchFamily="18" charset="0"/>
                <a:cs typeface="Times New Roman" pitchFamily="18" charset="0"/>
              </a:rPr>
              <a:t> dopušteni utrošak snage Ptot  reda veličine 100mW</a:t>
            </a:r>
          </a:p>
          <a:p>
            <a:pPr>
              <a:buFont typeface="Wingdings" pitchFamily="2" charset="2"/>
              <a:buChar char="§"/>
            </a:pPr>
            <a:r>
              <a:rPr lang="sr-Latn-ME" b="1" dirty="0" smtClean="0">
                <a:solidFill>
                  <a:srgbClr val="FF0000"/>
                </a:solidFill>
                <a:latin typeface="Times New Roman" pitchFamily="18" charset="0"/>
                <a:cs typeface="Times New Roman" pitchFamily="18" charset="0"/>
              </a:rPr>
              <a:t> jačinu svetlosti Iv  izrazena u kandelama uz određenu struju propusne polarizacije ili svetlosni tok izražen u mW, odnosno u lumenima</a:t>
            </a:r>
          </a:p>
          <a:p>
            <a:pPr>
              <a:buFont typeface="Wingdings" pitchFamily="2" charset="2"/>
              <a:buChar char="§"/>
            </a:pPr>
            <a:r>
              <a:rPr lang="sr-Latn-ME" b="1" dirty="0" smtClean="0">
                <a:solidFill>
                  <a:srgbClr val="FF0000"/>
                </a:solidFill>
                <a:latin typeface="Times New Roman" pitchFamily="18" charset="0"/>
                <a:cs typeface="Times New Roman" pitchFamily="18" charset="0"/>
              </a:rPr>
              <a:t> pad napona na diodi pri propusnoj polarizaciji čija se vrijednost kreće od 1.3-2V zavisno od struje kroz diodu i boji svetlosti diode</a:t>
            </a:r>
          </a:p>
          <a:p>
            <a:pPr>
              <a:buFont typeface="Wingdings" pitchFamily="2" charset="2"/>
              <a:buChar char="§"/>
            </a:pPr>
            <a:r>
              <a:rPr lang="sr-Latn-ME" b="1" dirty="0">
                <a:solidFill>
                  <a:srgbClr val="FF0000"/>
                </a:solidFill>
                <a:latin typeface="Times New Roman" pitchFamily="18" charset="0"/>
                <a:cs typeface="Times New Roman" pitchFamily="18" charset="0"/>
              </a:rPr>
              <a:t> </a:t>
            </a:r>
            <a:r>
              <a:rPr lang="sr-Latn-ME" b="1" dirty="0" smtClean="0">
                <a:solidFill>
                  <a:srgbClr val="FF0000"/>
                </a:solidFill>
                <a:latin typeface="Times New Roman" pitchFamily="18" charset="0"/>
                <a:cs typeface="Times New Roman" pitchFamily="18" charset="0"/>
              </a:rPr>
              <a:t>vrijeme uključivanja i isključivanja </a:t>
            </a:r>
          </a:p>
          <a:p>
            <a:r>
              <a:rPr lang="sr-Latn-ME" b="1" dirty="0">
                <a:solidFill>
                  <a:srgbClr val="FF0000"/>
                </a:solidFill>
                <a:latin typeface="Times New Roman" pitchFamily="18" charset="0"/>
                <a:cs typeface="Times New Roman" pitchFamily="18" charset="0"/>
              </a:rPr>
              <a:t>	</a:t>
            </a:r>
            <a:r>
              <a:rPr lang="sr-Latn-ME" b="1" dirty="0" smtClean="0">
                <a:solidFill>
                  <a:srgbClr val="FF0000"/>
                </a:solidFill>
                <a:latin typeface="Times New Roman" pitchFamily="18" charset="0"/>
                <a:cs typeface="Times New Roman" pitchFamily="18" charset="0"/>
              </a:rPr>
              <a:t>Svetleće diode upotrebljavaju se kao signalni i kontrolni elementi te izvori svetlosti u različitim uređajima.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8424936" cy="2246769"/>
          </a:xfrm>
          <a:prstGeom prst="rect">
            <a:avLst/>
          </a:prstGeom>
        </p:spPr>
        <p:txBody>
          <a:bodyPr wrap="square">
            <a:spAutoFit/>
          </a:bodyPr>
          <a:lstStyle/>
          <a:p>
            <a:pPr algn="just"/>
            <a:r>
              <a:rPr lang="en-US" sz="2000" b="1" dirty="0" smtClean="0">
                <a:solidFill>
                  <a:srgbClr val="FF0000"/>
                </a:solidFill>
              </a:rPr>
              <a:t>LE</a:t>
            </a:r>
            <a:r>
              <a:rPr lang="sr-Latn-RS" sz="2000" b="1" dirty="0" smtClean="0">
                <a:solidFill>
                  <a:srgbClr val="FF0000"/>
                </a:solidFill>
              </a:rPr>
              <a:t>D </a:t>
            </a:r>
            <a:r>
              <a:rPr lang="en-US" sz="2000" b="1" dirty="0" smtClean="0">
                <a:solidFill>
                  <a:srgbClr val="FF0000"/>
                </a:solidFill>
              </a:rPr>
              <a:t>diode </a:t>
            </a:r>
            <a:r>
              <a:rPr lang="en-US" sz="2000" dirty="0" err="1" smtClean="0"/>
              <a:t>koje</a:t>
            </a:r>
            <a:r>
              <a:rPr lang="en-US" sz="2000" dirty="0" smtClean="0"/>
              <a:t> </a:t>
            </a:r>
            <a:r>
              <a:rPr lang="en-US" sz="2000" dirty="0" err="1" smtClean="0"/>
              <a:t>emituju</a:t>
            </a:r>
            <a:r>
              <a:rPr lang="en-US" sz="2000" dirty="0" smtClean="0"/>
              <a:t> </a:t>
            </a:r>
            <a:r>
              <a:rPr lang="en-US" sz="2000" dirty="0" err="1" smtClean="0"/>
              <a:t>vidljivu</a:t>
            </a:r>
            <a:r>
              <a:rPr lang="en-US" sz="2000" dirty="0" smtClean="0"/>
              <a:t> </a:t>
            </a:r>
            <a:r>
              <a:rPr lang="en-US" sz="2000" dirty="0" err="1" smtClean="0"/>
              <a:t>svetlost</a:t>
            </a:r>
            <a:r>
              <a:rPr lang="en-US" sz="2000" dirty="0" smtClean="0"/>
              <a:t> </a:t>
            </a:r>
            <a:r>
              <a:rPr lang="en-US" sz="2000" dirty="0" err="1" smtClean="0"/>
              <a:t>uobi</a:t>
            </a:r>
            <a:r>
              <a:rPr lang="sr-Latn-RS" sz="2000" dirty="0" smtClean="0"/>
              <a:t>č</a:t>
            </a:r>
            <a:r>
              <a:rPr lang="en-US" sz="2000" dirty="0" err="1" smtClean="0"/>
              <a:t>ajeno</a:t>
            </a:r>
            <a:r>
              <a:rPr lang="en-US" sz="2000" dirty="0" smtClean="0"/>
              <a:t> se </a:t>
            </a:r>
            <a:r>
              <a:rPr lang="en-US" sz="2000" dirty="0" err="1" smtClean="0"/>
              <a:t>koriste</a:t>
            </a:r>
            <a:r>
              <a:rPr lang="en-US" sz="2000" dirty="0" smtClean="0"/>
              <a:t> </a:t>
            </a:r>
            <a:r>
              <a:rPr lang="en-US" sz="2000" dirty="0" err="1" smtClean="0"/>
              <a:t>kao</a:t>
            </a:r>
            <a:r>
              <a:rPr lang="en-US" sz="2000" dirty="0" smtClean="0"/>
              <a:t> </a:t>
            </a:r>
            <a:r>
              <a:rPr lang="en-US" sz="2000" dirty="0" err="1" smtClean="0"/>
              <a:t>indikatori</a:t>
            </a:r>
            <a:r>
              <a:rPr lang="en-US" sz="2000" dirty="0" smtClean="0"/>
              <a:t> </a:t>
            </a:r>
            <a:r>
              <a:rPr lang="en-US" sz="2000" dirty="0" err="1" smtClean="0"/>
              <a:t>kod</a:t>
            </a:r>
            <a:r>
              <a:rPr lang="en-US" sz="2000" dirty="0" smtClean="0"/>
              <a:t> </a:t>
            </a:r>
            <a:r>
              <a:rPr lang="en-US" sz="2000" dirty="0" err="1" smtClean="0"/>
              <a:t>elektronskih</a:t>
            </a:r>
            <a:r>
              <a:rPr lang="en-US" sz="2000" dirty="0" smtClean="0"/>
              <a:t> </a:t>
            </a:r>
            <a:r>
              <a:rPr lang="en-US" sz="2000" dirty="0" err="1" smtClean="0"/>
              <a:t>uredaja</a:t>
            </a:r>
            <a:r>
              <a:rPr lang="en-US" sz="2000" dirty="0" smtClean="0"/>
              <a:t>. </a:t>
            </a:r>
            <a:r>
              <a:rPr lang="en-US" sz="2000" dirty="0" err="1" smtClean="0"/>
              <a:t>Enkapsulirane</a:t>
            </a:r>
            <a:r>
              <a:rPr lang="en-US" sz="2000" dirty="0" smtClean="0"/>
              <a:t> </a:t>
            </a:r>
            <a:r>
              <a:rPr lang="en-US" sz="2000" dirty="0" err="1" smtClean="0"/>
              <a:t>su</a:t>
            </a:r>
            <a:r>
              <a:rPr lang="en-US" sz="2000" dirty="0" smtClean="0"/>
              <a:t> u </a:t>
            </a:r>
            <a:r>
              <a:rPr lang="en-US" sz="2000" dirty="0" err="1" smtClean="0"/>
              <a:t>prozirna</a:t>
            </a:r>
            <a:r>
              <a:rPr lang="en-US" sz="2000" dirty="0" smtClean="0"/>
              <a:t> </a:t>
            </a:r>
            <a:r>
              <a:rPr lang="en-US" sz="2000" dirty="0" err="1" smtClean="0"/>
              <a:t>ku</a:t>
            </a:r>
            <a:r>
              <a:rPr lang="sr-Latn-RS" sz="2000" dirty="0" smtClean="0"/>
              <a:t>č</a:t>
            </a:r>
            <a:r>
              <a:rPr lang="en-US" sz="2000" dirty="0" err="1" smtClean="0"/>
              <a:t>išta</a:t>
            </a:r>
            <a:r>
              <a:rPr lang="en-US" sz="2000" dirty="0" smtClean="0"/>
              <a:t> </a:t>
            </a:r>
            <a:r>
              <a:rPr lang="en-US" sz="2000" dirty="0" err="1" smtClean="0"/>
              <a:t>razli</a:t>
            </a:r>
            <a:r>
              <a:rPr lang="sr-Latn-RS" sz="2000" dirty="0" smtClean="0"/>
              <a:t>č</a:t>
            </a:r>
            <a:r>
              <a:rPr lang="en-US" sz="2000" dirty="0" err="1" smtClean="0"/>
              <a:t>itih</a:t>
            </a:r>
            <a:r>
              <a:rPr lang="en-US" sz="2000" dirty="0" smtClean="0"/>
              <a:t> </a:t>
            </a:r>
            <a:r>
              <a:rPr lang="en-US" sz="2000" dirty="0" err="1" smtClean="0"/>
              <a:t>oblika</a:t>
            </a:r>
            <a:r>
              <a:rPr lang="en-US" sz="2000" dirty="0" smtClean="0"/>
              <a:t> </a:t>
            </a:r>
            <a:r>
              <a:rPr lang="en-US" sz="2000" dirty="0" err="1" smtClean="0"/>
              <a:t>i</a:t>
            </a:r>
            <a:r>
              <a:rPr lang="en-US" sz="2000" dirty="0" smtClean="0"/>
              <a:t> </a:t>
            </a:r>
            <a:r>
              <a:rPr lang="en-US" sz="2000" dirty="0" err="1" smtClean="0"/>
              <a:t>opti</a:t>
            </a:r>
            <a:r>
              <a:rPr lang="sr-Latn-RS" sz="2000" dirty="0" smtClean="0"/>
              <a:t>č</a:t>
            </a:r>
            <a:r>
              <a:rPr lang="en-US" sz="2000" dirty="0" err="1" smtClean="0"/>
              <a:t>kih</a:t>
            </a:r>
            <a:r>
              <a:rPr lang="en-US" sz="2000" dirty="0" smtClean="0"/>
              <a:t> </a:t>
            </a:r>
            <a:r>
              <a:rPr lang="en-US" sz="2000" dirty="0" err="1" smtClean="0"/>
              <a:t>svojstava</a:t>
            </a:r>
            <a:r>
              <a:rPr lang="en-US" sz="2000" dirty="0" smtClean="0"/>
              <a:t>. </a:t>
            </a:r>
            <a:r>
              <a:rPr lang="en-US" sz="2000" dirty="0" err="1" smtClean="0"/>
              <a:t>Standardne</a:t>
            </a:r>
            <a:r>
              <a:rPr lang="en-US" sz="2000" dirty="0" smtClean="0"/>
              <a:t> LE</a:t>
            </a:r>
            <a:r>
              <a:rPr lang="sr-Latn-RS" sz="2000" dirty="0" smtClean="0"/>
              <a:t>D </a:t>
            </a:r>
            <a:r>
              <a:rPr lang="en-US" sz="2000" dirty="0" smtClean="0"/>
              <a:t>diode se </a:t>
            </a:r>
            <a:r>
              <a:rPr lang="en-US" sz="2000" dirty="0" err="1" smtClean="0"/>
              <a:t>naj</a:t>
            </a:r>
            <a:r>
              <a:rPr lang="sr-Latn-RS" sz="2000" dirty="0" smtClean="0"/>
              <a:t>č</a:t>
            </a:r>
            <a:r>
              <a:rPr lang="en-US" sz="2000" dirty="0" err="1" smtClean="0"/>
              <a:t>ešce</a:t>
            </a:r>
            <a:r>
              <a:rPr lang="en-US" sz="2000" dirty="0" smtClean="0"/>
              <a:t> </a:t>
            </a:r>
            <a:r>
              <a:rPr lang="en-US" sz="2000" dirty="0" err="1" smtClean="0"/>
              <a:t>nalaze</a:t>
            </a:r>
            <a:r>
              <a:rPr lang="en-US" sz="2000" dirty="0" smtClean="0"/>
              <a:t> u </a:t>
            </a:r>
            <a:r>
              <a:rPr lang="en-US" sz="2000" dirty="0" err="1" smtClean="0"/>
              <a:t>okruglim</a:t>
            </a:r>
            <a:r>
              <a:rPr lang="en-US" sz="2000" dirty="0" smtClean="0"/>
              <a:t> </a:t>
            </a:r>
            <a:r>
              <a:rPr lang="en-US" sz="2000" dirty="0" err="1" smtClean="0"/>
              <a:t>ku</a:t>
            </a:r>
            <a:r>
              <a:rPr lang="sr-Latn-RS" sz="2000" dirty="0" smtClean="0"/>
              <a:t>ć</a:t>
            </a:r>
            <a:r>
              <a:rPr lang="en-US" sz="2000" dirty="0" err="1" smtClean="0"/>
              <a:t>ištima</a:t>
            </a:r>
            <a:r>
              <a:rPr lang="en-US" sz="2000" dirty="0" smtClean="0"/>
              <a:t> </a:t>
            </a:r>
            <a:r>
              <a:rPr lang="en-US" sz="2000" dirty="0" err="1" smtClean="0"/>
              <a:t>prikazanim</a:t>
            </a:r>
            <a:r>
              <a:rPr lang="en-US" sz="2000" dirty="0" smtClean="0"/>
              <a:t> </a:t>
            </a:r>
            <a:r>
              <a:rPr lang="en-US" sz="2000" dirty="0" err="1" smtClean="0"/>
              <a:t>na</a:t>
            </a:r>
            <a:r>
              <a:rPr lang="en-US" sz="2000" dirty="0" smtClean="0"/>
              <a:t> Sl.  </a:t>
            </a:r>
            <a:r>
              <a:rPr lang="en-US" sz="2000" dirty="0" err="1" smtClean="0"/>
              <a:t>pri</a:t>
            </a:r>
            <a:r>
              <a:rPr lang="en-US" sz="2000" dirty="0" smtClean="0"/>
              <a:t> </a:t>
            </a:r>
            <a:r>
              <a:rPr lang="sr-Latn-RS" sz="2000" dirty="0" smtClean="0"/>
              <a:t> č</a:t>
            </a:r>
            <a:r>
              <a:rPr lang="en-US" sz="2000" dirty="0" err="1" smtClean="0"/>
              <a:t>emi</a:t>
            </a:r>
            <a:r>
              <a:rPr lang="en-US" sz="2000" dirty="0" smtClean="0"/>
              <a:t> je </a:t>
            </a:r>
            <a:r>
              <a:rPr lang="en-US" sz="2000" dirty="0" err="1" smtClean="0"/>
              <a:t>izvod</a:t>
            </a:r>
            <a:r>
              <a:rPr lang="en-US" sz="2000" dirty="0" smtClean="0"/>
              <a:t> </a:t>
            </a:r>
            <a:r>
              <a:rPr lang="en-US" sz="2000" dirty="0" err="1" smtClean="0"/>
              <a:t>katode</a:t>
            </a:r>
            <a:r>
              <a:rPr lang="en-US" sz="2000" dirty="0" smtClean="0"/>
              <a:t> </a:t>
            </a:r>
            <a:r>
              <a:rPr lang="en-US" sz="2000" dirty="0" err="1" smtClean="0"/>
              <a:t>kra</a:t>
            </a:r>
            <a:r>
              <a:rPr lang="sr-Latn-RS" sz="2000" dirty="0" smtClean="0"/>
              <a:t>ć</a:t>
            </a:r>
            <a:r>
              <a:rPr lang="en-US" sz="2000" dirty="0" err="1" smtClean="0"/>
              <a:t>i</a:t>
            </a:r>
            <a:r>
              <a:rPr lang="en-US" sz="2000" dirty="0" smtClean="0"/>
              <a:t> </a:t>
            </a:r>
            <a:r>
              <a:rPr lang="en-US" sz="2000" dirty="0" err="1" smtClean="0"/>
              <a:t>od</a:t>
            </a:r>
            <a:r>
              <a:rPr lang="en-US" sz="2000" dirty="0" smtClean="0"/>
              <a:t> </a:t>
            </a:r>
            <a:r>
              <a:rPr lang="en-US" sz="2000" dirty="0" err="1" smtClean="0"/>
              <a:t>izvoda</a:t>
            </a:r>
            <a:r>
              <a:rPr lang="en-US" sz="2000" dirty="0" smtClean="0"/>
              <a:t> anode. Pored toga, LE</a:t>
            </a:r>
            <a:r>
              <a:rPr lang="sr-Latn-RS" sz="2000" dirty="0" smtClean="0"/>
              <a:t>D</a:t>
            </a:r>
            <a:r>
              <a:rPr lang="en-US" sz="2000" dirty="0" smtClean="0"/>
              <a:t> diode se </a:t>
            </a:r>
            <a:r>
              <a:rPr lang="en-US" sz="2000" dirty="0" err="1" smtClean="0"/>
              <a:t>pakuju</a:t>
            </a:r>
            <a:r>
              <a:rPr lang="en-US" sz="2000" dirty="0" smtClean="0"/>
              <a:t> </a:t>
            </a:r>
            <a:r>
              <a:rPr lang="en-US" sz="2000" dirty="0" err="1" smtClean="0"/>
              <a:t>i</a:t>
            </a:r>
            <a:r>
              <a:rPr lang="en-US" sz="2000" dirty="0" smtClean="0"/>
              <a:t> u SMD </a:t>
            </a:r>
            <a:r>
              <a:rPr lang="en-US" sz="2000" dirty="0" err="1" smtClean="0"/>
              <a:t>ku</a:t>
            </a:r>
            <a:r>
              <a:rPr lang="sr-Latn-RS" sz="2000" dirty="0" smtClean="0"/>
              <a:t>ć</a:t>
            </a:r>
            <a:r>
              <a:rPr lang="en-US" sz="2000" dirty="0" err="1" smtClean="0"/>
              <a:t>išta</a:t>
            </a:r>
            <a:r>
              <a:rPr lang="en-US" sz="2000" dirty="0" smtClean="0"/>
              <a:t>. U </a:t>
            </a:r>
            <a:r>
              <a:rPr lang="en-US" sz="2000" dirty="0" err="1" smtClean="0"/>
              <a:t>jednom</a:t>
            </a:r>
            <a:r>
              <a:rPr lang="en-US" sz="2000" dirty="0" smtClean="0"/>
              <a:t> </a:t>
            </a:r>
            <a:r>
              <a:rPr lang="en-US" sz="2000" dirty="0" err="1" smtClean="0"/>
              <a:t>ku</a:t>
            </a:r>
            <a:r>
              <a:rPr lang="sr-Latn-RS" sz="2000" dirty="0" smtClean="0"/>
              <a:t>ć</a:t>
            </a:r>
            <a:r>
              <a:rPr lang="en-US" sz="2000" dirty="0" err="1" smtClean="0"/>
              <a:t>ištu</a:t>
            </a:r>
            <a:r>
              <a:rPr lang="en-US" sz="2000" dirty="0" smtClean="0"/>
              <a:t> </a:t>
            </a:r>
            <a:r>
              <a:rPr lang="en-US" sz="2000" dirty="0" err="1" smtClean="0"/>
              <a:t>mogu</a:t>
            </a:r>
            <a:r>
              <a:rPr lang="en-US" sz="2000" dirty="0" smtClean="0"/>
              <a:t> </a:t>
            </a:r>
            <a:r>
              <a:rPr lang="en-US" sz="2000" dirty="0" err="1" smtClean="0"/>
              <a:t>biti</a:t>
            </a:r>
            <a:r>
              <a:rPr lang="en-US" sz="2000" dirty="0" smtClean="0"/>
              <a:t> </a:t>
            </a:r>
            <a:r>
              <a:rPr lang="en-US" sz="2000" dirty="0" err="1" smtClean="0"/>
              <a:t>dve</a:t>
            </a:r>
            <a:r>
              <a:rPr lang="en-US" sz="2000" dirty="0" smtClean="0"/>
              <a:t> LE</a:t>
            </a:r>
            <a:r>
              <a:rPr lang="sr-Latn-RS" sz="2000" dirty="0" smtClean="0"/>
              <a:t>D</a:t>
            </a:r>
            <a:r>
              <a:rPr lang="en-US" sz="2000" dirty="0" smtClean="0"/>
              <a:t> diode </a:t>
            </a:r>
            <a:r>
              <a:rPr lang="en-US" sz="2000" dirty="0" err="1" smtClean="0"/>
              <a:t>razli</a:t>
            </a:r>
            <a:r>
              <a:rPr lang="sr-Latn-RS" sz="2000" dirty="0" smtClean="0"/>
              <a:t>č</a:t>
            </a:r>
            <a:r>
              <a:rPr lang="en-US" sz="2000" dirty="0" err="1" smtClean="0"/>
              <a:t>itih</a:t>
            </a:r>
            <a:r>
              <a:rPr lang="en-US" sz="2000" dirty="0" smtClean="0"/>
              <a:t> </a:t>
            </a:r>
            <a:r>
              <a:rPr lang="en-US" sz="2000" dirty="0" err="1" smtClean="0"/>
              <a:t>boja</a:t>
            </a:r>
            <a:r>
              <a:rPr lang="en-US" sz="2000" dirty="0" smtClean="0"/>
              <a:t> </a:t>
            </a:r>
            <a:r>
              <a:rPr lang="en-US" sz="2000" dirty="0" err="1" smtClean="0"/>
              <a:t>i</a:t>
            </a:r>
            <a:r>
              <a:rPr lang="en-US" sz="2000" dirty="0" smtClean="0"/>
              <a:t> </a:t>
            </a:r>
            <a:r>
              <a:rPr lang="en-US" sz="2000" dirty="0" err="1" smtClean="0"/>
              <a:t>ovakva</a:t>
            </a:r>
            <a:r>
              <a:rPr lang="en-US" sz="2000" dirty="0" smtClean="0"/>
              <a:t> </a:t>
            </a:r>
            <a:r>
              <a:rPr lang="en-US" sz="2000" dirty="0" err="1" smtClean="0"/>
              <a:t>konfiguracija</a:t>
            </a:r>
            <a:r>
              <a:rPr lang="en-US" sz="2000" dirty="0" smtClean="0"/>
              <a:t> se </a:t>
            </a:r>
            <a:r>
              <a:rPr lang="en-US" sz="2000" dirty="0" err="1" smtClean="0"/>
              <a:t>naziva</a:t>
            </a:r>
            <a:r>
              <a:rPr lang="en-US" sz="2000" dirty="0" smtClean="0"/>
              <a:t> </a:t>
            </a:r>
            <a:r>
              <a:rPr lang="en-US" sz="2000" dirty="0" err="1" smtClean="0"/>
              <a:t>dvobojni</a:t>
            </a:r>
            <a:r>
              <a:rPr lang="en-US" sz="2000" dirty="0" smtClean="0"/>
              <a:t> (bicolor) LED. </a:t>
            </a:r>
            <a:endParaRPr lang="en-US" sz="2000" dirty="0"/>
          </a:p>
        </p:txBody>
      </p:sp>
      <p:pic>
        <p:nvPicPr>
          <p:cNvPr id="3" name="Picture 2"/>
          <p:cNvPicPr>
            <a:picLocks noChangeAspect="1" noChangeArrowheads="1"/>
          </p:cNvPicPr>
          <p:nvPr/>
        </p:nvPicPr>
        <p:blipFill>
          <a:blip r:embed="rId2" cstate="print"/>
          <a:srcRect/>
          <a:stretch>
            <a:fillRect/>
          </a:stretch>
        </p:blipFill>
        <p:spPr bwMode="auto">
          <a:xfrm>
            <a:off x="2123728" y="2708920"/>
            <a:ext cx="5759986" cy="302433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63688" y="3140968"/>
            <a:ext cx="4824536" cy="3216357"/>
          </a:xfrm>
          <a:prstGeom prst="rect">
            <a:avLst/>
          </a:prstGeom>
          <a:noFill/>
          <a:ln w="9525">
            <a:noFill/>
            <a:miter lim="800000"/>
            <a:headEnd/>
            <a:tailEnd/>
          </a:ln>
        </p:spPr>
      </p:pic>
      <p:sp>
        <p:nvSpPr>
          <p:cNvPr id="3" name="Rectangle 2"/>
          <p:cNvSpPr/>
          <p:nvPr/>
        </p:nvSpPr>
        <p:spPr>
          <a:xfrm>
            <a:off x="755576" y="476673"/>
            <a:ext cx="7920880" cy="2554545"/>
          </a:xfrm>
          <a:prstGeom prst="rect">
            <a:avLst/>
          </a:prstGeom>
        </p:spPr>
        <p:txBody>
          <a:bodyPr wrap="square">
            <a:spAutoFit/>
          </a:bodyPr>
          <a:lstStyle/>
          <a:p>
            <a:pPr algn="just"/>
            <a:r>
              <a:rPr lang="en-US" sz="2000" b="1" dirty="0" err="1" smtClean="0">
                <a:solidFill>
                  <a:srgbClr val="FF0000"/>
                </a:solidFill>
              </a:rPr>
              <a:t>Grupe</a:t>
            </a:r>
            <a:r>
              <a:rPr lang="en-US" sz="2000" b="1" dirty="0" smtClean="0">
                <a:solidFill>
                  <a:srgbClr val="FF0000"/>
                </a:solidFill>
              </a:rPr>
              <a:t> LE</a:t>
            </a:r>
            <a:r>
              <a:rPr lang="sr-Latn-RS" sz="2000" b="1" dirty="0" smtClean="0">
                <a:solidFill>
                  <a:srgbClr val="FF0000"/>
                </a:solidFill>
              </a:rPr>
              <a:t>D</a:t>
            </a:r>
            <a:r>
              <a:rPr lang="en-US" sz="2000" b="1" dirty="0" smtClean="0">
                <a:solidFill>
                  <a:srgbClr val="FF0000"/>
                </a:solidFill>
              </a:rPr>
              <a:t> </a:t>
            </a:r>
            <a:r>
              <a:rPr lang="en-US" sz="2000" b="1" dirty="0" err="1" smtClean="0">
                <a:solidFill>
                  <a:srgbClr val="FF0000"/>
                </a:solidFill>
              </a:rPr>
              <a:t>dioda</a:t>
            </a:r>
            <a:r>
              <a:rPr lang="en-US" sz="2000" b="1" dirty="0" smtClean="0">
                <a:solidFill>
                  <a:srgbClr val="FF0000"/>
                </a:solidFill>
              </a:rPr>
              <a:t> </a:t>
            </a:r>
            <a:r>
              <a:rPr lang="en-US" sz="2000" b="1" dirty="0" err="1" smtClean="0">
                <a:solidFill>
                  <a:srgbClr val="FF0000"/>
                </a:solidFill>
              </a:rPr>
              <a:t>formiraju</a:t>
            </a:r>
            <a:r>
              <a:rPr lang="en-US" sz="2000" b="1" dirty="0" smtClean="0">
                <a:solidFill>
                  <a:srgbClr val="FF0000"/>
                </a:solidFill>
              </a:rPr>
              <a:t> </a:t>
            </a:r>
            <a:r>
              <a:rPr lang="en-US" sz="2000" b="1" dirty="0" err="1" smtClean="0">
                <a:solidFill>
                  <a:srgbClr val="FF0000"/>
                </a:solidFill>
              </a:rPr>
              <a:t>displeje</a:t>
            </a:r>
            <a:r>
              <a:rPr lang="en-US" sz="2000" dirty="0" smtClean="0"/>
              <a:t>, a </a:t>
            </a:r>
            <a:r>
              <a:rPr lang="en-US" sz="2000" dirty="0" err="1" smtClean="0"/>
              <a:t>široko</a:t>
            </a:r>
            <a:r>
              <a:rPr lang="en-US" sz="2000" dirty="0" smtClean="0"/>
              <a:t> je </a:t>
            </a:r>
            <a:r>
              <a:rPr lang="en-US" sz="2000" dirty="0" err="1" smtClean="0"/>
              <a:t>rasprostranjen</a:t>
            </a:r>
            <a:r>
              <a:rPr lang="en-US" sz="2000" dirty="0" smtClean="0"/>
              <a:t> 7–segmentni</a:t>
            </a:r>
            <a:r>
              <a:rPr lang="sr-Latn-RS" sz="2000" dirty="0" smtClean="0"/>
              <a:t> </a:t>
            </a:r>
            <a:r>
              <a:rPr lang="en-US" sz="2000" dirty="0" err="1" smtClean="0"/>
              <a:t>displej</a:t>
            </a:r>
            <a:r>
              <a:rPr lang="en-US" sz="2000" dirty="0" smtClean="0"/>
              <a:t> Sl. </a:t>
            </a:r>
            <a:r>
              <a:rPr lang="en-US" sz="2000" dirty="0" err="1" smtClean="0"/>
              <a:t>koji</a:t>
            </a:r>
            <a:r>
              <a:rPr lang="en-US" sz="2000" dirty="0" smtClean="0"/>
              <a:t> je </a:t>
            </a:r>
            <a:r>
              <a:rPr lang="en-US" sz="2000" dirty="0" err="1" smtClean="0"/>
              <a:t>pogodan</a:t>
            </a:r>
            <a:r>
              <a:rPr lang="en-US" sz="2000" dirty="0" smtClean="0"/>
              <a:t> </a:t>
            </a:r>
            <a:r>
              <a:rPr lang="en-US" sz="2000" dirty="0" err="1" smtClean="0"/>
              <a:t>za</a:t>
            </a:r>
            <a:r>
              <a:rPr lang="en-US" sz="2000" dirty="0" smtClean="0"/>
              <a:t> </a:t>
            </a:r>
            <a:r>
              <a:rPr lang="en-US" sz="2000" dirty="0" err="1" smtClean="0"/>
              <a:t>prikazivanje</a:t>
            </a:r>
            <a:r>
              <a:rPr lang="en-US" sz="2000" dirty="0" smtClean="0"/>
              <a:t> </a:t>
            </a:r>
            <a:r>
              <a:rPr lang="en-US" sz="2000" dirty="0" err="1" smtClean="0"/>
              <a:t>brojnih</a:t>
            </a:r>
            <a:r>
              <a:rPr lang="en-US" sz="2000" dirty="0" smtClean="0"/>
              <a:t> </a:t>
            </a:r>
            <a:r>
              <a:rPr lang="en-US" sz="2000" dirty="0" err="1" smtClean="0"/>
              <a:t>vrednosti</a:t>
            </a:r>
            <a:r>
              <a:rPr lang="en-US" sz="2000" dirty="0" smtClean="0"/>
              <a:t> </a:t>
            </a:r>
            <a:r>
              <a:rPr lang="en-US" sz="2000" dirty="0" err="1" smtClean="0"/>
              <a:t>kod</a:t>
            </a:r>
            <a:r>
              <a:rPr lang="en-US" sz="2000" dirty="0" smtClean="0"/>
              <a:t> </a:t>
            </a:r>
            <a:r>
              <a:rPr lang="en-US" sz="2000" dirty="0" err="1" smtClean="0"/>
              <a:t>mernih</a:t>
            </a:r>
            <a:r>
              <a:rPr lang="en-US" sz="2000" dirty="0" smtClean="0"/>
              <a:t> </a:t>
            </a:r>
            <a:r>
              <a:rPr lang="en-US" sz="2000" dirty="0" err="1" smtClean="0"/>
              <a:t>instrumenata</a:t>
            </a:r>
            <a:r>
              <a:rPr lang="en-US" sz="2000" dirty="0" smtClean="0"/>
              <a:t> </a:t>
            </a:r>
            <a:r>
              <a:rPr lang="en-US" sz="2000" dirty="0" err="1" smtClean="0"/>
              <a:t>i</a:t>
            </a:r>
            <a:r>
              <a:rPr lang="en-US" sz="2000" dirty="0" smtClean="0"/>
              <a:t> u </a:t>
            </a:r>
            <a:r>
              <a:rPr lang="en-US" sz="2000" dirty="0" err="1" smtClean="0"/>
              <a:t>mnogim</a:t>
            </a:r>
            <a:r>
              <a:rPr lang="en-US" sz="2000" dirty="0" smtClean="0"/>
              <a:t> </a:t>
            </a:r>
            <a:r>
              <a:rPr lang="en-US" sz="2000" dirty="0" err="1" smtClean="0"/>
              <a:t>drugim</a:t>
            </a:r>
            <a:r>
              <a:rPr lang="en-US" sz="2000" dirty="0" smtClean="0"/>
              <a:t> </a:t>
            </a:r>
            <a:r>
              <a:rPr lang="en-US" sz="2000" dirty="0" err="1" smtClean="0"/>
              <a:t>primerima</a:t>
            </a:r>
            <a:r>
              <a:rPr lang="en-US" sz="2000" dirty="0" smtClean="0"/>
              <a:t>. </a:t>
            </a:r>
            <a:r>
              <a:rPr lang="en-US" sz="2000" dirty="0" err="1" smtClean="0"/>
              <a:t>Generisanje</a:t>
            </a:r>
            <a:r>
              <a:rPr lang="en-US" sz="2000" dirty="0" smtClean="0"/>
              <a:t> </a:t>
            </a:r>
            <a:r>
              <a:rPr lang="en-US" sz="2000" dirty="0" err="1" smtClean="0"/>
              <a:t>cifara</a:t>
            </a:r>
            <a:r>
              <a:rPr lang="en-US" sz="2000" dirty="0" smtClean="0"/>
              <a:t> </a:t>
            </a:r>
            <a:r>
              <a:rPr lang="en-US" sz="2000" dirty="0" err="1" smtClean="0"/>
              <a:t>obavlja</a:t>
            </a:r>
            <a:r>
              <a:rPr lang="sr-Latn-RS" sz="2000" dirty="0" smtClean="0"/>
              <a:t> </a:t>
            </a:r>
            <a:r>
              <a:rPr lang="en-US" sz="2000" dirty="0" smtClean="0"/>
              <a:t>se </a:t>
            </a:r>
            <a:r>
              <a:rPr lang="en-US" sz="2000" dirty="0" err="1" smtClean="0"/>
              <a:t>pomo</a:t>
            </a:r>
            <a:r>
              <a:rPr lang="sr-Latn-RS" sz="2000" dirty="0" smtClean="0"/>
              <a:t>ć</a:t>
            </a:r>
            <a:r>
              <a:rPr lang="en-US" sz="2000" dirty="0" smtClean="0"/>
              <a:t>u </a:t>
            </a:r>
            <a:r>
              <a:rPr lang="en-US" sz="2000" dirty="0" err="1" smtClean="0"/>
              <a:t>namenskih</a:t>
            </a:r>
            <a:r>
              <a:rPr lang="en-US" sz="2000" dirty="0" smtClean="0"/>
              <a:t> </a:t>
            </a:r>
            <a:r>
              <a:rPr lang="en-US" sz="2000" dirty="0" err="1" smtClean="0"/>
              <a:t>integrisanih</a:t>
            </a:r>
            <a:r>
              <a:rPr lang="en-US" sz="2000" dirty="0" smtClean="0"/>
              <a:t> kola </a:t>
            </a:r>
            <a:r>
              <a:rPr lang="en-US" sz="2000" dirty="0" err="1" smtClean="0"/>
              <a:t>na</a:t>
            </a:r>
            <a:r>
              <a:rPr lang="en-US" sz="2000" dirty="0" smtClean="0"/>
              <a:t> </a:t>
            </a:r>
            <a:r>
              <a:rPr lang="en-US" sz="2000" dirty="0" err="1" smtClean="0"/>
              <a:t>koja</a:t>
            </a:r>
            <a:r>
              <a:rPr lang="en-US" sz="2000" dirty="0" smtClean="0"/>
              <a:t> se </a:t>
            </a:r>
            <a:r>
              <a:rPr lang="en-US" sz="2000" dirty="0" err="1" smtClean="0"/>
              <a:t>priklju</a:t>
            </a:r>
            <a:r>
              <a:rPr lang="sr-Latn-RS" sz="2000" dirty="0" smtClean="0"/>
              <a:t>č</a:t>
            </a:r>
            <a:r>
              <a:rPr lang="en-US" sz="2000" dirty="0" err="1" smtClean="0"/>
              <a:t>uje</a:t>
            </a:r>
            <a:r>
              <a:rPr lang="en-US" sz="2000" dirty="0" smtClean="0"/>
              <a:t> </a:t>
            </a:r>
            <a:r>
              <a:rPr lang="en-US" sz="2000" dirty="0" err="1" smtClean="0"/>
              <a:t>jedan</a:t>
            </a:r>
            <a:r>
              <a:rPr lang="en-US" sz="2000" dirty="0" smtClean="0"/>
              <a:t> </a:t>
            </a:r>
            <a:r>
              <a:rPr lang="en-US" sz="2000" dirty="0" err="1" smtClean="0"/>
              <a:t>ili</a:t>
            </a:r>
            <a:r>
              <a:rPr lang="en-US" sz="2000" dirty="0" smtClean="0"/>
              <a:t> </a:t>
            </a:r>
            <a:r>
              <a:rPr lang="en-US" sz="2000" dirty="0" err="1" smtClean="0"/>
              <a:t>više</a:t>
            </a:r>
            <a:r>
              <a:rPr lang="en-US" sz="2000" dirty="0" smtClean="0"/>
              <a:t> </a:t>
            </a:r>
            <a:r>
              <a:rPr lang="en-US" sz="2000" dirty="0" err="1" smtClean="0"/>
              <a:t>displeja</a:t>
            </a:r>
            <a:r>
              <a:rPr lang="en-US" sz="2000" dirty="0" smtClean="0"/>
              <a:t>. LE</a:t>
            </a:r>
            <a:r>
              <a:rPr lang="sr-Latn-RS" sz="2000" dirty="0" smtClean="0"/>
              <a:t>D</a:t>
            </a:r>
            <a:r>
              <a:rPr lang="en-US" sz="2000" dirty="0" smtClean="0"/>
              <a:t> diode se </a:t>
            </a:r>
            <a:r>
              <a:rPr lang="en-US" sz="2000" dirty="0" err="1" smtClean="0"/>
              <a:t>takode</a:t>
            </a:r>
            <a:r>
              <a:rPr lang="en-US" sz="2000" dirty="0" smtClean="0"/>
              <a:t> </a:t>
            </a:r>
            <a:r>
              <a:rPr lang="en-US" sz="2000" dirty="0" err="1" smtClean="0"/>
              <a:t>koriste</a:t>
            </a:r>
            <a:r>
              <a:rPr lang="en-US" sz="2000" dirty="0" smtClean="0"/>
              <a:t> </a:t>
            </a:r>
            <a:r>
              <a:rPr lang="en-US" sz="2000" dirty="0" err="1" smtClean="0"/>
              <a:t>i</a:t>
            </a:r>
            <a:r>
              <a:rPr lang="en-US" sz="2000" dirty="0" smtClean="0"/>
              <a:t> </a:t>
            </a:r>
            <a:r>
              <a:rPr lang="en-US" sz="2000" dirty="0" err="1" smtClean="0"/>
              <a:t>za</a:t>
            </a:r>
            <a:r>
              <a:rPr lang="en-US" sz="2000" dirty="0" smtClean="0"/>
              <a:t> </a:t>
            </a:r>
            <a:r>
              <a:rPr lang="en-US" sz="2000" dirty="0" err="1" smtClean="0"/>
              <a:t>osvetljenje</a:t>
            </a:r>
            <a:r>
              <a:rPr lang="en-US" sz="2000" dirty="0" smtClean="0"/>
              <a:t>, </a:t>
            </a:r>
            <a:r>
              <a:rPr lang="en-US" sz="2000" dirty="0" err="1" smtClean="0"/>
              <a:t>pri</a:t>
            </a:r>
            <a:r>
              <a:rPr lang="en-US" sz="2000" dirty="0" smtClean="0"/>
              <a:t> ¯ </a:t>
            </a:r>
            <a:r>
              <a:rPr lang="sr-Latn-RS" sz="2000" dirty="0" smtClean="0"/>
              <a:t>č</a:t>
            </a:r>
            <a:r>
              <a:rPr lang="en-US" sz="2000" dirty="0" smtClean="0"/>
              <a:t>emu se </a:t>
            </a:r>
            <a:r>
              <a:rPr lang="en-US" sz="2000" dirty="0" err="1" smtClean="0"/>
              <a:t>više</a:t>
            </a:r>
            <a:r>
              <a:rPr lang="en-US" sz="2000" dirty="0" smtClean="0"/>
              <a:t> </a:t>
            </a:r>
            <a:r>
              <a:rPr lang="en-US" sz="2000" dirty="0" err="1" smtClean="0"/>
              <a:t>dioda</a:t>
            </a:r>
            <a:r>
              <a:rPr lang="en-US" sz="2000" dirty="0" smtClean="0"/>
              <a:t> </a:t>
            </a:r>
            <a:r>
              <a:rPr lang="en-US" sz="2000" dirty="0" err="1" smtClean="0"/>
              <a:t>grupiše</a:t>
            </a:r>
            <a:r>
              <a:rPr lang="en-US" sz="2000" dirty="0" smtClean="0"/>
              <a:t> </a:t>
            </a:r>
            <a:r>
              <a:rPr lang="en-US" sz="2000" dirty="0" err="1" smtClean="0"/>
              <a:t>tako</a:t>
            </a:r>
            <a:r>
              <a:rPr lang="en-US" sz="2000" dirty="0" smtClean="0"/>
              <a:t> </a:t>
            </a:r>
            <a:r>
              <a:rPr lang="en-US" sz="2000" dirty="0" err="1" smtClean="0"/>
              <a:t>da</a:t>
            </a:r>
            <a:r>
              <a:rPr lang="en-US" sz="2000" dirty="0" smtClean="0"/>
              <a:t> </a:t>
            </a:r>
            <a:r>
              <a:rPr lang="en-US" sz="2000" dirty="0" err="1" smtClean="0"/>
              <a:t>formira</a:t>
            </a:r>
            <a:r>
              <a:rPr lang="en-US" sz="2000" dirty="0" smtClean="0"/>
              <a:t> </a:t>
            </a:r>
            <a:r>
              <a:rPr lang="en-US" sz="2000" dirty="0" err="1" smtClean="0"/>
              <a:t>jedno</a:t>
            </a:r>
            <a:r>
              <a:rPr lang="en-US" sz="2000" dirty="0" smtClean="0"/>
              <a:t> </a:t>
            </a:r>
            <a:r>
              <a:rPr lang="en-US" sz="2000" dirty="0" err="1" smtClean="0"/>
              <a:t>rasvetno</a:t>
            </a:r>
            <a:r>
              <a:rPr lang="en-US" sz="2000" dirty="0" smtClean="0"/>
              <a:t> </a:t>
            </a:r>
            <a:r>
              <a:rPr lang="en-US" sz="2000" dirty="0" err="1" smtClean="0"/>
              <a:t>telo</a:t>
            </a:r>
            <a:r>
              <a:rPr lang="en-US" sz="2000" dirty="0" smtClean="0"/>
              <a:t> </a:t>
            </a:r>
            <a:r>
              <a:rPr lang="en-US" sz="2000" dirty="0" err="1" smtClean="0"/>
              <a:t>koje</a:t>
            </a:r>
            <a:r>
              <a:rPr lang="en-US" sz="2000" dirty="0" smtClean="0"/>
              <a:t> se </a:t>
            </a:r>
            <a:r>
              <a:rPr lang="en-US" sz="2000" dirty="0" err="1" smtClean="0"/>
              <a:t>naziva</a:t>
            </a:r>
            <a:r>
              <a:rPr lang="en-US" sz="2000" dirty="0" smtClean="0"/>
              <a:t> LED </a:t>
            </a:r>
            <a:r>
              <a:rPr lang="en-US" sz="2000" dirty="0" err="1" smtClean="0"/>
              <a:t>lampa</a:t>
            </a:r>
            <a:r>
              <a:rPr lang="en-US" sz="2000" dirty="0" smtClean="0"/>
              <a:t>. U </a:t>
            </a:r>
            <a:r>
              <a:rPr lang="en-US" sz="2000" dirty="0" err="1" smtClean="0"/>
              <a:t>odnosu</a:t>
            </a:r>
            <a:r>
              <a:rPr lang="en-US" sz="2000" dirty="0" smtClean="0"/>
              <a:t> </a:t>
            </a:r>
            <a:r>
              <a:rPr lang="en-US" sz="2000" dirty="0" err="1" smtClean="0"/>
              <a:t>na</a:t>
            </a:r>
            <a:r>
              <a:rPr lang="en-US" sz="2000" dirty="0" smtClean="0"/>
              <a:t> </a:t>
            </a:r>
            <a:r>
              <a:rPr lang="en-US" sz="2000" dirty="0" err="1" smtClean="0"/>
              <a:t>ostale</a:t>
            </a:r>
            <a:r>
              <a:rPr lang="en-US" sz="2000" dirty="0" smtClean="0"/>
              <a:t> </a:t>
            </a:r>
            <a:r>
              <a:rPr lang="en-US" sz="2000" dirty="0" err="1" smtClean="0"/>
              <a:t>tipove</a:t>
            </a:r>
            <a:r>
              <a:rPr lang="en-US" sz="2000" dirty="0" smtClean="0"/>
              <a:t> </a:t>
            </a:r>
            <a:r>
              <a:rPr lang="en-US" sz="2000" dirty="0" err="1" smtClean="0"/>
              <a:t>rasvetnih</a:t>
            </a:r>
            <a:r>
              <a:rPr lang="en-US" sz="2000" dirty="0" smtClean="0"/>
              <a:t> </a:t>
            </a:r>
            <a:r>
              <a:rPr lang="en-US" sz="2000" dirty="0" err="1" smtClean="0"/>
              <a:t>tela</a:t>
            </a:r>
            <a:r>
              <a:rPr lang="en-US" sz="2000" dirty="0" smtClean="0"/>
              <a:t>, </a:t>
            </a:r>
            <a:r>
              <a:rPr lang="en-US" sz="2000" dirty="0" err="1" smtClean="0"/>
              <a:t>prednost</a:t>
            </a:r>
            <a:r>
              <a:rPr lang="en-US" sz="2000" dirty="0" smtClean="0"/>
              <a:t> LED </a:t>
            </a:r>
            <a:r>
              <a:rPr lang="en-US" sz="2000" dirty="0" err="1" smtClean="0"/>
              <a:t>lampi</a:t>
            </a:r>
            <a:r>
              <a:rPr lang="en-US" sz="2000" dirty="0" smtClean="0"/>
              <a:t> je u </a:t>
            </a:r>
            <a:r>
              <a:rPr lang="en-US" sz="2000" dirty="0" err="1" smtClean="0"/>
              <a:t>manjoj</a:t>
            </a:r>
            <a:r>
              <a:rPr lang="en-US" sz="2000" dirty="0" smtClean="0"/>
              <a:t> </a:t>
            </a:r>
            <a:r>
              <a:rPr lang="en-US" sz="2000" dirty="0" err="1" smtClean="0"/>
              <a:t>potrošnji</a:t>
            </a:r>
            <a:r>
              <a:rPr lang="en-US" sz="2000" dirty="0" smtClean="0"/>
              <a:t> </a:t>
            </a:r>
            <a:r>
              <a:rPr lang="en-US" sz="2000" dirty="0" err="1" smtClean="0"/>
              <a:t>i</a:t>
            </a:r>
            <a:r>
              <a:rPr lang="en-US" sz="2000" dirty="0" smtClean="0"/>
              <a:t>, </a:t>
            </a:r>
            <a:r>
              <a:rPr lang="en-US" sz="2000" dirty="0" err="1" smtClean="0"/>
              <a:t>eventualno</a:t>
            </a:r>
            <a:r>
              <a:rPr lang="en-US" sz="2000" dirty="0" smtClean="0"/>
              <a:t>, </a:t>
            </a:r>
            <a:r>
              <a:rPr lang="en-US" sz="2000" dirty="0" err="1" smtClean="0"/>
              <a:t>dužem</a:t>
            </a:r>
            <a:r>
              <a:rPr lang="en-US" sz="2000" dirty="0" smtClean="0"/>
              <a:t> </a:t>
            </a:r>
            <a:r>
              <a:rPr lang="en-US" sz="2000" dirty="0" err="1" smtClean="0"/>
              <a:t>veku</a:t>
            </a:r>
            <a:r>
              <a:rPr lang="en-US" sz="2000" dirty="0" smtClean="0"/>
              <a:t> </a:t>
            </a:r>
            <a:r>
              <a:rPr lang="en-US" sz="2000" dirty="0" err="1" smtClean="0"/>
              <a:t>trajanja</a:t>
            </a:r>
            <a:r>
              <a:rPr lang="en-US" sz="2000" dirty="0" smtClean="0"/>
              <a:t>.</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28600" y="304800"/>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STABILI</a:t>
            </a:r>
            <a:r>
              <a:rPr kumimoji="0" lang="sr-Latn-C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ATORSKE (CENEROVE) DIODE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Diode sa pravim Cenerovim probojem do oko 5V imaju malu strminu inverznog proboja i rijetko se upotrebljavaju. Obično je najniži inverzni probojni napon oko 3V. Ispod ovog napona se koriste diode polarisane u propusnom smjeru sa naponom oko 0,8V,zatim dvije diode vezane na red I polarisane u propusnom smjeru sa naponom oko 1,5V.</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Karakteristike nekih stabilizatorskih dioda u oblasti probojnih napona.</a:t>
            </a:r>
            <a:endParaRPr kumimoji="0" lang="sr-Latn-CS" sz="2000" b="0" i="0" u="none" strike="noStrike" cap="none" normalizeH="0" baseline="0" dirty="0" smtClean="0">
              <a:ln>
                <a:noFill/>
              </a:ln>
              <a:solidFill>
                <a:schemeClr val="tx1"/>
              </a:solidFill>
              <a:effectLst/>
              <a:latin typeface="Arial" pitchFamily="34" charset="0"/>
            </a:endParaRPr>
          </a:p>
        </p:txBody>
      </p:sp>
      <p:pic>
        <p:nvPicPr>
          <p:cNvPr id="5" name="Picture 4"/>
          <p:cNvPicPr/>
          <p:nvPr/>
        </p:nvPicPr>
        <p:blipFill>
          <a:blip r:embed="rId2" cstate="print">
            <a:lum contrast="30000"/>
          </a:blip>
          <a:srcRect/>
          <a:stretch>
            <a:fillRect/>
          </a:stretch>
        </p:blipFill>
        <p:spPr bwMode="auto">
          <a:xfrm>
            <a:off x="2209800" y="2438400"/>
            <a:ext cx="4000500" cy="2133600"/>
          </a:xfrm>
          <a:prstGeom prst="rect">
            <a:avLst/>
          </a:prstGeom>
          <a:noFill/>
          <a:ln w="9525">
            <a:noFill/>
            <a:miter lim="800000"/>
            <a:headEnd/>
            <a:tailEnd/>
          </a:ln>
        </p:spPr>
      </p:pic>
      <p:sp>
        <p:nvSpPr>
          <p:cNvPr id="11266" name="Rectangle 2"/>
          <p:cNvSpPr>
            <a:spLocks noChangeArrowheads="1"/>
          </p:cNvSpPr>
          <p:nvPr/>
        </p:nvSpPr>
        <p:spPr bwMode="auto">
          <a:xfrm>
            <a:off x="2438400" y="4648200"/>
            <a:ext cx="426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Oznake i izgled Cenerovih dioda</a:t>
            </a:r>
            <a:endParaRPr kumimoji="0" lang="sr-Latn-CS" b="0" i="0" u="none" strike="noStrike" cap="none" normalizeH="0" baseline="0" dirty="0" smtClean="0">
              <a:ln>
                <a:noFill/>
              </a:ln>
              <a:solidFill>
                <a:schemeClr val="tx1"/>
              </a:solidFill>
              <a:effectLst/>
              <a:latin typeface="Arial" pitchFamily="34" charset="0"/>
            </a:endParaRPr>
          </a:p>
        </p:txBody>
      </p:sp>
      <p:pic>
        <p:nvPicPr>
          <p:cNvPr id="7" name="Picture 6"/>
          <p:cNvPicPr/>
          <p:nvPr/>
        </p:nvPicPr>
        <p:blipFill>
          <a:blip r:embed="rId3" cstate="print">
            <a:lum contrast="30000"/>
          </a:blip>
          <a:srcRect/>
          <a:stretch>
            <a:fillRect/>
          </a:stretch>
        </p:blipFill>
        <p:spPr bwMode="auto">
          <a:xfrm>
            <a:off x="1066800" y="5105400"/>
            <a:ext cx="1734446" cy="1549101"/>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3505200" y="5105400"/>
            <a:ext cx="1745204" cy="1548288"/>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5867400" y="5029200"/>
            <a:ext cx="2218541" cy="154561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p:cTn id="7" dur="500" fill="hold"/>
                                        <p:tgtEl>
                                          <p:spTgt spid="112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12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1265">
                                            <p:txEl>
                                              <p:pRg st="1" end="1"/>
                                            </p:txEl>
                                          </p:spTgt>
                                        </p:tgtEl>
                                        <p:attrNameLst>
                                          <p:attrName>style.visibility</p:attrName>
                                        </p:attrNameLst>
                                      </p:cBhvr>
                                      <p:to>
                                        <p:strVal val="visible"/>
                                      </p:to>
                                    </p:set>
                                    <p:animEffect transition="in" filter="fade">
                                      <p:cBhvr>
                                        <p:cTn id="15" dur="2000"/>
                                        <p:tgtEl>
                                          <p:spTgt spid="11265">
                                            <p:txEl>
                                              <p:pRg st="1" end="1"/>
                                            </p:txEl>
                                          </p:spTgt>
                                        </p:tgtEl>
                                      </p:cBhvr>
                                    </p:animEffect>
                                    <p:anim calcmode="lin" valueType="num">
                                      <p:cBhvr>
                                        <p:cTn id="16" dur="2000" fill="hold"/>
                                        <p:tgtEl>
                                          <p:spTgt spid="1126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126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1265">
                                            <p:txEl>
                                              <p:pRg st="1" end="1"/>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11265">
                                            <p:txEl>
                                              <p:pRg st="2" end="2"/>
                                            </p:txEl>
                                          </p:spTgt>
                                        </p:tgtEl>
                                        <p:attrNameLst>
                                          <p:attrName>style.visibility</p:attrName>
                                        </p:attrNameLst>
                                      </p:cBhvr>
                                      <p:to>
                                        <p:strVal val="visible"/>
                                      </p:to>
                                    </p:set>
                                    <p:animEffect transition="in" filter="fade">
                                      <p:cBhvr>
                                        <p:cTn id="21" dur="2000"/>
                                        <p:tgtEl>
                                          <p:spTgt spid="11265">
                                            <p:txEl>
                                              <p:pRg st="2" end="2"/>
                                            </p:txEl>
                                          </p:spTgt>
                                        </p:tgtEl>
                                      </p:cBhvr>
                                    </p:animEffect>
                                    <p:anim calcmode="lin" valueType="num">
                                      <p:cBhvr>
                                        <p:cTn id="22" dur="2000" fill="hold"/>
                                        <p:tgtEl>
                                          <p:spTgt spid="11265">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11265">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1126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1266"/>
                                        </p:tgtEl>
                                        <p:attrNameLst>
                                          <p:attrName>style.visibility</p:attrName>
                                        </p:attrNameLst>
                                      </p:cBhvr>
                                      <p:to>
                                        <p:strVal val="visible"/>
                                      </p:to>
                                    </p:set>
                                    <p:anim calcmode="lin" valueType="num">
                                      <p:cBhvr>
                                        <p:cTn id="37"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40" dur="1000" fill="hold"/>
                                        <p:tgtEl>
                                          <p:spTgt spid="1126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266"/>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28600" y="1524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Uobičajeno je da se sve diode, koje rade u oblasti inverznih probojnih napona, nazivaju Cenerove ili stabilizatorske diode. Za njih se obično daje probojni napon i dozvoljena snaga.Probojni napon obično ide do 200V, a dozvoljena snaga do 50W. Najče</a:t>
            </a:r>
            <a:r>
              <a:rPr kumimoji="0" lang="sr-Latn-CS" sz="2400" b="1"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će se upotrebljavaju diode sa probojnim naponom u oblasti između 6 i 15V I snage do 1W.</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Stabilizatorske diode se najvi</a:t>
            </a:r>
            <a:r>
              <a:rPr kumimoji="0" lang="sr-Latn-CS" sz="2400" b="0" i="0" u="none" strike="noStrike" cap="none" normalizeH="0" baseline="0" dirty="0" smtClean="0">
                <a:ln>
                  <a:noFill/>
                </a:ln>
                <a:solidFill>
                  <a:srgbClr val="C00000"/>
                </a:solidFill>
                <a:effectLst/>
                <a:latin typeface="Calibri"/>
                <a:ea typeface="Calibri" pitchFamily="34" charset="0"/>
                <a:cs typeface="Times New Roman" pitchFamily="18" charset="0"/>
              </a:rPr>
              <a:t>š</a:t>
            </a:r>
            <a:r>
              <a:rPr kumimoji="0" lang="sr-Latn-C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e upotrebljavaju za stabilizaciju napona. Inverzno su polarisane i rade u oblasti proboja.</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Princip stabilizacije se može razumjeti pomoću slike</a:t>
            </a:r>
            <a:endParaRPr kumimoji="0" lang="sr-Latn-CS" sz="2400" b="0" i="0" u="none" strike="noStrike" cap="none" normalizeH="0" baseline="0" dirty="0" smtClean="0">
              <a:ln>
                <a:noFill/>
              </a:ln>
              <a:solidFill>
                <a:schemeClr val="tx1"/>
              </a:solidFill>
              <a:effectLst/>
              <a:latin typeface="Arial" pitchFamily="34" charset="0"/>
            </a:endParaRPr>
          </a:p>
        </p:txBody>
      </p:sp>
      <p:pic>
        <p:nvPicPr>
          <p:cNvPr id="3" name="Picture 2"/>
          <p:cNvPicPr/>
          <p:nvPr/>
        </p:nvPicPr>
        <p:blipFill>
          <a:blip r:embed="rId2" cstate="print">
            <a:lum contrast="30000"/>
          </a:blip>
          <a:srcRect/>
          <a:stretch>
            <a:fillRect/>
          </a:stretch>
        </p:blipFill>
        <p:spPr bwMode="auto">
          <a:xfrm>
            <a:off x="1828800" y="3657600"/>
            <a:ext cx="4295775" cy="27432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p:cTn id="7" dur="1000" fill="hold"/>
                                        <p:tgtEl>
                                          <p:spTgt spid="1433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4337">
                                            <p:txEl>
                                              <p:pRg st="1" end="1"/>
                                            </p:txEl>
                                          </p:spTgt>
                                        </p:tgtEl>
                                        <p:attrNameLst>
                                          <p:attrName>style.visibility</p:attrName>
                                        </p:attrNameLst>
                                      </p:cBhvr>
                                      <p:to>
                                        <p:strVal val="visible"/>
                                      </p:to>
                                    </p:set>
                                    <p:anim calcmode="lin" valueType="num">
                                      <p:cBhvr>
                                        <p:cTn id="13" dur="1000" fill="hold"/>
                                        <p:tgtEl>
                                          <p:spTgt spid="1433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3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433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3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4337">
                                            <p:txEl>
                                              <p:pRg st="2" end="2"/>
                                            </p:txEl>
                                          </p:spTgt>
                                        </p:tgtEl>
                                        <p:attrNameLst>
                                          <p:attrName>style.visibility</p:attrName>
                                        </p:attrNameLst>
                                      </p:cBhvr>
                                      <p:to>
                                        <p:strVal val="visible"/>
                                      </p:to>
                                    </p:set>
                                    <p:anim calcmode="lin" valueType="num">
                                      <p:cBhvr>
                                        <p:cTn id="19" dur="1000" fill="hold"/>
                                        <p:tgtEl>
                                          <p:spTgt spid="1433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433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433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33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style.rotation</p:attrName>
                                        </p:attrNameLst>
                                      </p:cBhvr>
                                      <p:tavLst>
                                        <p:tav tm="0">
                                          <p:val>
                                            <p:fltVal val="720"/>
                                          </p:val>
                                        </p:tav>
                                        <p:tav tm="100000">
                                          <p:val>
                                            <p:fltVal val="0"/>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 calcmode="lin" valueType="num">
                                      <p:cBhvr>
                                        <p:cTn id="3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52400" y="152400"/>
            <a:ext cx="8839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t>
            </a:r>
            <a:r>
              <a:rPr kumimoji="0" lang="sr-Latn-C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tabilizator napona je kolo na čiji ulaz se dovodi napon kiji se relativno mnogo mijenja (na primjer za +-10%), a na izlazu daje napon koji se relativno malo mijenja(na primjer +-1%).  </a:t>
            </a:r>
            <a:endParaRPr kumimoji="0" lang="sr-Latn-CS" sz="2000" b="0" i="0" u="none" strike="noStrike" cap="none" normalizeH="0" baseline="0" dirty="0" smtClean="0">
              <a:ln>
                <a:noFill/>
              </a:ln>
              <a:solidFill>
                <a:schemeClr val="tx1"/>
              </a:solidFill>
              <a:effectLst/>
              <a:latin typeface="Arial" pitchFamily="34" charset="0"/>
            </a:endParaRPr>
          </a:p>
        </p:txBody>
      </p:sp>
      <p:pic>
        <p:nvPicPr>
          <p:cNvPr id="3" name="Picture 2"/>
          <p:cNvPicPr/>
          <p:nvPr/>
        </p:nvPicPr>
        <p:blipFill>
          <a:blip r:embed="rId2" cstate="print">
            <a:lum contrast="30000"/>
          </a:blip>
          <a:srcRect/>
          <a:stretch>
            <a:fillRect/>
          </a:stretch>
        </p:blipFill>
        <p:spPr bwMode="auto">
          <a:xfrm>
            <a:off x="2571736" y="1142984"/>
            <a:ext cx="4281510" cy="2076448"/>
          </a:xfrm>
          <a:prstGeom prst="rect">
            <a:avLst/>
          </a:prstGeom>
          <a:noFill/>
          <a:ln w="9525">
            <a:noFill/>
            <a:miter lim="800000"/>
            <a:headEnd/>
            <a:tailEnd/>
          </a:ln>
        </p:spPr>
      </p:pic>
      <p:sp>
        <p:nvSpPr>
          <p:cNvPr id="4" name="Title 3"/>
          <p:cNvSpPr>
            <a:spLocks noGrp="1"/>
          </p:cNvSpPr>
          <p:nvPr>
            <p:ph type="title" idx="4294967295"/>
          </p:nvPr>
        </p:nvSpPr>
        <p:spPr>
          <a:xfrm>
            <a:off x="500034" y="3214686"/>
            <a:ext cx="8415366" cy="3414714"/>
          </a:xfrm>
        </p:spPr>
        <p:txBody>
          <a:bodyPr>
            <a:normAutofit fontScale="90000"/>
          </a:bodyPr>
          <a:lstStyle/>
          <a:p>
            <a:pPr algn="just"/>
            <a:r>
              <a:rPr lang="en-US" sz="1600" dirty="0" smtClean="0">
                <a:latin typeface="+mn-lt"/>
              </a:rPr>
              <a:t>	</a:t>
            </a:r>
            <a:r>
              <a:rPr lang="sr-Latn-CS" sz="2200" b="1" dirty="0" smtClean="0">
                <a:solidFill>
                  <a:schemeClr val="tx1"/>
                </a:solidFill>
                <a:latin typeface="Calibri" pitchFamily="34" charset="0"/>
                <a:cs typeface="Arial" pitchFamily="34" charset="0"/>
              </a:rPr>
              <a:t>Na njegov ulaz se dovodi nestabilni napon U</a:t>
            </a:r>
            <a:r>
              <a:rPr lang="sr-Latn-CS" sz="2200" b="1" baseline="-25000" dirty="0" smtClean="0">
                <a:solidFill>
                  <a:schemeClr val="tx1"/>
                </a:solidFill>
                <a:latin typeface="Calibri" pitchFamily="34" charset="0"/>
                <a:cs typeface="Arial" pitchFamily="34" charset="0"/>
              </a:rPr>
              <a:t>1</a:t>
            </a:r>
            <a:r>
              <a:rPr lang="sr-Latn-CS" sz="2200" b="1" dirty="0" smtClean="0">
                <a:solidFill>
                  <a:schemeClr val="tx1"/>
                </a:solidFill>
                <a:latin typeface="Calibri" pitchFamily="34" charset="0"/>
                <a:cs typeface="Arial" pitchFamily="34" charset="0"/>
              </a:rPr>
              <a:t>, a na izlazu se dobije stabilisani napon U</a:t>
            </a:r>
            <a:r>
              <a:rPr lang="sr-Latn-CS" sz="2200" b="1" baseline="-25000" dirty="0" smtClean="0">
                <a:solidFill>
                  <a:schemeClr val="tx1"/>
                </a:solidFill>
                <a:latin typeface="Calibri" pitchFamily="34" charset="0"/>
                <a:cs typeface="Arial" pitchFamily="34" charset="0"/>
              </a:rPr>
              <a:t>2</a:t>
            </a:r>
            <a:r>
              <a:rPr lang="sr-Latn-CS" sz="2200" b="1" dirty="0" smtClean="0">
                <a:solidFill>
                  <a:schemeClr val="tx1"/>
                </a:solidFill>
                <a:latin typeface="Calibri" pitchFamily="34" charset="0"/>
                <a:cs typeface="Arial" pitchFamily="34" charset="0"/>
              </a:rPr>
              <a:t>. Otpornik R</a:t>
            </a:r>
            <a:r>
              <a:rPr lang="sr-Latn-CS" sz="2200" b="1" baseline="-25000" dirty="0" smtClean="0">
                <a:solidFill>
                  <a:schemeClr val="tx1"/>
                </a:solidFill>
                <a:latin typeface="Calibri" pitchFamily="34" charset="0"/>
                <a:cs typeface="Arial" pitchFamily="34" charset="0"/>
              </a:rPr>
              <a:t>z</a:t>
            </a:r>
            <a:r>
              <a:rPr lang="sr-Latn-CS" sz="2200" b="1" dirty="0" smtClean="0">
                <a:solidFill>
                  <a:schemeClr val="tx1"/>
                </a:solidFill>
                <a:latin typeface="Calibri" pitchFamily="34" charset="0"/>
                <a:cs typeface="Arial" pitchFamily="34" charset="0"/>
              </a:rPr>
              <a:t> sluzi za ograničenje struje kroz stabilizatorsku diodu, a R</a:t>
            </a:r>
            <a:r>
              <a:rPr lang="sr-Latn-CS" sz="2200" b="1" baseline="-25000" dirty="0" smtClean="0">
                <a:solidFill>
                  <a:schemeClr val="tx1"/>
                </a:solidFill>
                <a:latin typeface="Calibri" pitchFamily="34" charset="0"/>
                <a:cs typeface="Arial" pitchFamily="34" charset="0"/>
              </a:rPr>
              <a:t>p</a:t>
            </a:r>
            <a:r>
              <a:rPr lang="sr-Latn-CS" sz="2200" b="1" dirty="0" smtClean="0">
                <a:solidFill>
                  <a:schemeClr val="tx1"/>
                </a:solidFill>
                <a:latin typeface="Calibri" pitchFamily="34" charset="0"/>
                <a:cs typeface="Arial" pitchFamily="34" charset="0"/>
              </a:rPr>
              <a:t> je potrošač, kojem treba obezbijediti stabilni napon.</a:t>
            </a:r>
            <a:r>
              <a:rPr lang="en-US" sz="2200" b="1" dirty="0" smtClean="0">
                <a:solidFill>
                  <a:schemeClr val="tx1"/>
                </a:solidFill>
                <a:latin typeface="Calibri" pitchFamily="34" charset="0"/>
                <a:cs typeface="Arial" pitchFamily="34" charset="0"/>
              </a:rPr>
              <a:t/>
            </a:r>
            <a:br>
              <a:rPr lang="en-US" sz="2200" b="1" dirty="0" smtClean="0">
                <a:solidFill>
                  <a:schemeClr val="tx1"/>
                </a:solidFill>
                <a:latin typeface="Calibri" pitchFamily="34" charset="0"/>
                <a:cs typeface="Arial" pitchFamily="34" charset="0"/>
              </a:rPr>
            </a:br>
            <a:r>
              <a:rPr lang="sr-Latn-CS" sz="2200" b="1" dirty="0" smtClean="0">
                <a:solidFill>
                  <a:schemeClr val="tx1"/>
                </a:solidFill>
                <a:latin typeface="Calibri" pitchFamily="34" charset="0"/>
                <a:cs typeface="Arial" pitchFamily="34" charset="0"/>
              </a:rPr>
              <a:t>	Stabilizacija napona se izvodi na sledeći način: povećanjem ulaznog napona U</a:t>
            </a:r>
            <a:r>
              <a:rPr lang="sr-Latn-CS" sz="2200" b="1" baseline="-25000" dirty="0" smtClean="0">
                <a:solidFill>
                  <a:schemeClr val="tx1"/>
                </a:solidFill>
                <a:latin typeface="Calibri" pitchFamily="34" charset="0"/>
                <a:cs typeface="Arial" pitchFamily="34" charset="0"/>
              </a:rPr>
              <a:t>1</a:t>
            </a:r>
            <a:r>
              <a:rPr lang="sr-Latn-CS" sz="2200" b="1" dirty="0" smtClean="0">
                <a:solidFill>
                  <a:schemeClr val="tx1"/>
                </a:solidFill>
                <a:latin typeface="Calibri" pitchFamily="34" charset="0"/>
                <a:cs typeface="Arial" pitchFamily="34" charset="0"/>
              </a:rPr>
              <a:t> povećava se struja I</a:t>
            </a:r>
            <a:r>
              <a:rPr lang="sr-Latn-CS" sz="2200" b="1" baseline="-25000" dirty="0" smtClean="0">
                <a:solidFill>
                  <a:schemeClr val="tx1"/>
                </a:solidFill>
                <a:latin typeface="Calibri" pitchFamily="34" charset="0"/>
                <a:cs typeface="Arial" pitchFamily="34" charset="0"/>
              </a:rPr>
              <a:t>R</a:t>
            </a:r>
            <a:r>
              <a:rPr lang="sr-Latn-CS" sz="2200" b="1" dirty="0" smtClean="0">
                <a:solidFill>
                  <a:schemeClr val="tx1"/>
                </a:solidFill>
                <a:latin typeface="Calibri" pitchFamily="34" charset="0"/>
                <a:cs typeface="Arial" pitchFamily="34" charset="0"/>
              </a:rPr>
              <a:t> kroz otpornik R</a:t>
            </a:r>
            <a:r>
              <a:rPr lang="sr-Latn-CS" sz="2200" b="1" baseline="-25000" dirty="0" smtClean="0">
                <a:solidFill>
                  <a:schemeClr val="tx1"/>
                </a:solidFill>
                <a:latin typeface="Calibri" pitchFamily="34" charset="0"/>
                <a:cs typeface="Arial" pitchFamily="34" charset="0"/>
              </a:rPr>
              <a:t>Z</a:t>
            </a:r>
            <a:r>
              <a:rPr lang="sr-Latn-CS" sz="2200" b="1" dirty="0" smtClean="0">
                <a:solidFill>
                  <a:schemeClr val="tx1"/>
                </a:solidFill>
                <a:latin typeface="Calibri" pitchFamily="34" charset="0"/>
                <a:cs typeface="Arial" pitchFamily="34" charset="0"/>
              </a:rPr>
              <a:t>. Struja kroz stabilizatorsku diodu I</a:t>
            </a:r>
            <a:r>
              <a:rPr lang="sr-Latn-CS" sz="2200" b="1" baseline="-25000" dirty="0" smtClean="0">
                <a:solidFill>
                  <a:schemeClr val="tx1"/>
                </a:solidFill>
                <a:latin typeface="Calibri" pitchFamily="34" charset="0"/>
                <a:cs typeface="Arial" pitchFamily="34" charset="0"/>
              </a:rPr>
              <a:t>Z</a:t>
            </a:r>
            <a:r>
              <a:rPr lang="sr-Latn-CS" sz="2200" b="1" dirty="0" smtClean="0">
                <a:solidFill>
                  <a:schemeClr val="tx1"/>
                </a:solidFill>
                <a:latin typeface="Calibri" pitchFamily="34" charset="0"/>
                <a:cs typeface="Arial" pitchFamily="34" charset="0"/>
              </a:rPr>
              <a:t> se takođe povećava. Napon na stabilizatorskoj diode se malo povećava kod relativno velikog povećanja struje. Ovaj napon je približno kostantan, pa se struja kroz potrošač praktično ne povećava.</a:t>
            </a:r>
            <a:r>
              <a:rPr lang="en-US" sz="2200" b="1" dirty="0" smtClean="0">
                <a:solidFill>
                  <a:schemeClr val="tx1"/>
                </a:solidFill>
                <a:latin typeface="Calibri" pitchFamily="34" charset="0"/>
                <a:cs typeface="Arial" pitchFamily="34" charset="0"/>
              </a:rPr>
              <a:t/>
            </a:r>
            <a:br>
              <a:rPr lang="en-US" sz="2200" b="1" dirty="0" smtClean="0">
                <a:solidFill>
                  <a:schemeClr val="tx1"/>
                </a:solidFill>
                <a:latin typeface="Calibri" pitchFamily="34" charset="0"/>
                <a:cs typeface="Arial" pitchFamily="34" charset="0"/>
              </a:rPr>
            </a:br>
            <a:r>
              <a:rPr lang="sr-Latn-CS" sz="2200" b="1" dirty="0" smtClean="0">
                <a:solidFill>
                  <a:schemeClr val="tx1"/>
                </a:solidFill>
                <a:latin typeface="Calibri" pitchFamily="34" charset="0"/>
                <a:cs typeface="Arial" pitchFamily="34" charset="0"/>
              </a:rPr>
              <a:t>	Ulazni napon U</a:t>
            </a:r>
            <a:r>
              <a:rPr lang="sr-Latn-CS" sz="2200" b="1" baseline="-25000" dirty="0" smtClean="0">
                <a:solidFill>
                  <a:schemeClr val="tx1"/>
                </a:solidFill>
                <a:latin typeface="Calibri" pitchFamily="34" charset="0"/>
                <a:cs typeface="Arial" pitchFamily="34" charset="0"/>
              </a:rPr>
              <a:t>1</a:t>
            </a:r>
            <a:r>
              <a:rPr lang="sr-Latn-CS" sz="2200" b="1" dirty="0" smtClean="0">
                <a:solidFill>
                  <a:schemeClr val="tx1"/>
                </a:solidFill>
                <a:latin typeface="Calibri" pitchFamily="34" charset="0"/>
                <a:cs typeface="Arial" pitchFamily="34" charset="0"/>
              </a:rPr>
              <a:t> treba da bude viši od izlaznog. Smatra se da je najpovoljnije da ulazni napon bude oko dva puta viši od izlaznig.</a:t>
            </a:r>
            <a:r>
              <a:rPr lang="en-US" sz="2200" b="1" dirty="0" smtClean="0">
                <a:solidFill>
                  <a:schemeClr val="tx1"/>
                </a:solidFill>
                <a:latin typeface="Calibri" pitchFamily="34" charset="0"/>
                <a:cs typeface="Arial" pitchFamily="34" charset="0"/>
              </a:rPr>
              <a:t/>
            </a:r>
            <a:br>
              <a:rPr lang="en-US" sz="2200" b="1" dirty="0" smtClean="0">
                <a:solidFill>
                  <a:schemeClr val="tx1"/>
                </a:solidFill>
                <a:latin typeface="Calibri" pitchFamily="34" charset="0"/>
                <a:cs typeface="Arial" pitchFamily="34" charset="0"/>
              </a:rPr>
            </a:br>
            <a:endParaRPr lang="en-US" sz="2200" b="1" dirty="0">
              <a:solidFill>
                <a:schemeClr val="tx1"/>
              </a:solidFill>
              <a:latin typeface="Calibri"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500" decel="50000" fill="hold">
                                          <p:stCondLst>
                                            <p:cond delay="0"/>
                                          </p:stCondLst>
                                        </p:cTn>
                                        <p:tgtEl>
                                          <p:spTgt spid="153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1"/>
                                        </p:tgtEl>
                                        <p:attrNameLst>
                                          <p:attrName>ppt_w</p:attrName>
                                        </p:attrNameLst>
                                      </p:cBhvr>
                                      <p:tavLst>
                                        <p:tav tm="0">
                                          <p:val>
                                            <p:strVal val="#ppt_w*.05"/>
                                          </p:val>
                                        </p:tav>
                                        <p:tav tm="100000">
                                          <p:val>
                                            <p:strVal val="#ppt_w"/>
                                          </p:val>
                                        </p:tav>
                                      </p:tavLst>
                                    </p:anim>
                                    <p:anim calcmode="lin" valueType="num">
                                      <p:cBhvr>
                                        <p:cTn id="10" dur="1000" fill="hold"/>
                                        <p:tgtEl>
                                          <p:spTgt spid="153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1"/>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70" decel="100000"/>
                                        <p:tgtEl>
                                          <p:spTgt spid="3"/>
                                        </p:tgtEl>
                                      </p:cBhvr>
                                    </p:animEffect>
                                    <p:animScale>
                                      <p:cBhvr>
                                        <p:cTn id="20" dur="770" decel="100000"/>
                                        <p:tgtEl>
                                          <p:spTgt spid="3"/>
                                        </p:tgtEl>
                                      </p:cBhvr>
                                      <p:from x="10000" y="10000"/>
                                      <p:to x="200000" y="450000"/>
                                    </p:animScale>
                                    <p:animScale>
                                      <p:cBhvr>
                                        <p:cTn id="21" dur="1230" accel="100000" fill="hold">
                                          <p:stCondLst>
                                            <p:cond delay="770"/>
                                          </p:stCondLst>
                                        </p:cTn>
                                        <p:tgtEl>
                                          <p:spTgt spid="3"/>
                                        </p:tgtEl>
                                      </p:cBhvr>
                                      <p:from x="200000" y="450000"/>
                                      <p:to x="100000" y="100000"/>
                                    </p:animScale>
                                    <p:set>
                                      <p:cBhvr>
                                        <p:cTn id="22" dur="770" fill="hold"/>
                                        <p:tgtEl>
                                          <p:spTgt spid="3"/>
                                        </p:tgtEl>
                                        <p:attrNameLst>
                                          <p:attrName>ppt_x</p:attrName>
                                        </p:attrNameLst>
                                      </p:cBhvr>
                                      <p:to>
                                        <p:strVal val="(0.5)"/>
                                      </p:to>
                                    </p:set>
                                    <p:anim from="(0.5)" to="(#ppt_x)" calcmode="lin" valueType="num">
                                      <p:cBhvr>
                                        <p:cTn id="23" dur="1230" accel="100000" fill="hold">
                                          <p:stCondLst>
                                            <p:cond delay="770"/>
                                          </p:stCondLst>
                                        </p:cTn>
                                        <p:tgtEl>
                                          <p:spTgt spid="3"/>
                                        </p:tgtEl>
                                        <p:attrNameLst>
                                          <p:attrName>ppt_x</p:attrName>
                                        </p:attrNameLst>
                                      </p:cBhvr>
                                    </p:anim>
                                    <p:set>
                                      <p:cBhvr>
                                        <p:cTn id="24" dur="770" fill="hold"/>
                                        <p:tgtEl>
                                          <p:spTgt spid="3"/>
                                        </p:tgtEl>
                                        <p:attrNameLst>
                                          <p:attrName>ppt_y</p:attrName>
                                        </p:attrNameLst>
                                      </p:cBhvr>
                                      <p:to>
                                        <p:strVal val="(#ppt_y+0.4)"/>
                                      </p:to>
                                    </p:set>
                                    <p:anim from="(#ppt_y+0.4)" to="(#ppt_y)" calcmode="lin" valueType="num">
                                      <p:cBhvr>
                                        <p:cTn id="25" dur="1230" accel="100000" fill="hold">
                                          <p:stCondLst>
                                            <p:cond delay="770"/>
                                          </p:stCondLst>
                                        </p:cTn>
                                        <p:tgtEl>
                                          <p:spTgt spid="3"/>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5" name="Object 11"/>
          <p:cNvGraphicFramePr>
            <a:graphicFrameLocks noChangeAspect="1"/>
          </p:cNvGraphicFramePr>
          <p:nvPr/>
        </p:nvGraphicFramePr>
        <p:xfrm>
          <a:off x="3563888" y="1052736"/>
          <a:ext cx="781050" cy="638175"/>
        </p:xfrm>
        <a:graphic>
          <a:graphicData uri="http://schemas.openxmlformats.org/presentationml/2006/ole">
            <p:oleObj spid="_x0000_s16396" name="Equation" r:id="rId3" imgW="533169" imgH="431613" progId="">
              <p:embed/>
            </p:oleObj>
          </a:graphicData>
        </a:graphic>
      </p:graphicFrame>
      <p:graphicFrame>
        <p:nvGraphicFramePr>
          <p:cNvPr id="16394" name="Object 10"/>
          <p:cNvGraphicFramePr>
            <a:graphicFrameLocks noChangeAspect="1"/>
          </p:cNvGraphicFramePr>
          <p:nvPr/>
        </p:nvGraphicFramePr>
        <p:xfrm>
          <a:off x="3276600" y="2209800"/>
          <a:ext cx="3048000" cy="457200"/>
        </p:xfrm>
        <a:graphic>
          <a:graphicData uri="http://schemas.openxmlformats.org/presentationml/2006/ole">
            <p:oleObj spid="_x0000_s16397" name="Equation" r:id="rId4" imgW="1511300" imgH="215900" progId="">
              <p:embed/>
            </p:oleObj>
          </a:graphicData>
        </a:graphic>
      </p:graphicFrame>
      <p:graphicFrame>
        <p:nvGraphicFramePr>
          <p:cNvPr id="16393" name="Object 9"/>
          <p:cNvGraphicFramePr>
            <a:graphicFrameLocks noChangeAspect="1"/>
          </p:cNvGraphicFramePr>
          <p:nvPr/>
        </p:nvGraphicFramePr>
        <p:xfrm>
          <a:off x="228600" y="3124200"/>
          <a:ext cx="2133600" cy="457200"/>
        </p:xfrm>
        <a:graphic>
          <a:graphicData uri="http://schemas.openxmlformats.org/presentationml/2006/ole">
            <p:oleObj spid="_x0000_s16398" name="Equation" r:id="rId5" imgW="1294838" imgH="215806" progId="">
              <p:embed/>
            </p:oleObj>
          </a:graphicData>
        </a:graphic>
      </p:graphicFrame>
      <p:graphicFrame>
        <p:nvGraphicFramePr>
          <p:cNvPr id="16392" name="Object 8"/>
          <p:cNvGraphicFramePr>
            <a:graphicFrameLocks noChangeAspect="1"/>
          </p:cNvGraphicFramePr>
          <p:nvPr/>
        </p:nvGraphicFramePr>
        <p:xfrm>
          <a:off x="2667000" y="3124200"/>
          <a:ext cx="1662545" cy="457200"/>
        </p:xfrm>
        <a:graphic>
          <a:graphicData uri="http://schemas.openxmlformats.org/presentationml/2006/ole">
            <p:oleObj spid="_x0000_s16399" name="Equation" r:id="rId6" imgW="774364" imgH="215806" progId="">
              <p:embed/>
            </p:oleObj>
          </a:graphicData>
        </a:graphic>
      </p:graphicFrame>
      <p:graphicFrame>
        <p:nvGraphicFramePr>
          <p:cNvPr id="16391" name="Object 7"/>
          <p:cNvGraphicFramePr>
            <a:graphicFrameLocks noChangeAspect="1"/>
          </p:cNvGraphicFramePr>
          <p:nvPr/>
        </p:nvGraphicFramePr>
        <p:xfrm>
          <a:off x="4572000" y="3124200"/>
          <a:ext cx="1828800" cy="381000"/>
        </p:xfrm>
        <a:graphic>
          <a:graphicData uri="http://schemas.openxmlformats.org/presentationml/2006/ole">
            <p:oleObj spid="_x0000_s16400" name="Equation" r:id="rId7" imgW="1104421" imgH="215806" progId="">
              <p:embed/>
            </p:oleObj>
          </a:graphicData>
        </a:graphic>
      </p:graphicFrame>
      <p:graphicFrame>
        <p:nvGraphicFramePr>
          <p:cNvPr id="16390" name="Object 6"/>
          <p:cNvGraphicFramePr>
            <a:graphicFrameLocks noChangeAspect="1"/>
          </p:cNvGraphicFramePr>
          <p:nvPr/>
        </p:nvGraphicFramePr>
        <p:xfrm>
          <a:off x="6705600" y="3200400"/>
          <a:ext cx="1314450" cy="381000"/>
        </p:xfrm>
        <a:graphic>
          <a:graphicData uri="http://schemas.openxmlformats.org/presentationml/2006/ole">
            <p:oleObj spid="_x0000_s16401" name="Equation" r:id="rId8" imgW="685502" imgH="215806" progId="">
              <p:embed/>
            </p:oleObj>
          </a:graphicData>
        </a:graphic>
      </p:graphicFrame>
      <p:graphicFrame>
        <p:nvGraphicFramePr>
          <p:cNvPr id="16389" name="Object 5"/>
          <p:cNvGraphicFramePr>
            <a:graphicFrameLocks noChangeAspect="1"/>
          </p:cNvGraphicFramePr>
          <p:nvPr/>
        </p:nvGraphicFramePr>
        <p:xfrm>
          <a:off x="2362200" y="3886200"/>
          <a:ext cx="3390900" cy="762000"/>
        </p:xfrm>
        <a:graphic>
          <a:graphicData uri="http://schemas.openxmlformats.org/presentationml/2006/ole">
            <p:oleObj spid="_x0000_s16402" name="Equation" r:id="rId9" imgW="1892300" imgH="431800" progId="">
              <p:embed/>
            </p:oleObj>
          </a:graphicData>
        </a:graphic>
      </p:graphicFrame>
      <p:graphicFrame>
        <p:nvGraphicFramePr>
          <p:cNvPr id="16388" name="Object 4"/>
          <p:cNvGraphicFramePr>
            <a:graphicFrameLocks noChangeAspect="1"/>
          </p:cNvGraphicFramePr>
          <p:nvPr/>
        </p:nvGraphicFramePr>
        <p:xfrm>
          <a:off x="533400" y="5715000"/>
          <a:ext cx="1619250" cy="561975"/>
        </p:xfrm>
        <a:graphic>
          <a:graphicData uri="http://schemas.openxmlformats.org/presentationml/2006/ole">
            <p:oleObj spid="_x0000_s16403" name="Equation" r:id="rId10" imgW="889000" imgH="228600" progId="">
              <p:embed/>
            </p:oleObj>
          </a:graphicData>
        </a:graphic>
      </p:graphicFrame>
      <p:graphicFrame>
        <p:nvGraphicFramePr>
          <p:cNvPr id="16387" name="Object 3"/>
          <p:cNvGraphicFramePr>
            <a:graphicFrameLocks noChangeAspect="1"/>
          </p:cNvGraphicFramePr>
          <p:nvPr/>
        </p:nvGraphicFramePr>
        <p:xfrm>
          <a:off x="2667000" y="5715000"/>
          <a:ext cx="2362200" cy="561975"/>
        </p:xfrm>
        <a:graphic>
          <a:graphicData uri="http://schemas.openxmlformats.org/presentationml/2006/ole">
            <p:oleObj spid="_x0000_s16404" name="Equation" r:id="rId11" imgW="1104900" imgH="228600" progId="">
              <p:embed/>
            </p:oleObj>
          </a:graphicData>
        </a:graphic>
      </p:graphicFrame>
      <p:graphicFrame>
        <p:nvGraphicFramePr>
          <p:cNvPr id="16386" name="Object 2"/>
          <p:cNvGraphicFramePr>
            <a:graphicFrameLocks noChangeAspect="1"/>
          </p:cNvGraphicFramePr>
          <p:nvPr/>
        </p:nvGraphicFramePr>
        <p:xfrm>
          <a:off x="5791200" y="5715000"/>
          <a:ext cx="2286000" cy="561975"/>
        </p:xfrm>
        <a:graphic>
          <a:graphicData uri="http://schemas.openxmlformats.org/presentationml/2006/ole">
            <p:oleObj spid="_x0000_s16405" name="Equation" r:id="rId12" imgW="977900" imgH="228600" progId="">
              <p:embed/>
            </p:oleObj>
          </a:graphicData>
        </a:graphic>
      </p:graphicFrame>
      <p:graphicFrame>
        <p:nvGraphicFramePr>
          <p:cNvPr id="16385" name="Object 1"/>
          <p:cNvGraphicFramePr>
            <a:graphicFrameLocks noChangeAspect="1"/>
          </p:cNvGraphicFramePr>
          <p:nvPr/>
        </p:nvGraphicFramePr>
        <p:xfrm>
          <a:off x="0" y="6915150"/>
          <a:ext cx="76200" cy="76200"/>
        </p:xfrm>
        <a:graphic>
          <a:graphicData uri="http://schemas.openxmlformats.org/presentationml/2006/ole">
            <p:oleObj spid="_x0000_s16406" name="Equation" r:id="rId13" imgW="75969" imgH="75969" progId="">
              <p:embed/>
            </p:oleObj>
          </a:graphicData>
        </a:graphic>
      </p:graphicFrame>
      <p:sp>
        <p:nvSpPr>
          <p:cNvPr id="16396" name="Rectangle 12"/>
          <p:cNvSpPr>
            <a:spLocks noChangeArrowheads="1"/>
          </p:cNvSpPr>
          <p:nvPr/>
        </p:nvSpPr>
        <p:spPr bwMode="auto">
          <a:xfrm>
            <a:off x="0" y="22860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PRORAČUN</a:t>
            </a:r>
            <a:r>
              <a:rPr kumimoji="0" lang="sr-Latn-C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Najprije je potrebno poznavati vrijednos napona U</a:t>
            </a:r>
            <a:r>
              <a:rPr kumimoji="0" lang="sr-Latn-C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 primjer 7V) koji se određuje prema potrebi potro</a:t>
            </a:r>
            <a:r>
              <a:rPr kumimoji="0" lang="sr-Latn-CS" sz="2000"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ača; zatim se odredi struja potro</a:t>
            </a:r>
            <a:r>
              <a:rPr kumimoji="0" lang="sr-Latn-CS" sz="2000"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ača(neka je potrebna struja potro</a:t>
            </a:r>
            <a:r>
              <a:rPr kumimoji="0" lang="sr-Latn-CS" sz="2000"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ača  I</a:t>
            </a:r>
            <a:r>
              <a:rPr kumimoji="0" lang="sr-Latn-C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p</a:t>
            </a: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10mA)</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dirty="0" smtClean="0">
              <a:ln>
                <a:noFill/>
              </a:ln>
              <a:solidFill>
                <a:schemeClr val="tx1"/>
              </a:solidFill>
              <a:effectLst/>
              <a:latin typeface="Arial" pitchFamily="34" charset="0"/>
            </a:endParaRPr>
          </a:p>
        </p:txBody>
      </p:sp>
      <p:sp>
        <p:nvSpPr>
          <p:cNvPr id="16397" name="Rectangle 13"/>
          <p:cNvSpPr>
            <a:spLocks noChangeArrowheads="1"/>
          </p:cNvSpPr>
          <p:nvPr/>
        </p:nvSpPr>
        <p:spPr bwMode="auto">
          <a:xfrm>
            <a:off x="304800" y="1752600"/>
            <a:ext cx="84582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Struja kroz diodu Iz se određuje na osnovu iskustva i obično je jednaka polovini struje potro</a:t>
            </a:r>
            <a:r>
              <a:rPr kumimoji="0" lang="sr-Latn-CS"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ača. I</a:t>
            </a:r>
            <a:r>
              <a:rPr kumimoji="0" lang="sr-Latn-C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z</a:t>
            </a: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=5mA.</a:t>
            </a:r>
            <a:endParaRPr kumimoji="0" lang="en-U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dirty="0" smtClean="0">
              <a:ln>
                <a:noFill/>
              </a:ln>
              <a:solidFill>
                <a:schemeClr val="tx1"/>
              </a:solidFill>
              <a:effectLst/>
              <a:latin typeface="Arial" pitchFamily="34" charset="0"/>
            </a:endParaRPr>
          </a:p>
        </p:txBody>
      </p:sp>
      <p:sp>
        <p:nvSpPr>
          <p:cNvPr id="16398" name="Rectangle 14"/>
          <p:cNvSpPr>
            <a:spLocks noChangeArrowheads="1"/>
          </p:cNvSpPr>
          <p:nvPr/>
        </p:nvSpPr>
        <p:spPr bwMode="auto">
          <a:xfrm>
            <a:off x="304800" y="2514600"/>
            <a:ext cx="8610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Otpornik za ograničenje struje Rz se određuje pomoću drugog Kirhofovog zakona: 	</a:t>
            </a:r>
            <a:r>
              <a:rPr kumimoji="0" lang="sr-Latn-C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dirty="0" smtClean="0">
              <a:ln>
                <a:noFill/>
              </a:ln>
              <a:solidFill>
                <a:schemeClr val="tx1"/>
              </a:solidFill>
              <a:effectLst/>
              <a:latin typeface="Arial" pitchFamily="34" charset="0"/>
            </a:endParaRPr>
          </a:p>
        </p:txBody>
      </p:sp>
      <p:sp>
        <p:nvSpPr>
          <p:cNvPr id="16399" name="Rectangle 15"/>
          <p:cNvSpPr>
            <a:spLocks noChangeArrowheads="1"/>
          </p:cNvSpPr>
          <p:nvPr/>
        </p:nvSpPr>
        <p:spPr bwMode="auto">
          <a:xfrm>
            <a:off x="0" y="2638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
        <p:nvSpPr>
          <p:cNvPr id="16400" name="Rectangle 16"/>
          <p:cNvSpPr>
            <a:spLocks noChangeArrowheads="1"/>
          </p:cNvSpPr>
          <p:nvPr/>
        </p:nvSpPr>
        <p:spPr bwMode="auto">
          <a:xfrm>
            <a:off x="0" y="266700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
        <p:nvSpPr>
          <p:cNvPr id="16401" name="Rectangle 17"/>
          <p:cNvSpPr>
            <a:spLocks noChangeArrowheads="1"/>
          </p:cNvSpPr>
          <p:nvPr/>
        </p:nvSpPr>
        <p:spPr bwMode="auto">
          <a:xfrm>
            <a:off x="0" y="372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
        <p:nvSpPr>
          <p:cNvPr id="16402" name="Rectangle 18"/>
          <p:cNvSpPr>
            <a:spLocks noChangeArrowheads="1"/>
          </p:cNvSpPr>
          <p:nvPr/>
        </p:nvSpPr>
        <p:spPr bwMode="auto">
          <a:xfrm>
            <a:off x="0" y="403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
        <p:nvSpPr>
          <p:cNvPr id="16403" name="Rectangle 19"/>
          <p:cNvSpPr>
            <a:spLocks noChangeArrowheads="1"/>
          </p:cNvSpPr>
          <p:nvPr/>
        </p:nvSpPr>
        <p:spPr bwMode="auto">
          <a:xfrm>
            <a:off x="228600" y="4800600"/>
            <a:ext cx="8534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Ukoliko se potro</a:t>
            </a:r>
            <a:r>
              <a:rPr kumimoji="0" lang="sr-Latn-CS"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ač ukloni tada sva struja protiče kroz stabilizatorsku diodu i na diodi se pojavljuje najveća snaga. </a:t>
            </a:r>
            <a:endParaRPr kumimoji="0" lang="en-U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Latn-CS" b="0" i="0" u="none" strike="noStrike" cap="none" normalizeH="0" baseline="0" dirty="0" smtClean="0">
              <a:ln>
                <a:noFill/>
              </a:ln>
              <a:solidFill>
                <a:schemeClr val="tx1"/>
              </a:solidFill>
              <a:effectLst/>
              <a:latin typeface="Arial" pitchFamily="34" charset="0"/>
            </a:endParaRPr>
          </a:p>
        </p:txBody>
      </p:sp>
      <p:sp>
        <p:nvSpPr>
          <p:cNvPr id="16404" name="Rectangle 20"/>
          <p:cNvSpPr>
            <a:spLocks noChangeArrowheads="1"/>
          </p:cNvSpPr>
          <p:nvPr/>
        </p:nvSpPr>
        <p:spPr bwMode="auto">
          <a:xfrm>
            <a:off x="0" y="579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
        <p:nvSpPr>
          <p:cNvPr id="16405" name="Rectangle 21"/>
          <p:cNvSpPr>
            <a:spLocks noChangeArrowheads="1"/>
          </p:cNvSpPr>
          <p:nvPr/>
        </p:nvSpPr>
        <p:spPr bwMode="auto">
          <a:xfrm>
            <a:off x="0" y="612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500" decel="50000" fill="hold">
                                          <p:stCondLst>
                                            <p:cond delay="0"/>
                                          </p:stCondLst>
                                        </p:cTn>
                                        <p:tgtEl>
                                          <p:spTgt spid="1639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9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96"/>
                                        </p:tgtEl>
                                        <p:attrNameLst>
                                          <p:attrName>ppt_w</p:attrName>
                                        </p:attrNameLst>
                                      </p:cBhvr>
                                      <p:tavLst>
                                        <p:tav tm="0">
                                          <p:val>
                                            <p:strVal val="#ppt_w*.05"/>
                                          </p:val>
                                        </p:tav>
                                        <p:tav tm="100000">
                                          <p:val>
                                            <p:strVal val="#ppt_w"/>
                                          </p:val>
                                        </p:tav>
                                      </p:tavLst>
                                    </p:anim>
                                    <p:anim calcmode="lin" valueType="num">
                                      <p:cBhvr>
                                        <p:cTn id="10" dur="1000" fill="hold"/>
                                        <p:tgtEl>
                                          <p:spTgt spid="1639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9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9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9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96"/>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6395"/>
                                        </p:tgtEl>
                                        <p:attrNameLst>
                                          <p:attrName>style.visibility</p:attrName>
                                        </p:attrNameLst>
                                      </p:cBhvr>
                                      <p:to>
                                        <p:strVal val="visible"/>
                                      </p:to>
                                    </p:set>
                                    <p:anim calcmode="lin" valueType="num">
                                      <p:cBhvr>
                                        <p:cTn id="19" dur="1000" fill="hold"/>
                                        <p:tgtEl>
                                          <p:spTgt spid="16395"/>
                                        </p:tgtEl>
                                        <p:attrNameLst>
                                          <p:attrName>ppt_w</p:attrName>
                                        </p:attrNameLst>
                                      </p:cBhvr>
                                      <p:tavLst>
                                        <p:tav tm="0">
                                          <p:val>
                                            <p:fltVal val="0"/>
                                          </p:val>
                                        </p:tav>
                                        <p:tav tm="100000">
                                          <p:val>
                                            <p:strVal val="#ppt_w"/>
                                          </p:val>
                                        </p:tav>
                                      </p:tavLst>
                                    </p:anim>
                                    <p:anim calcmode="lin" valueType="num">
                                      <p:cBhvr>
                                        <p:cTn id="20" dur="1000" fill="hold"/>
                                        <p:tgtEl>
                                          <p:spTgt spid="16395"/>
                                        </p:tgtEl>
                                        <p:attrNameLst>
                                          <p:attrName>ppt_h</p:attrName>
                                        </p:attrNameLst>
                                      </p:cBhvr>
                                      <p:tavLst>
                                        <p:tav tm="0">
                                          <p:val>
                                            <p:fltVal val="0"/>
                                          </p:val>
                                        </p:tav>
                                        <p:tav tm="100000">
                                          <p:val>
                                            <p:strVal val="#ppt_h"/>
                                          </p:val>
                                        </p:tav>
                                      </p:tavLst>
                                    </p:anim>
                                    <p:anim calcmode="lin" valueType="num">
                                      <p:cBhvr>
                                        <p:cTn id="21"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anim calcmode="lin" valueType="num">
                                      <p:cBhvr>
                                        <p:cTn id="27" dur="500" decel="50000" fill="hold">
                                          <p:stCondLst>
                                            <p:cond delay="0"/>
                                          </p:stCondLst>
                                        </p:cTn>
                                        <p:tgtEl>
                                          <p:spTgt spid="1639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39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397"/>
                                        </p:tgtEl>
                                        <p:attrNameLst>
                                          <p:attrName>ppt_w</p:attrName>
                                        </p:attrNameLst>
                                      </p:cBhvr>
                                      <p:tavLst>
                                        <p:tav tm="0">
                                          <p:val>
                                            <p:strVal val="#ppt_w*.05"/>
                                          </p:val>
                                        </p:tav>
                                        <p:tav tm="100000">
                                          <p:val>
                                            <p:strVal val="#ppt_w"/>
                                          </p:val>
                                        </p:tav>
                                      </p:tavLst>
                                    </p:anim>
                                    <p:anim calcmode="lin" valueType="num">
                                      <p:cBhvr>
                                        <p:cTn id="30" dur="1000" fill="hold"/>
                                        <p:tgtEl>
                                          <p:spTgt spid="1639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39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39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39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397"/>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6394"/>
                                        </p:tgtEl>
                                        <p:attrNameLst>
                                          <p:attrName>style.visibility</p:attrName>
                                        </p:attrNameLst>
                                      </p:cBhvr>
                                      <p:to>
                                        <p:strVal val="visible"/>
                                      </p:to>
                                    </p:set>
                                    <p:anim calcmode="lin" valueType="num">
                                      <p:cBhvr>
                                        <p:cTn id="39" dur="1000" fill="hold"/>
                                        <p:tgtEl>
                                          <p:spTgt spid="16394"/>
                                        </p:tgtEl>
                                        <p:attrNameLst>
                                          <p:attrName>ppt_w</p:attrName>
                                        </p:attrNameLst>
                                      </p:cBhvr>
                                      <p:tavLst>
                                        <p:tav tm="0">
                                          <p:val>
                                            <p:fltVal val="0"/>
                                          </p:val>
                                        </p:tav>
                                        <p:tav tm="100000">
                                          <p:val>
                                            <p:strVal val="#ppt_w"/>
                                          </p:val>
                                        </p:tav>
                                      </p:tavLst>
                                    </p:anim>
                                    <p:anim calcmode="lin" valueType="num">
                                      <p:cBhvr>
                                        <p:cTn id="40" dur="1000" fill="hold"/>
                                        <p:tgtEl>
                                          <p:spTgt spid="16394"/>
                                        </p:tgtEl>
                                        <p:attrNameLst>
                                          <p:attrName>ppt_h</p:attrName>
                                        </p:attrNameLst>
                                      </p:cBhvr>
                                      <p:tavLst>
                                        <p:tav tm="0">
                                          <p:val>
                                            <p:fltVal val="0"/>
                                          </p:val>
                                        </p:tav>
                                        <p:tav tm="100000">
                                          <p:val>
                                            <p:strVal val="#ppt_h"/>
                                          </p:val>
                                        </p:tav>
                                      </p:tavLst>
                                    </p:anim>
                                    <p:anim calcmode="lin" valueType="num">
                                      <p:cBhvr>
                                        <p:cTn id="41" dur="1000" fill="hold"/>
                                        <p:tgtEl>
                                          <p:spTgt spid="1639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3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6393"/>
                                        </p:tgtEl>
                                        <p:attrNameLst>
                                          <p:attrName>style.visibility</p:attrName>
                                        </p:attrNameLst>
                                      </p:cBhvr>
                                      <p:to>
                                        <p:strVal val="visible"/>
                                      </p:to>
                                    </p:set>
                                    <p:anim calcmode="lin" valueType="num">
                                      <p:cBhvr>
                                        <p:cTn id="47" dur="1000" fill="hold"/>
                                        <p:tgtEl>
                                          <p:spTgt spid="16393"/>
                                        </p:tgtEl>
                                        <p:attrNameLst>
                                          <p:attrName>ppt_w</p:attrName>
                                        </p:attrNameLst>
                                      </p:cBhvr>
                                      <p:tavLst>
                                        <p:tav tm="0">
                                          <p:val>
                                            <p:fltVal val="0"/>
                                          </p:val>
                                        </p:tav>
                                        <p:tav tm="100000">
                                          <p:val>
                                            <p:strVal val="#ppt_w"/>
                                          </p:val>
                                        </p:tav>
                                      </p:tavLst>
                                    </p:anim>
                                    <p:anim calcmode="lin" valueType="num">
                                      <p:cBhvr>
                                        <p:cTn id="48" dur="1000" fill="hold"/>
                                        <p:tgtEl>
                                          <p:spTgt spid="16393"/>
                                        </p:tgtEl>
                                        <p:attrNameLst>
                                          <p:attrName>ppt_h</p:attrName>
                                        </p:attrNameLst>
                                      </p:cBhvr>
                                      <p:tavLst>
                                        <p:tav tm="0">
                                          <p:val>
                                            <p:fltVal val="0"/>
                                          </p:val>
                                        </p:tav>
                                        <p:tav tm="100000">
                                          <p:val>
                                            <p:strVal val="#ppt_h"/>
                                          </p:val>
                                        </p:tav>
                                      </p:tavLst>
                                    </p:anim>
                                    <p:anim calcmode="lin" valueType="num">
                                      <p:cBhvr>
                                        <p:cTn id="49" dur="1000" fill="hold"/>
                                        <p:tgtEl>
                                          <p:spTgt spid="1639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3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392"/>
                                        </p:tgtEl>
                                        <p:attrNameLst>
                                          <p:attrName>style.visibility</p:attrName>
                                        </p:attrNameLst>
                                      </p:cBhvr>
                                      <p:to>
                                        <p:strVal val="visible"/>
                                      </p:to>
                                    </p:set>
                                    <p:anim calcmode="lin" valueType="num">
                                      <p:cBhvr>
                                        <p:cTn id="55" dur="500" fill="hold"/>
                                        <p:tgtEl>
                                          <p:spTgt spid="16392"/>
                                        </p:tgtEl>
                                        <p:attrNameLst>
                                          <p:attrName>ppt_w</p:attrName>
                                        </p:attrNameLst>
                                      </p:cBhvr>
                                      <p:tavLst>
                                        <p:tav tm="0">
                                          <p:val>
                                            <p:fltVal val="0"/>
                                          </p:val>
                                        </p:tav>
                                        <p:tav tm="100000">
                                          <p:val>
                                            <p:strVal val="#ppt_w"/>
                                          </p:val>
                                        </p:tav>
                                      </p:tavLst>
                                    </p:anim>
                                    <p:anim calcmode="lin" valueType="num">
                                      <p:cBhvr>
                                        <p:cTn id="56" dur="500" fill="hold"/>
                                        <p:tgtEl>
                                          <p:spTgt spid="16392"/>
                                        </p:tgtEl>
                                        <p:attrNameLst>
                                          <p:attrName>ppt_h</p:attrName>
                                        </p:attrNameLst>
                                      </p:cBhvr>
                                      <p:tavLst>
                                        <p:tav tm="0">
                                          <p:val>
                                            <p:fltVal val="0"/>
                                          </p:val>
                                        </p:tav>
                                        <p:tav tm="100000">
                                          <p:val>
                                            <p:strVal val="#ppt_h"/>
                                          </p:val>
                                        </p:tav>
                                      </p:tavLst>
                                    </p:anim>
                                    <p:anim calcmode="lin" valueType="num">
                                      <p:cBhvr>
                                        <p:cTn id="57" dur="500" fill="hold"/>
                                        <p:tgtEl>
                                          <p:spTgt spid="16392"/>
                                        </p:tgtEl>
                                        <p:attrNameLst>
                                          <p:attrName>style.rotation</p:attrName>
                                        </p:attrNameLst>
                                      </p:cBhvr>
                                      <p:tavLst>
                                        <p:tav tm="0">
                                          <p:val>
                                            <p:fltVal val="360"/>
                                          </p:val>
                                        </p:tav>
                                        <p:tav tm="100000">
                                          <p:val>
                                            <p:fltVal val="0"/>
                                          </p:val>
                                        </p:tav>
                                      </p:tavLst>
                                    </p:anim>
                                    <p:animEffect transition="in" filter="fade">
                                      <p:cBhvr>
                                        <p:cTn id="58" dur="500"/>
                                        <p:tgtEl>
                                          <p:spTgt spid="16392"/>
                                        </p:tgtEl>
                                      </p:cBhvr>
                                    </p:animEffect>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6391"/>
                                        </p:tgtEl>
                                        <p:attrNameLst>
                                          <p:attrName>style.visibility</p:attrName>
                                        </p:attrNameLst>
                                      </p:cBhvr>
                                      <p:to>
                                        <p:strVal val="visible"/>
                                      </p:to>
                                    </p:set>
                                    <p:animEffect transition="in" filter="fade">
                                      <p:cBhvr>
                                        <p:cTn id="63" dur="2000"/>
                                        <p:tgtEl>
                                          <p:spTgt spid="16391"/>
                                        </p:tgtEl>
                                      </p:cBhvr>
                                    </p:animEffect>
                                    <p:anim calcmode="lin" valueType="num">
                                      <p:cBhvr>
                                        <p:cTn id="64" dur="2000" fill="hold"/>
                                        <p:tgtEl>
                                          <p:spTgt spid="16391"/>
                                        </p:tgtEl>
                                        <p:attrNameLst>
                                          <p:attrName>style.rotation</p:attrName>
                                        </p:attrNameLst>
                                      </p:cBhvr>
                                      <p:tavLst>
                                        <p:tav tm="0">
                                          <p:val>
                                            <p:fltVal val="720"/>
                                          </p:val>
                                        </p:tav>
                                        <p:tav tm="100000">
                                          <p:val>
                                            <p:fltVal val="0"/>
                                          </p:val>
                                        </p:tav>
                                      </p:tavLst>
                                    </p:anim>
                                    <p:anim calcmode="lin" valueType="num">
                                      <p:cBhvr>
                                        <p:cTn id="65" dur="2000" fill="hold"/>
                                        <p:tgtEl>
                                          <p:spTgt spid="16391"/>
                                        </p:tgtEl>
                                        <p:attrNameLst>
                                          <p:attrName>ppt_h</p:attrName>
                                        </p:attrNameLst>
                                      </p:cBhvr>
                                      <p:tavLst>
                                        <p:tav tm="0">
                                          <p:val>
                                            <p:fltVal val="0"/>
                                          </p:val>
                                        </p:tav>
                                        <p:tav tm="100000">
                                          <p:val>
                                            <p:strVal val="#ppt_h"/>
                                          </p:val>
                                        </p:tav>
                                      </p:tavLst>
                                    </p:anim>
                                    <p:anim calcmode="lin" valueType="num">
                                      <p:cBhvr>
                                        <p:cTn id="66" dur="2000" fill="hold"/>
                                        <p:tgtEl>
                                          <p:spTgt spid="16391"/>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16390"/>
                                        </p:tgtEl>
                                        <p:attrNameLst>
                                          <p:attrName>style.visibility</p:attrName>
                                        </p:attrNameLst>
                                      </p:cBhvr>
                                      <p:to>
                                        <p:strVal val="visible"/>
                                      </p:to>
                                    </p:set>
                                    <p:anim calcmode="lin" valueType="num">
                                      <p:cBhvr>
                                        <p:cTn id="71" dur="1000" fill="hold"/>
                                        <p:tgtEl>
                                          <p:spTgt spid="16390"/>
                                        </p:tgtEl>
                                        <p:attrNameLst>
                                          <p:attrName>ppt_w</p:attrName>
                                        </p:attrNameLst>
                                      </p:cBhvr>
                                      <p:tavLst>
                                        <p:tav tm="0">
                                          <p:val>
                                            <p:fltVal val="0"/>
                                          </p:val>
                                        </p:tav>
                                        <p:tav tm="100000">
                                          <p:val>
                                            <p:strVal val="#ppt_w"/>
                                          </p:val>
                                        </p:tav>
                                      </p:tavLst>
                                    </p:anim>
                                    <p:anim calcmode="lin" valueType="num">
                                      <p:cBhvr>
                                        <p:cTn id="72" dur="1000" fill="hold"/>
                                        <p:tgtEl>
                                          <p:spTgt spid="16390"/>
                                        </p:tgtEl>
                                        <p:attrNameLst>
                                          <p:attrName>ppt_h</p:attrName>
                                        </p:attrNameLst>
                                      </p:cBhvr>
                                      <p:tavLst>
                                        <p:tav tm="0">
                                          <p:val>
                                            <p:fltVal val="0"/>
                                          </p:val>
                                        </p:tav>
                                        <p:tav tm="100000">
                                          <p:val>
                                            <p:strVal val="#ppt_h"/>
                                          </p:val>
                                        </p:tav>
                                      </p:tavLst>
                                    </p:anim>
                                    <p:anim calcmode="lin" valueType="num">
                                      <p:cBhvr>
                                        <p:cTn id="73" dur="1000" fill="hold"/>
                                        <p:tgtEl>
                                          <p:spTgt spid="16390"/>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63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nodeType="clickEffect">
                                  <p:stCondLst>
                                    <p:cond delay="0"/>
                                  </p:stCondLst>
                                  <p:childTnLst>
                                    <p:set>
                                      <p:cBhvr>
                                        <p:cTn id="78" dur="1" fill="hold">
                                          <p:stCondLst>
                                            <p:cond delay="0"/>
                                          </p:stCondLst>
                                        </p:cTn>
                                        <p:tgtEl>
                                          <p:spTgt spid="16389"/>
                                        </p:tgtEl>
                                        <p:attrNameLst>
                                          <p:attrName>style.visibility</p:attrName>
                                        </p:attrNameLst>
                                      </p:cBhvr>
                                      <p:to>
                                        <p:strVal val="visible"/>
                                      </p:to>
                                    </p:set>
                                    <p:anim calcmode="lin" valueType="num">
                                      <p:cBhvr>
                                        <p:cTn id="79" dur="1000" fill="hold"/>
                                        <p:tgtEl>
                                          <p:spTgt spid="16389"/>
                                        </p:tgtEl>
                                        <p:attrNameLst>
                                          <p:attrName>ppt_w</p:attrName>
                                        </p:attrNameLst>
                                      </p:cBhvr>
                                      <p:tavLst>
                                        <p:tav tm="0">
                                          <p:val>
                                            <p:fltVal val="0"/>
                                          </p:val>
                                        </p:tav>
                                        <p:tav tm="100000">
                                          <p:val>
                                            <p:strVal val="#ppt_w"/>
                                          </p:val>
                                        </p:tav>
                                      </p:tavLst>
                                    </p:anim>
                                    <p:anim calcmode="lin" valueType="num">
                                      <p:cBhvr>
                                        <p:cTn id="80" dur="1000" fill="hold"/>
                                        <p:tgtEl>
                                          <p:spTgt spid="16389"/>
                                        </p:tgtEl>
                                        <p:attrNameLst>
                                          <p:attrName>ppt_h</p:attrName>
                                        </p:attrNameLst>
                                      </p:cBhvr>
                                      <p:tavLst>
                                        <p:tav tm="0">
                                          <p:val>
                                            <p:fltVal val="0"/>
                                          </p:val>
                                        </p:tav>
                                        <p:tav tm="100000">
                                          <p:val>
                                            <p:strVal val="#ppt_h"/>
                                          </p:val>
                                        </p:tav>
                                      </p:tavLst>
                                    </p:anim>
                                    <p:anim calcmode="lin" valueType="num">
                                      <p:cBhvr>
                                        <p:cTn id="81"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16403"/>
                                        </p:tgtEl>
                                        <p:attrNameLst>
                                          <p:attrName>style.visibility</p:attrName>
                                        </p:attrNameLst>
                                      </p:cBhvr>
                                      <p:to>
                                        <p:strVal val="visible"/>
                                      </p:to>
                                    </p:set>
                                    <p:anim calcmode="lin" valueType="num">
                                      <p:cBhvr>
                                        <p:cTn id="87" dur="500" fill="hold"/>
                                        <p:tgtEl>
                                          <p:spTgt spid="16403"/>
                                        </p:tgtEl>
                                        <p:attrNameLst>
                                          <p:attrName>ppt_w</p:attrName>
                                        </p:attrNameLst>
                                      </p:cBhvr>
                                      <p:tavLst>
                                        <p:tav tm="0">
                                          <p:val>
                                            <p:fltVal val="0"/>
                                          </p:val>
                                        </p:tav>
                                        <p:tav tm="100000">
                                          <p:val>
                                            <p:strVal val="#ppt_w"/>
                                          </p:val>
                                        </p:tav>
                                      </p:tavLst>
                                    </p:anim>
                                    <p:anim calcmode="lin" valueType="num">
                                      <p:cBhvr>
                                        <p:cTn id="88" dur="500" fill="hold"/>
                                        <p:tgtEl>
                                          <p:spTgt spid="16403"/>
                                        </p:tgtEl>
                                        <p:attrNameLst>
                                          <p:attrName>ppt_h</p:attrName>
                                        </p:attrNameLst>
                                      </p:cBhvr>
                                      <p:tavLst>
                                        <p:tav tm="0">
                                          <p:val>
                                            <p:fltVal val="0"/>
                                          </p:val>
                                        </p:tav>
                                        <p:tav tm="100000">
                                          <p:val>
                                            <p:strVal val="#ppt_h"/>
                                          </p:val>
                                        </p:tav>
                                      </p:tavLst>
                                    </p:anim>
                                    <p:anim calcmode="lin" valueType="num">
                                      <p:cBhvr>
                                        <p:cTn id="89" dur="500" fill="hold"/>
                                        <p:tgtEl>
                                          <p:spTgt spid="16403"/>
                                        </p:tgtEl>
                                        <p:attrNameLst>
                                          <p:attrName>style.rotation</p:attrName>
                                        </p:attrNameLst>
                                      </p:cBhvr>
                                      <p:tavLst>
                                        <p:tav tm="0">
                                          <p:val>
                                            <p:fltVal val="360"/>
                                          </p:val>
                                        </p:tav>
                                        <p:tav tm="100000">
                                          <p:val>
                                            <p:fltVal val="0"/>
                                          </p:val>
                                        </p:tav>
                                      </p:tavLst>
                                    </p:anim>
                                    <p:animEffect transition="in" filter="fade">
                                      <p:cBhvr>
                                        <p:cTn id="90" dur="500"/>
                                        <p:tgtEl>
                                          <p:spTgt spid="16403"/>
                                        </p:tgtEl>
                                      </p:cBhvr>
                                    </p:animEffect>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nodeType="clickEffect">
                                  <p:stCondLst>
                                    <p:cond delay="0"/>
                                  </p:stCondLst>
                                  <p:childTnLst>
                                    <p:set>
                                      <p:cBhvr>
                                        <p:cTn id="94" dur="1" fill="hold">
                                          <p:stCondLst>
                                            <p:cond delay="0"/>
                                          </p:stCondLst>
                                        </p:cTn>
                                        <p:tgtEl>
                                          <p:spTgt spid="16388"/>
                                        </p:tgtEl>
                                        <p:attrNameLst>
                                          <p:attrName>style.visibility</p:attrName>
                                        </p:attrNameLst>
                                      </p:cBhvr>
                                      <p:to>
                                        <p:strVal val="visible"/>
                                      </p:to>
                                    </p:set>
                                    <p:anim calcmode="lin" valueType="num">
                                      <p:cBhvr>
                                        <p:cTn id="95" dur="1000" fill="hold"/>
                                        <p:tgtEl>
                                          <p:spTgt spid="16388"/>
                                        </p:tgtEl>
                                        <p:attrNameLst>
                                          <p:attrName>ppt_w</p:attrName>
                                        </p:attrNameLst>
                                      </p:cBhvr>
                                      <p:tavLst>
                                        <p:tav tm="0">
                                          <p:val>
                                            <p:fltVal val="0"/>
                                          </p:val>
                                        </p:tav>
                                        <p:tav tm="100000">
                                          <p:val>
                                            <p:strVal val="#ppt_w"/>
                                          </p:val>
                                        </p:tav>
                                      </p:tavLst>
                                    </p:anim>
                                    <p:anim calcmode="lin" valueType="num">
                                      <p:cBhvr>
                                        <p:cTn id="96" dur="1000" fill="hold"/>
                                        <p:tgtEl>
                                          <p:spTgt spid="16388"/>
                                        </p:tgtEl>
                                        <p:attrNameLst>
                                          <p:attrName>ppt_h</p:attrName>
                                        </p:attrNameLst>
                                      </p:cBhvr>
                                      <p:tavLst>
                                        <p:tav tm="0">
                                          <p:val>
                                            <p:fltVal val="0"/>
                                          </p:val>
                                        </p:tav>
                                        <p:tav tm="100000">
                                          <p:val>
                                            <p:strVal val="#ppt_h"/>
                                          </p:val>
                                        </p:tav>
                                      </p:tavLst>
                                    </p:anim>
                                    <p:anim calcmode="lin" valueType="num">
                                      <p:cBhvr>
                                        <p:cTn id="97"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15" presetClass="entr" presetSubtype="0" fill="hold" nodeType="clickEffect">
                                  <p:stCondLst>
                                    <p:cond delay="0"/>
                                  </p:stCondLst>
                                  <p:childTnLst>
                                    <p:set>
                                      <p:cBhvr>
                                        <p:cTn id="102" dur="1" fill="hold">
                                          <p:stCondLst>
                                            <p:cond delay="0"/>
                                          </p:stCondLst>
                                        </p:cTn>
                                        <p:tgtEl>
                                          <p:spTgt spid="16387"/>
                                        </p:tgtEl>
                                        <p:attrNameLst>
                                          <p:attrName>style.visibility</p:attrName>
                                        </p:attrNameLst>
                                      </p:cBhvr>
                                      <p:to>
                                        <p:strVal val="visible"/>
                                      </p:to>
                                    </p:set>
                                    <p:anim calcmode="lin" valueType="num">
                                      <p:cBhvr>
                                        <p:cTn id="103" dur="1000" fill="hold"/>
                                        <p:tgtEl>
                                          <p:spTgt spid="16387"/>
                                        </p:tgtEl>
                                        <p:attrNameLst>
                                          <p:attrName>ppt_w</p:attrName>
                                        </p:attrNameLst>
                                      </p:cBhvr>
                                      <p:tavLst>
                                        <p:tav tm="0">
                                          <p:val>
                                            <p:fltVal val="0"/>
                                          </p:val>
                                        </p:tav>
                                        <p:tav tm="100000">
                                          <p:val>
                                            <p:strVal val="#ppt_w"/>
                                          </p:val>
                                        </p:tav>
                                      </p:tavLst>
                                    </p:anim>
                                    <p:anim calcmode="lin" valueType="num">
                                      <p:cBhvr>
                                        <p:cTn id="104" dur="1000" fill="hold"/>
                                        <p:tgtEl>
                                          <p:spTgt spid="16387"/>
                                        </p:tgtEl>
                                        <p:attrNameLst>
                                          <p:attrName>ppt_h</p:attrName>
                                        </p:attrNameLst>
                                      </p:cBhvr>
                                      <p:tavLst>
                                        <p:tav tm="0">
                                          <p:val>
                                            <p:fltVal val="0"/>
                                          </p:val>
                                        </p:tav>
                                        <p:tav tm="100000">
                                          <p:val>
                                            <p:strVal val="#ppt_h"/>
                                          </p:val>
                                        </p:tav>
                                      </p:tavLst>
                                    </p:anim>
                                    <p:anim calcmode="lin" valueType="num">
                                      <p:cBhvr>
                                        <p:cTn id="105" dur="1000" fill="hold"/>
                                        <p:tgtEl>
                                          <p:spTgt spid="16387"/>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163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nodeType="clickEffect">
                                  <p:stCondLst>
                                    <p:cond delay="0"/>
                                  </p:stCondLst>
                                  <p:childTnLst>
                                    <p:set>
                                      <p:cBhvr>
                                        <p:cTn id="110" dur="1" fill="hold">
                                          <p:stCondLst>
                                            <p:cond delay="0"/>
                                          </p:stCondLst>
                                        </p:cTn>
                                        <p:tgtEl>
                                          <p:spTgt spid="16386"/>
                                        </p:tgtEl>
                                        <p:attrNameLst>
                                          <p:attrName>style.visibility</p:attrName>
                                        </p:attrNameLst>
                                      </p:cBhvr>
                                      <p:to>
                                        <p:strVal val="visible"/>
                                      </p:to>
                                    </p:set>
                                    <p:anim calcmode="lin" valueType="num">
                                      <p:cBhvr>
                                        <p:cTn id="111" dur="1000" fill="hold"/>
                                        <p:tgtEl>
                                          <p:spTgt spid="16386"/>
                                        </p:tgtEl>
                                        <p:attrNameLst>
                                          <p:attrName>ppt_w</p:attrName>
                                        </p:attrNameLst>
                                      </p:cBhvr>
                                      <p:tavLst>
                                        <p:tav tm="0">
                                          <p:val>
                                            <p:fltVal val="0"/>
                                          </p:val>
                                        </p:tav>
                                        <p:tav tm="100000">
                                          <p:val>
                                            <p:strVal val="#ppt_w"/>
                                          </p:val>
                                        </p:tav>
                                      </p:tavLst>
                                    </p:anim>
                                    <p:anim calcmode="lin" valueType="num">
                                      <p:cBhvr>
                                        <p:cTn id="112" dur="1000" fill="hold"/>
                                        <p:tgtEl>
                                          <p:spTgt spid="16386"/>
                                        </p:tgtEl>
                                        <p:attrNameLst>
                                          <p:attrName>ppt_h</p:attrName>
                                        </p:attrNameLst>
                                      </p:cBhvr>
                                      <p:tavLst>
                                        <p:tav tm="0">
                                          <p:val>
                                            <p:fltVal val="0"/>
                                          </p:val>
                                        </p:tav>
                                        <p:tav tm="100000">
                                          <p:val>
                                            <p:strVal val="#ppt_h"/>
                                          </p:val>
                                        </p:tav>
                                      </p:tavLst>
                                    </p:anim>
                                    <p:anim calcmode="lin" valueType="num">
                                      <p:cBhvr>
                                        <p:cTn id="113"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397" grpId="0"/>
      <p:bldP spid="164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6"/>
          <p:cNvSpPr txBox="1">
            <a:spLocks/>
          </p:cNvSpPr>
          <p:nvPr/>
        </p:nvSpPr>
        <p:spPr>
          <a:xfrm>
            <a:off x="457200" y="304800"/>
            <a:ext cx="8382000" cy="5257800"/>
          </a:xfrm>
          <a:prstGeom prst="rect">
            <a:avLst/>
          </a:prstGeom>
        </p:spPr>
        <p:txBody>
          <a:bodyPr vert="horz" anchor="ctr">
            <a:no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a:p>
            <a:pPr marL="484632" marR="0" lvl="0" indent="0" algn="l" defTabSz="914400" rtl="0" eaLnBrk="1" fontAlgn="auto" latinLnBrk="0" hangingPunct="1">
              <a:lnSpc>
                <a:spcPct val="100000"/>
              </a:lnSpc>
              <a:spcBef>
                <a:spcPct val="0"/>
              </a:spcBef>
              <a:spcAft>
                <a:spcPts val="0"/>
              </a:spcAft>
              <a:buClrTx/>
              <a:buSzTx/>
              <a:buFontTx/>
              <a:buNone/>
              <a:tabLst/>
              <a:defRPr/>
            </a:pPr>
            <a:endParaRPr lang="en-US" sz="2400" b="1" dirty="0">
              <a:ln w="6350">
                <a:solidFill>
                  <a:schemeClr val="accent1">
                    <a:shade val="43000"/>
                  </a:schemeClr>
                </a:solidFill>
              </a:ln>
              <a:effectLst>
                <a:outerShdw blurRad="26000" dist="26000" dir="14500000" algn="tl" rotWithShape="0">
                  <a:srgbClr val="000000">
                    <a:alpha val="40000"/>
                  </a:srgbClr>
                </a:outerShdw>
              </a:effectLst>
              <a:latin typeface="Arial" pitchFamily="34" charset="0"/>
              <a:ea typeface="+mj-ea"/>
              <a:cs typeface="Arial" pitchFamily="34" charset="0"/>
            </a:endParaRPr>
          </a:p>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Arial" pitchFamily="34" charset="0"/>
                <a:ea typeface="+mj-ea"/>
                <a:cs typeface="Arial" pitchFamily="34" charset="0"/>
              </a:rPr>
              <a:t>	</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Povećana snaga se takođe dobija kod povećanja ulaznog napona U</a:t>
            </a:r>
            <a:r>
              <a:rPr kumimoji="0" lang="sr-Latn-CS" sz="2000" i="0" u="none" strike="noStrike" kern="1200" cap="none" spc="0" normalizeH="0" baseline="-25000" noProof="0" dirty="0" smtClean="0">
                <a:ln w="6350">
                  <a:solidFill>
                    <a:schemeClr val="accent1">
                      <a:shade val="43000"/>
                    </a:schemeClr>
                  </a:solidFill>
                </a:ln>
                <a:solidFill>
                  <a:schemeClr val="tx2"/>
                </a:solidFill>
                <a:uLnTx/>
                <a:uFillTx/>
                <a:latin typeface="+mj-lt"/>
                <a:ea typeface="+mj-ea"/>
                <a:cs typeface="Arial" pitchFamily="34" charset="0"/>
              </a:rPr>
              <a:t>1</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jer se tada povećava samo struja kroz diodu. Kod stabilizatorskih diode se mora voditi računa o snazi njihovog zagrijevanja koja iznosi P</a:t>
            </a:r>
            <a:r>
              <a:rPr kumimoji="0" lang="sr-Latn-CS" sz="2000" i="0" u="none" strike="noStrike" kern="1200" cap="none" spc="0" normalizeH="0" baseline="-25000" noProof="0" dirty="0" smtClean="0">
                <a:ln w="6350">
                  <a:solidFill>
                    <a:schemeClr val="accent1">
                      <a:shade val="43000"/>
                    </a:schemeClr>
                  </a:solidFill>
                </a:ln>
                <a:solidFill>
                  <a:schemeClr val="tx2"/>
                </a:solidFill>
                <a:uLnTx/>
                <a:uFillTx/>
                <a:latin typeface="+mj-lt"/>
                <a:ea typeface="+mj-ea"/>
                <a:cs typeface="Arial" pitchFamily="34" charset="0"/>
              </a:rPr>
              <a:t>Z</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=U</a:t>
            </a:r>
            <a:r>
              <a:rPr kumimoji="0" lang="sr-Latn-CS" sz="2000" i="0" u="none" strike="noStrike" kern="1200" cap="none" spc="0" normalizeH="0" baseline="-25000" noProof="0" dirty="0" smtClean="0">
                <a:ln w="6350">
                  <a:solidFill>
                    <a:schemeClr val="accent1">
                      <a:shade val="43000"/>
                    </a:schemeClr>
                  </a:solidFill>
                </a:ln>
                <a:solidFill>
                  <a:schemeClr val="tx2"/>
                </a:solidFill>
                <a:uLnTx/>
                <a:uFillTx/>
                <a:latin typeface="+mj-lt"/>
                <a:ea typeface="+mj-ea"/>
                <a:cs typeface="Arial" pitchFamily="34" charset="0"/>
              </a:rPr>
              <a:t>Z </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I</a:t>
            </a:r>
            <a:r>
              <a:rPr kumimoji="0" lang="sr-Latn-CS" sz="2000" i="0" u="none" strike="noStrike" kern="1200" cap="none" spc="0" normalizeH="0" baseline="-25000" noProof="0" dirty="0" smtClean="0">
                <a:ln w="6350">
                  <a:solidFill>
                    <a:schemeClr val="accent1">
                      <a:shade val="43000"/>
                    </a:schemeClr>
                  </a:solidFill>
                </a:ln>
                <a:solidFill>
                  <a:schemeClr val="tx2"/>
                </a:solidFill>
                <a:uLnTx/>
                <a:uFillTx/>
                <a:latin typeface="+mj-lt"/>
                <a:ea typeface="+mj-ea"/>
                <a:cs typeface="Arial" pitchFamily="34" charset="0"/>
              </a:rPr>
              <a:t>Z</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Obično je potrebno obezbijediti dodatno hlađenje diode.</a:t>
            </a:r>
            <a: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a:r>
            <a:b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br>
            <a: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a:t>
            </a: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Stabilizatorske diode se sve manje upotrebljavajuza stabilizaciju napona jer imaju dosta velike gubitke energije u diodi i otporniku za ograničenje struje.</a:t>
            </a:r>
            <a: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a:r>
            <a:b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b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Stabilizatorske diode se sada uglavnom upotrebljavaju za izradu stabilizatora kod kojih je struja potrošača mala, kao izvor referentnog napona, kod ograničavača napona itd.</a:t>
            </a:r>
            <a: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a:r>
            <a:b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br>
            <a:r>
              <a:rPr kumimoji="0" lang="sr-Latn-C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Primjer: Proračunaj stabilizator napona sa Cenerovom diodom gdje je potreban stabilni napon od 15V i struja potrošača 10mA.</a:t>
            </a:r>
            <a: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t/>
            </a:r>
            <a:br>
              <a:rPr kumimoji="0" lang="en-US" sz="2000" i="0" u="none" strike="noStrike" kern="1200" cap="none" spc="0" normalizeH="0" baseline="0" noProof="0" dirty="0" smtClean="0">
                <a:ln w="6350">
                  <a:solidFill>
                    <a:schemeClr val="accent1">
                      <a:shade val="43000"/>
                    </a:schemeClr>
                  </a:solidFill>
                </a:ln>
                <a:solidFill>
                  <a:schemeClr val="tx2"/>
                </a:solidFill>
                <a:uLnTx/>
                <a:uFillTx/>
                <a:latin typeface="+mj-lt"/>
                <a:ea typeface="+mj-ea"/>
                <a:cs typeface="Arial" pitchFamily="34" charset="0"/>
              </a:rPr>
            </a:br>
            <a:endParaRPr kumimoji="0" lang="en-US" sz="2000" i="0" u="none" strike="noStrike" kern="1200" cap="none" spc="0" normalizeH="0" baseline="0" noProof="0" dirty="0">
              <a:ln w="6350">
                <a:solidFill>
                  <a:schemeClr val="accent1">
                    <a:shade val="43000"/>
                  </a:schemeClr>
                </a:solidFill>
              </a:ln>
              <a:solidFill>
                <a:schemeClr val="tx2"/>
              </a:solidFill>
              <a:uLnTx/>
              <a:uFillTx/>
              <a:latin typeface="+mj-lt"/>
              <a:ea typeface="+mj-ea"/>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428604"/>
            <a:ext cx="3234032" cy="523220"/>
          </a:xfrm>
          <a:prstGeom prst="rect">
            <a:avLst/>
          </a:prstGeom>
        </p:spPr>
        <p:txBody>
          <a:bodyPr wrap="square">
            <a:spAutoFit/>
          </a:bodyPr>
          <a:lstStyle/>
          <a:p>
            <a:r>
              <a:rPr lang="en-US" sz="2800" b="1" dirty="0" err="1" smtClean="0">
                <a:solidFill>
                  <a:srgbClr val="FF0000"/>
                </a:solidFill>
              </a:rPr>
              <a:t>Kapacitivna</a:t>
            </a:r>
            <a:r>
              <a:rPr lang="en-US" sz="2800" b="1" dirty="0" smtClean="0">
                <a:solidFill>
                  <a:srgbClr val="FF0000"/>
                </a:solidFill>
              </a:rPr>
              <a:t> </a:t>
            </a:r>
            <a:r>
              <a:rPr lang="en-US" sz="2800" b="1" dirty="0" err="1" smtClean="0">
                <a:solidFill>
                  <a:srgbClr val="FF0000"/>
                </a:solidFill>
              </a:rPr>
              <a:t>dioda</a:t>
            </a:r>
            <a:r>
              <a:rPr lang="en-US" sz="2800" b="1" dirty="0" smtClean="0">
                <a:solidFill>
                  <a:srgbClr val="FF0000"/>
                </a:solidFill>
              </a:rPr>
              <a:t> </a:t>
            </a:r>
            <a:endParaRPr lang="en-US" sz="2800" b="1" dirty="0">
              <a:solidFill>
                <a:srgbClr val="FF0000"/>
              </a:solidFill>
            </a:endParaRPr>
          </a:p>
        </p:txBody>
      </p:sp>
      <p:pic>
        <p:nvPicPr>
          <p:cNvPr id="34818" name="Picture 2"/>
          <p:cNvPicPr>
            <a:picLocks noChangeAspect="1" noChangeArrowheads="1"/>
          </p:cNvPicPr>
          <p:nvPr/>
        </p:nvPicPr>
        <p:blipFill>
          <a:blip r:embed="rId2" cstate="print"/>
          <a:srcRect/>
          <a:stretch>
            <a:fillRect/>
          </a:stretch>
        </p:blipFill>
        <p:spPr bwMode="auto">
          <a:xfrm>
            <a:off x="1763688" y="1124744"/>
            <a:ext cx="6408712"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46112" y="1052736"/>
            <a:ext cx="7440070" cy="4574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14348" y="285727"/>
            <a:ext cx="6143668" cy="651039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TotalTime>
  <Words>939</Words>
  <Application>Microsoft Office PowerPoint</Application>
  <PresentationFormat>On-screen Show (4:3)</PresentationFormat>
  <Paragraphs>66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Flow</vt:lpstr>
      <vt:lpstr>Equation</vt:lpstr>
      <vt:lpstr>VRSTE  DIODA</vt:lpstr>
      <vt:lpstr>Slide 2</vt:lpstr>
      <vt:lpstr>Slide 3</vt:lpstr>
      <vt:lpstr> Na njegov ulaz se dovodi nestabilni napon U1, a na izlazu se dobije stabilisani napon U2. Otpornik Rz sluzi za ograničenje struje kroz stabilizatorsku diodu, a Rp je potrošač, kojem treba obezbijediti stabilni napon.  Stabilizacija napona se izvodi na sledeći način: povećanjem ulaznog napona U1 povećava se struja IR kroz otpornik RZ. Struja kroz stabilizatorsku diodu IZ se takođe povećava. Napon na stabilizatorskoj diode se malo povećava kod relativno velikog povećanja struje. Ovaj napon je približno kostantan, pa se struja kroz potrošač praktično ne povećava.  Ulazni napon U1 treba da bude viši od izlaznog. Smatra se da je najpovoljnije da ulazni napon bude oko dva puta viši od izlaznig.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Persa</dc:creator>
  <cp:lastModifiedBy>sasak djole</cp:lastModifiedBy>
  <cp:revision>16</cp:revision>
  <dcterms:created xsi:type="dcterms:W3CDTF">2011-09-20T19:21:23Z</dcterms:created>
  <dcterms:modified xsi:type="dcterms:W3CDTF">2019-10-07T15:48:44Z</dcterms:modified>
</cp:coreProperties>
</file>