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30"/>
  </p:notesMasterIdLst>
  <p:sldIdLst>
    <p:sldId id="256" r:id="rId2"/>
    <p:sldId id="883" r:id="rId3"/>
    <p:sldId id="935" r:id="rId4"/>
    <p:sldId id="886" r:id="rId5"/>
    <p:sldId id="888" r:id="rId6"/>
    <p:sldId id="889" r:id="rId7"/>
    <p:sldId id="890" r:id="rId8"/>
    <p:sldId id="894" r:id="rId9"/>
    <p:sldId id="895" r:id="rId10"/>
    <p:sldId id="896" r:id="rId11"/>
    <p:sldId id="897" r:id="rId12"/>
    <p:sldId id="899" r:id="rId13"/>
    <p:sldId id="900" r:id="rId14"/>
    <p:sldId id="898" r:id="rId15"/>
    <p:sldId id="903" r:id="rId16"/>
    <p:sldId id="907" r:id="rId17"/>
    <p:sldId id="904" r:id="rId18"/>
    <p:sldId id="908" r:id="rId19"/>
    <p:sldId id="912" r:id="rId20"/>
    <p:sldId id="913" r:id="rId21"/>
    <p:sldId id="914" r:id="rId22"/>
    <p:sldId id="917" r:id="rId23"/>
    <p:sldId id="918" r:id="rId24"/>
    <p:sldId id="920" r:id="rId25"/>
    <p:sldId id="919" r:id="rId26"/>
    <p:sldId id="921" r:id="rId27"/>
    <p:sldId id="923" r:id="rId28"/>
    <p:sldId id="936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763"/>
    <a:srgbClr val="17B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F2A3B7-8D8B-4863-9197-E0011304C56E}" type="doc">
      <dgm:prSet loTypeId="urn:microsoft.com/office/officeart/2005/8/layout/cycle6" loCatId="cycle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20369D19-7F03-4031-BDB6-22CAE0BCF428}">
      <dgm:prSet/>
      <dgm:spPr/>
      <dgm:t>
        <a:bodyPr/>
        <a:lstStyle/>
        <a:p>
          <a:r>
            <a:rPr lang="hr-HR"/>
            <a:t>Kao što je primjer pokazao, ponekad nije poželjno da se pri kopiranju formule adrese ćelija uključenih u formulu prilagode novoj lokaciji. </a:t>
          </a:r>
          <a:endParaRPr lang="en-US"/>
        </a:p>
      </dgm:t>
    </dgm:pt>
    <dgm:pt modelId="{BE641D23-D73F-4CB7-A1A8-9281BE481F1E}" type="parTrans" cxnId="{93BE4011-7F8C-41DC-9326-E15E7E2D772B}">
      <dgm:prSet/>
      <dgm:spPr/>
      <dgm:t>
        <a:bodyPr/>
        <a:lstStyle/>
        <a:p>
          <a:endParaRPr lang="en-US"/>
        </a:p>
      </dgm:t>
    </dgm:pt>
    <dgm:pt modelId="{B522E87D-2529-43D4-B987-4D84AA568FFD}" type="sibTrans" cxnId="{93BE4011-7F8C-41DC-9326-E15E7E2D772B}">
      <dgm:prSet/>
      <dgm:spPr/>
      <dgm:t>
        <a:bodyPr/>
        <a:lstStyle/>
        <a:p>
          <a:endParaRPr lang="en-US"/>
        </a:p>
      </dgm:t>
    </dgm:pt>
    <dgm:pt modelId="{3F60FDBF-2964-4AE2-9D15-30C9F0D0672F}">
      <dgm:prSet/>
      <dgm:spPr/>
      <dgm:t>
        <a:bodyPr/>
        <a:lstStyle/>
        <a:p>
          <a:r>
            <a:rPr lang="hr-HR"/>
            <a:t>Za uspješno rješavanje ovog zadatka treba koristiti </a:t>
          </a:r>
          <a:r>
            <a:rPr lang="hr-HR" b="1" i="1"/>
            <a:t>drugu vrstu adresiranja</a:t>
          </a:r>
          <a:r>
            <a:rPr lang="hr-HR"/>
            <a:t>, a to je adresiranje ćelija </a:t>
          </a:r>
          <a:r>
            <a:rPr lang="hr-HR" b="1" i="1"/>
            <a:t>apsolutnim adresama</a:t>
          </a:r>
          <a:r>
            <a:rPr lang="hr-HR"/>
            <a:t>.</a:t>
          </a:r>
          <a:endParaRPr lang="en-US"/>
        </a:p>
      </dgm:t>
    </dgm:pt>
    <dgm:pt modelId="{D5F541B9-D290-4E4E-9609-6FD401F231E2}" type="parTrans" cxnId="{4C3332CB-FB31-4882-922F-07B32F890F16}">
      <dgm:prSet/>
      <dgm:spPr/>
      <dgm:t>
        <a:bodyPr/>
        <a:lstStyle/>
        <a:p>
          <a:endParaRPr lang="en-US"/>
        </a:p>
      </dgm:t>
    </dgm:pt>
    <dgm:pt modelId="{F441BF61-B8AE-4AC9-9BFB-8249BAB380B9}" type="sibTrans" cxnId="{4C3332CB-FB31-4882-922F-07B32F890F16}">
      <dgm:prSet/>
      <dgm:spPr/>
      <dgm:t>
        <a:bodyPr/>
        <a:lstStyle/>
        <a:p>
          <a:endParaRPr lang="en-US"/>
        </a:p>
      </dgm:t>
    </dgm:pt>
    <dgm:pt modelId="{CAA2D059-D642-4693-90A0-CB54DF0BDD07}" type="pres">
      <dgm:prSet presAssocID="{23F2A3B7-8D8B-4863-9197-E0011304C56E}" presName="cycle" presStyleCnt="0">
        <dgm:presLayoutVars>
          <dgm:dir/>
          <dgm:resizeHandles val="exact"/>
        </dgm:presLayoutVars>
      </dgm:prSet>
      <dgm:spPr/>
    </dgm:pt>
    <dgm:pt modelId="{B03D6C68-E7AF-4D8E-8024-90C46C6FA872}" type="pres">
      <dgm:prSet presAssocID="{20369D19-7F03-4031-BDB6-22CAE0BCF428}" presName="node" presStyleLbl="node1" presStyleIdx="0" presStyleCnt="2">
        <dgm:presLayoutVars>
          <dgm:bulletEnabled val="1"/>
        </dgm:presLayoutVars>
      </dgm:prSet>
      <dgm:spPr/>
    </dgm:pt>
    <dgm:pt modelId="{249BE010-D36F-4649-987F-A34169D5DC38}" type="pres">
      <dgm:prSet presAssocID="{20369D19-7F03-4031-BDB6-22CAE0BCF428}" presName="spNode" presStyleCnt="0"/>
      <dgm:spPr/>
    </dgm:pt>
    <dgm:pt modelId="{BE6069FA-8D4B-41B0-9F9E-E7656E0C9ECC}" type="pres">
      <dgm:prSet presAssocID="{B522E87D-2529-43D4-B987-4D84AA568FFD}" presName="sibTrans" presStyleLbl="sibTrans1D1" presStyleIdx="0" presStyleCnt="2"/>
      <dgm:spPr/>
    </dgm:pt>
    <dgm:pt modelId="{B03794EA-00C4-4B1D-A78D-3FE6CD967371}" type="pres">
      <dgm:prSet presAssocID="{3F60FDBF-2964-4AE2-9D15-30C9F0D0672F}" presName="node" presStyleLbl="node1" presStyleIdx="1" presStyleCnt="2">
        <dgm:presLayoutVars>
          <dgm:bulletEnabled val="1"/>
        </dgm:presLayoutVars>
      </dgm:prSet>
      <dgm:spPr/>
    </dgm:pt>
    <dgm:pt modelId="{09B95CF5-E81F-416C-AA81-A66900A9B54B}" type="pres">
      <dgm:prSet presAssocID="{3F60FDBF-2964-4AE2-9D15-30C9F0D0672F}" presName="spNode" presStyleCnt="0"/>
      <dgm:spPr/>
    </dgm:pt>
    <dgm:pt modelId="{0D122E45-3BD1-4C5C-8737-6A792ED2777C}" type="pres">
      <dgm:prSet presAssocID="{F441BF61-B8AE-4AC9-9BFB-8249BAB380B9}" presName="sibTrans" presStyleLbl="sibTrans1D1" presStyleIdx="1" presStyleCnt="2"/>
      <dgm:spPr/>
    </dgm:pt>
  </dgm:ptLst>
  <dgm:cxnLst>
    <dgm:cxn modelId="{93BE4011-7F8C-41DC-9326-E15E7E2D772B}" srcId="{23F2A3B7-8D8B-4863-9197-E0011304C56E}" destId="{20369D19-7F03-4031-BDB6-22CAE0BCF428}" srcOrd="0" destOrd="0" parTransId="{BE641D23-D73F-4CB7-A1A8-9281BE481F1E}" sibTransId="{B522E87D-2529-43D4-B987-4D84AA568FFD}"/>
    <dgm:cxn modelId="{94464236-C5CA-422A-B606-BA7A6B47567E}" type="presOf" srcId="{20369D19-7F03-4031-BDB6-22CAE0BCF428}" destId="{B03D6C68-E7AF-4D8E-8024-90C46C6FA872}" srcOrd="0" destOrd="0" presId="urn:microsoft.com/office/officeart/2005/8/layout/cycle6"/>
    <dgm:cxn modelId="{04B1917A-EB20-458C-BD67-8E8479E32A63}" type="presOf" srcId="{23F2A3B7-8D8B-4863-9197-E0011304C56E}" destId="{CAA2D059-D642-4693-90A0-CB54DF0BDD07}" srcOrd="0" destOrd="0" presId="urn:microsoft.com/office/officeart/2005/8/layout/cycle6"/>
    <dgm:cxn modelId="{4D29A2B2-546F-438B-9025-024BBB7898E5}" type="presOf" srcId="{3F60FDBF-2964-4AE2-9D15-30C9F0D0672F}" destId="{B03794EA-00C4-4B1D-A78D-3FE6CD967371}" srcOrd="0" destOrd="0" presId="urn:microsoft.com/office/officeart/2005/8/layout/cycle6"/>
    <dgm:cxn modelId="{05A2F2BF-EE23-41E5-8A17-9AB5549C2EC6}" type="presOf" srcId="{F441BF61-B8AE-4AC9-9BFB-8249BAB380B9}" destId="{0D122E45-3BD1-4C5C-8737-6A792ED2777C}" srcOrd="0" destOrd="0" presId="urn:microsoft.com/office/officeart/2005/8/layout/cycle6"/>
    <dgm:cxn modelId="{4C3332CB-FB31-4882-922F-07B32F890F16}" srcId="{23F2A3B7-8D8B-4863-9197-E0011304C56E}" destId="{3F60FDBF-2964-4AE2-9D15-30C9F0D0672F}" srcOrd="1" destOrd="0" parTransId="{D5F541B9-D290-4E4E-9609-6FD401F231E2}" sibTransId="{F441BF61-B8AE-4AC9-9BFB-8249BAB380B9}"/>
    <dgm:cxn modelId="{BA3657D2-732B-4939-A3E1-2ED1FA2D40F5}" type="presOf" srcId="{B522E87D-2529-43D4-B987-4D84AA568FFD}" destId="{BE6069FA-8D4B-41B0-9F9E-E7656E0C9ECC}" srcOrd="0" destOrd="0" presId="urn:microsoft.com/office/officeart/2005/8/layout/cycle6"/>
    <dgm:cxn modelId="{B4C9B67C-BA81-4BD6-9B6C-ACFA5918DB95}" type="presParOf" srcId="{CAA2D059-D642-4693-90A0-CB54DF0BDD07}" destId="{B03D6C68-E7AF-4D8E-8024-90C46C6FA872}" srcOrd="0" destOrd="0" presId="urn:microsoft.com/office/officeart/2005/8/layout/cycle6"/>
    <dgm:cxn modelId="{5123D1CD-910F-4F4F-A02A-EAA5081B57E5}" type="presParOf" srcId="{CAA2D059-D642-4693-90A0-CB54DF0BDD07}" destId="{249BE010-D36F-4649-987F-A34169D5DC38}" srcOrd="1" destOrd="0" presId="urn:microsoft.com/office/officeart/2005/8/layout/cycle6"/>
    <dgm:cxn modelId="{841B658D-759B-4416-B0CA-66E9AF95991E}" type="presParOf" srcId="{CAA2D059-D642-4693-90A0-CB54DF0BDD07}" destId="{BE6069FA-8D4B-41B0-9F9E-E7656E0C9ECC}" srcOrd="2" destOrd="0" presId="urn:microsoft.com/office/officeart/2005/8/layout/cycle6"/>
    <dgm:cxn modelId="{6D0988E8-3E9F-4527-8579-6AABB7ACAD8B}" type="presParOf" srcId="{CAA2D059-D642-4693-90A0-CB54DF0BDD07}" destId="{B03794EA-00C4-4B1D-A78D-3FE6CD967371}" srcOrd="3" destOrd="0" presId="urn:microsoft.com/office/officeart/2005/8/layout/cycle6"/>
    <dgm:cxn modelId="{1D41F872-9EE6-482D-99D5-80D9A61A4D34}" type="presParOf" srcId="{CAA2D059-D642-4693-90A0-CB54DF0BDD07}" destId="{09B95CF5-E81F-416C-AA81-A66900A9B54B}" srcOrd="4" destOrd="0" presId="urn:microsoft.com/office/officeart/2005/8/layout/cycle6"/>
    <dgm:cxn modelId="{AA69F868-7154-4CF4-BA46-2D7ED5C3019F}" type="presParOf" srcId="{CAA2D059-D642-4693-90A0-CB54DF0BDD07}" destId="{0D122E45-3BD1-4C5C-8737-6A792ED2777C}" srcOrd="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3D6C68-E7AF-4D8E-8024-90C46C6FA872}">
      <dsp:nvSpPr>
        <dsp:cNvPr id="0" name=""/>
        <dsp:cNvSpPr/>
      </dsp:nvSpPr>
      <dsp:spPr>
        <a:xfrm>
          <a:off x="1209575" y="1124481"/>
          <a:ext cx="3234424" cy="21023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2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Kao što je primjer pokazao, ponekad nije poželjno da se pri kopiranju formule adrese ćelija uključenih u formulu prilagode novoj lokaciji. </a:t>
          </a:r>
          <a:endParaRPr lang="en-US" sz="1900" kern="1200"/>
        </a:p>
      </dsp:txBody>
      <dsp:txXfrm>
        <a:off x="1312204" y="1227110"/>
        <a:ext cx="3029166" cy="1897117"/>
      </dsp:txXfrm>
    </dsp:sp>
    <dsp:sp modelId="{BE6069FA-8D4B-41B0-9F9E-E7656E0C9ECC}">
      <dsp:nvSpPr>
        <dsp:cNvPr id="0" name=""/>
        <dsp:cNvSpPr/>
      </dsp:nvSpPr>
      <dsp:spPr>
        <a:xfrm>
          <a:off x="2826787" y="389573"/>
          <a:ext cx="3572191" cy="3572191"/>
        </a:xfrm>
        <a:custGeom>
          <a:avLst/>
          <a:gdLst/>
          <a:ahLst/>
          <a:cxnLst/>
          <a:rect l="0" t="0" r="0" b="0"/>
          <a:pathLst>
            <a:path>
              <a:moveTo>
                <a:pt x="359278" y="711697"/>
              </a:moveTo>
              <a:arcTo wR="1786095" hR="1786095" stAng="13018792" swAng="636241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3794EA-00C4-4B1D-A78D-3FE6CD967371}">
      <dsp:nvSpPr>
        <dsp:cNvPr id="0" name=""/>
        <dsp:cNvSpPr/>
      </dsp:nvSpPr>
      <dsp:spPr>
        <a:xfrm>
          <a:off x="4781767" y="1124481"/>
          <a:ext cx="3234424" cy="21023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contourW="9525" prstMaterial="flat">
          <a:bevelT w="0" h="0" prst="coolSlant"/>
          <a:contourClr>
            <a:schemeClr val="accent2">
              <a:hueOff val="0"/>
              <a:satOff val="0"/>
              <a:lumOff val="0"/>
              <a:alphaOff val="0"/>
              <a:shade val="35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Za uspješno rješavanje ovog zadatka treba koristiti </a:t>
          </a:r>
          <a:r>
            <a:rPr lang="hr-HR" sz="1900" b="1" i="1" kern="1200"/>
            <a:t>drugu vrstu adresiranja</a:t>
          </a:r>
          <a:r>
            <a:rPr lang="hr-HR" sz="1900" kern="1200"/>
            <a:t>, a to je adresiranje ćelija </a:t>
          </a:r>
          <a:r>
            <a:rPr lang="hr-HR" sz="1900" b="1" i="1" kern="1200"/>
            <a:t>apsolutnim adresama</a:t>
          </a:r>
          <a:r>
            <a:rPr lang="hr-HR" sz="1900" kern="1200"/>
            <a:t>.</a:t>
          </a:r>
          <a:endParaRPr lang="en-US" sz="1900" kern="1200"/>
        </a:p>
      </dsp:txBody>
      <dsp:txXfrm>
        <a:off x="4884396" y="1227110"/>
        <a:ext cx="3029166" cy="1897117"/>
      </dsp:txXfrm>
    </dsp:sp>
    <dsp:sp modelId="{0D122E45-3BD1-4C5C-8737-6A792ED2777C}">
      <dsp:nvSpPr>
        <dsp:cNvPr id="0" name=""/>
        <dsp:cNvSpPr/>
      </dsp:nvSpPr>
      <dsp:spPr>
        <a:xfrm>
          <a:off x="2826787" y="389573"/>
          <a:ext cx="3572191" cy="3572191"/>
        </a:xfrm>
        <a:custGeom>
          <a:avLst/>
          <a:gdLst/>
          <a:ahLst/>
          <a:cxnLst/>
          <a:rect l="0" t="0" r="0" b="0"/>
          <a:pathLst>
            <a:path>
              <a:moveTo>
                <a:pt x="3212913" y="2860493"/>
              </a:moveTo>
              <a:arcTo wR="1786095" hR="1786095" stAng="2218792" swAng="636241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82BC8-7C4F-4E41-A569-23768853E51F}" type="datetimeFigureOut">
              <a:rPr lang="sr-Latn-ME" smtClean="0"/>
              <a:t>4.2.2019.</a:t>
            </a:fld>
            <a:endParaRPr lang="sr-Latn-M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M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B7213-A5E9-4DBC-9E57-168DA84BC827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83752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sr-Latn-ME"/>
              <a:t>Sanda, 2015.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7837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ME"/>
              <a:t>Sanda, 2015.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691809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ME"/>
              <a:t>Sanda, 2015.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02478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rilagođeni izgled">
    <p:bg>
      <p:bgPr>
        <a:solidFill>
          <a:srgbClr val="1824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85709" y="6357958"/>
            <a:ext cx="1682744" cy="280966"/>
          </a:xfrm>
        </p:spPr>
        <p:txBody>
          <a:bodyPr/>
          <a:lstStyle>
            <a:lvl1pPr>
              <a:defRPr b="1">
                <a:solidFill>
                  <a:srgbClr val="DF980B"/>
                </a:solidFill>
              </a:defRPr>
            </a:lvl1pPr>
          </a:lstStyle>
          <a:p>
            <a:pPr>
              <a:defRPr/>
            </a:pPr>
            <a:r>
              <a:rPr lang="hr-HR"/>
              <a:t>Sanda, 2015.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571461" y="1643051"/>
            <a:ext cx="11144328" cy="4071937"/>
          </a:xfrm>
        </p:spPr>
        <p:txBody>
          <a:bodyPr/>
          <a:lstStyle>
            <a:lvl1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</p:spTree>
    <p:extLst>
      <p:ext uri="{BB962C8B-B14F-4D97-AF65-F5344CB8AC3E}">
        <p14:creationId xmlns:p14="http://schemas.microsoft.com/office/powerpoint/2010/main" val="12471880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ME"/>
              <a:t>Sanda, 2015.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1395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ME"/>
              <a:t>Sanda, 2015.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5482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ME"/>
              <a:t>Sanda, 2015.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2191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ME"/>
              <a:t>Sanda, 2015.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69653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ME"/>
              <a:t>Sanda, 2015.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837585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ME"/>
              <a:t>Sanda, 2015.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5963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ME"/>
              <a:t>Sanda, 2015.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9913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ME"/>
              <a:t>Sanda, 2015.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50595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sr-Latn-ME"/>
              <a:t>Sanda, 2015.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355E244-784C-4E3C-B7EE-507BF91F44C9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4628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01AC8-3A8E-4F8C-8E3D-DDEF8822C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786" y="758952"/>
            <a:ext cx="6271117" cy="4041648"/>
          </a:xfrm>
        </p:spPr>
        <p:txBody>
          <a:bodyPr>
            <a:normAutofit/>
          </a:bodyPr>
          <a:lstStyle/>
          <a:p>
            <a:r>
              <a:rPr lang="sr-Latn-ME"/>
              <a:t>MS Office Excel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8DA07-C415-47E7-A409-5A209B0C7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1786" y="4800600"/>
            <a:ext cx="6274756" cy="1412294"/>
          </a:xfrm>
        </p:spPr>
        <p:txBody>
          <a:bodyPr>
            <a:normAutofit/>
          </a:bodyPr>
          <a:lstStyle/>
          <a:p>
            <a:r>
              <a:rPr lang="sr-Latn-ME" dirty="0"/>
              <a:t>Formule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0B4C5643-BBB7-4358-9CA7-5BD3F6FF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652759" y="-3484712"/>
            <a:ext cx="320040" cy="32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9EA347-3FB6-470B-84D5-95C3761C85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52944" y="1554214"/>
            <a:ext cx="3744546" cy="3744546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6EC6DB1-C8F4-4181-94DE-B9C804CEB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355E244-784C-4E3C-B7EE-507BF91F44C9}" type="slidenum">
              <a:rPr lang="sr-Latn-ME" smtClean="0"/>
              <a:t>1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739749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/>
              <a:t>Automatsko preračunavanje formula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605712" y="2165985"/>
            <a:ext cx="11144328" cy="407193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2400" dirty="0"/>
              <a:t>Na radnom listu </a:t>
            </a:r>
            <a:r>
              <a:rPr lang="hr-HR" sz="2400" b="1" dirty="0">
                <a:solidFill>
                  <a:srgbClr val="DF980B"/>
                </a:solidFill>
              </a:rPr>
              <a:t>sa tabelom</a:t>
            </a:r>
            <a:r>
              <a:rPr lang="hr-HR" sz="2400" dirty="0"/>
              <a:t> promijeniti vrijednost sadržaja ćelije </a:t>
            </a:r>
            <a:r>
              <a:rPr lang="hr-HR" sz="2400" b="1" dirty="0">
                <a:solidFill>
                  <a:srgbClr val="DF980B"/>
                </a:solidFill>
              </a:rPr>
              <a:t>C9</a:t>
            </a:r>
            <a:r>
              <a:rPr lang="hr-HR" sz="2400" dirty="0"/>
              <a:t> na </a:t>
            </a:r>
            <a:r>
              <a:rPr lang="hr-HR" sz="2400" b="1" dirty="0">
                <a:solidFill>
                  <a:srgbClr val="DF980B"/>
                </a:solidFill>
              </a:rPr>
              <a:t>26</a:t>
            </a:r>
            <a:r>
              <a:rPr lang="hr-HR" sz="2400" dirty="0"/>
              <a:t>.</a:t>
            </a:r>
          </a:p>
          <a:p>
            <a:pPr eaLnBrk="1" hangingPunct="1">
              <a:defRPr/>
            </a:pPr>
            <a:r>
              <a:rPr lang="hr-HR" sz="2400" dirty="0"/>
              <a:t>Pogledati rezultat formule u ćeliji </a:t>
            </a:r>
            <a:r>
              <a:rPr lang="hr-HR" sz="2400" b="1" dirty="0">
                <a:solidFill>
                  <a:srgbClr val="DF980B"/>
                </a:solidFill>
              </a:rPr>
              <a:t>C14</a:t>
            </a:r>
            <a:r>
              <a:rPr lang="hr-HR" sz="2400" dirty="0"/>
              <a:t>. </a:t>
            </a:r>
          </a:p>
          <a:p>
            <a:pPr>
              <a:buNone/>
              <a:defRPr/>
            </a:pPr>
            <a:r>
              <a:rPr lang="hr-HR" sz="2400" dirty="0"/>
              <a:t>	(Sad je rezultat 19,5)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Formule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81230D9-0DA2-4FBA-9F98-F26FD7427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5293673" cy="4351337"/>
          </a:xfrm>
        </p:spPr>
        <p:txBody>
          <a:bodyPr/>
          <a:lstStyle/>
          <a:p>
            <a:pPr>
              <a:defRPr/>
            </a:pPr>
            <a:r>
              <a:rPr lang="hr-HR" altLang="zh-CN" dirty="0"/>
              <a:t>Za lako oblikovanje formula dovoljno je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kliknuti mišem na ćeliju</a:t>
            </a:r>
            <a:r>
              <a:rPr lang="hr-HR" altLang="zh-CN" dirty="0"/>
              <a:t> čija se adresa želi unijeti u formulu. </a:t>
            </a:r>
          </a:p>
          <a:p>
            <a:endParaRPr lang="sr-Latn-ME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  <p:grpSp>
        <p:nvGrpSpPr>
          <p:cNvPr id="9" name="Grupa 8"/>
          <p:cNvGrpSpPr/>
          <p:nvPr/>
        </p:nvGrpSpPr>
        <p:grpSpPr>
          <a:xfrm>
            <a:off x="7882678" y="1814482"/>
            <a:ext cx="3071834" cy="4357718"/>
            <a:chOff x="5508625" y="1785926"/>
            <a:chExt cx="2853485" cy="4000528"/>
          </a:xfrm>
        </p:grpSpPr>
        <p:pic>
          <p:nvPicPr>
            <p:cNvPr id="6" name="Picture 14" descr="exc12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5508625" y="1785926"/>
              <a:ext cx="2853485" cy="4000528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</p:pic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6072198" y="1785926"/>
              <a:ext cx="272764" cy="36878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 flipV="1">
              <a:off x="6221412" y="2133167"/>
              <a:ext cx="45719" cy="3639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Jednostavne formule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571461" y="1741527"/>
            <a:ext cx="10119985" cy="4071937"/>
          </a:xfrm>
        </p:spPr>
        <p:txBody>
          <a:bodyPr/>
          <a:lstStyle/>
          <a:p>
            <a:pPr>
              <a:defRPr/>
            </a:pPr>
            <a:r>
              <a:rPr lang="hr-HR" sz="2800" dirty="0"/>
              <a:t>Na radnom listu </a:t>
            </a:r>
            <a:r>
              <a:rPr lang="hr-HR" sz="2800" b="1" dirty="0">
                <a:solidFill>
                  <a:srgbClr val="DF980B"/>
                </a:solidFill>
              </a:rPr>
              <a:t>sa tabelom </a:t>
            </a:r>
            <a:r>
              <a:rPr lang="hr-HR" sz="2800" dirty="0"/>
              <a:t>u ćeliju </a:t>
            </a:r>
            <a:r>
              <a:rPr lang="hr-HR" sz="2800" b="1" dirty="0">
                <a:solidFill>
                  <a:srgbClr val="DF980B"/>
                </a:solidFill>
              </a:rPr>
              <a:t>G7</a:t>
            </a:r>
            <a:r>
              <a:rPr lang="hr-HR" sz="2800" dirty="0"/>
              <a:t> napisati formulu za izračunavanje </a:t>
            </a:r>
            <a:r>
              <a:rPr lang="hr-HR" sz="2800" b="1" dirty="0">
                <a:solidFill>
                  <a:srgbClr val="DF980B"/>
                </a:solidFill>
              </a:rPr>
              <a:t>ukupnog  broja učenika u odjeljenju 1A</a:t>
            </a:r>
            <a:r>
              <a:rPr lang="hr-HR" sz="2800" dirty="0"/>
              <a:t>.</a:t>
            </a:r>
          </a:p>
          <a:p>
            <a:pPr eaLnBrk="1" hangingPunct="1"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Kopiranje formula - kopiraj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/>
              <a:t>Formule se mogu kopirati naredbama </a:t>
            </a:r>
            <a:r>
              <a:rPr lang="hr-HR" b="1" i="1" dirty="0" err="1">
                <a:solidFill>
                  <a:schemeClr val="accent2">
                    <a:lumMod val="50000"/>
                  </a:schemeClr>
                </a:solidFill>
              </a:rPr>
              <a:t>Copy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 - Paste</a:t>
            </a:r>
            <a:r>
              <a:rPr lang="hr-HR" dirty="0"/>
              <a:t>.</a:t>
            </a:r>
          </a:p>
          <a:p>
            <a:pPr eaLnBrk="1" hangingPunct="1"/>
            <a:r>
              <a:rPr lang="hr-HR" dirty="0"/>
              <a:t>Može se koristiti i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Držač ispune </a:t>
            </a:r>
            <a:r>
              <a:rPr lang="hr-HR" dirty="0"/>
              <a:t>(mali  crni kvadrat u donjem, desnom uglu aktivne ćelije). Postavljanjem pokazivača na držač ispune, on se mijenja u crni </a:t>
            </a:r>
            <a:r>
              <a:rPr lang="hr-HR" dirty="0" err="1"/>
              <a:t>plusić</a:t>
            </a:r>
            <a:r>
              <a:rPr lang="hr-HR" dirty="0"/>
              <a:t>. Potom je potrebno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povući u željenom smjeru</a:t>
            </a:r>
            <a:r>
              <a:rPr lang="hr-HR" dirty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  <p:grpSp>
        <p:nvGrpSpPr>
          <p:cNvPr id="21" name="Group 18"/>
          <p:cNvGrpSpPr>
            <a:grpSpLocks/>
          </p:cNvGrpSpPr>
          <p:nvPr/>
        </p:nvGrpSpPr>
        <p:grpSpPr bwMode="auto">
          <a:xfrm>
            <a:off x="5718863" y="4559267"/>
            <a:ext cx="2376488" cy="687387"/>
            <a:chOff x="3787" y="1772"/>
            <a:chExt cx="1497" cy="433"/>
          </a:xfrm>
        </p:grpSpPr>
        <p:pic>
          <p:nvPicPr>
            <p:cNvPr id="22" name="Picture 7" descr="exc17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7" y="1772"/>
              <a:ext cx="1474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" name="AutoShape 13"/>
            <p:cNvSpPr>
              <a:spLocks noChangeArrowheads="1"/>
            </p:cNvSpPr>
            <p:nvPr/>
          </p:nvSpPr>
          <p:spPr bwMode="auto">
            <a:xfrm>
              <a:off x="5057" y="2024"/>
              <a:ext cx="227" cy="181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24" name="Group 19"/>
          <p:cNvGrpSpPr>
            <a:grpSpLocks/>
          </p:cNvGrpSpPr>
          <p:nvPr/>
        </p:nvGrpSpPr>
        <p:grpSpPr bwMode="auto">
          <a:xfrm>
            <a:off x="2861343" y="4559266"/>
            <a:ext cx="2376488" cy="658812"/>
            <a:chOff x="3787" y="1162"/>
            <a:chExt cx="1497" cy="415"/>
          </a:xfrm>
        </p:grpSpPr>
        <p:pic>
          <p:nvPicPr>
            <p:cNvPr id="25" name="Picture 6" descr="exc16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87" y="1162"/>
              <a:ext cx="1474" cy="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" name="AutoShape 14"/>
            <p:cNvSpPr>
              <a:spLocks noChangeArrowheads="1"/>
            </p:cNvSpPr>
            <p:nvPr/>
          </p:nvSpPr>
          <p:spPr bwMode="auto">
            <a:xfrm>
              <a:off x="5057" y="1389"/>
              <a:ext cx="227" cy="181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Kopiranje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529258" y="1988671"/>
            <a:ext cx="9838631" cy="4071937"/>
          </a:xfrm>
        </p:spPr>
        <p:txBody>
          <a:bodyPr/>
          <a:lstStyle/>
          <a:p>
            <a:pPr>
              <a:buNone/>
            </a:pPr>
            <a:r>
              <a:rPr lang="hr-HR" sz="2800" dirty="0"/>
              <a:t>Ćelije </a:t>
            </a:r>
            <a:r>
              <a:rPr lang="hr-HR" sz="2800" b="1" dirty="0">
                <a:solidFill>
                  <a:srgbClr val="DF980B"/>
                </a:solidFill>
              </a:rPr>
              <a:t>G8</a:t>
            </a:r>
            <a:r>
              <a:rPr lang="hr-HR" sz="2800" dirty="0"/>
              <a:t>, </a:t>
            </a:r>
            <a:r>
              <a:rPr lang="hr-HR" sz="2800" b="1" dirty="0">
                <a:solidFill>
                  <a:srgbClr val="DF980B"/>
                </a:solidFill>
              </a:rPr>
              <a:t>G9</a:t>
            </a:r>
            <a:r>
              <a:rPr lang="hr-HR" sz="2800" dirty="0"/>
              <a:t> i </a:t>
            </a:r>
            <a:r>
              <a:rPr lang="hr-HR" sz="2800" b="1" dirty="0">
                <a:solidFill>
                  <a:srgbClr val="DF980B"/>
                </a:solidFill>
              </a:rPr>
              <a:t>G10</a:t>
            </a:r>
            <a:r>
              <a:rPr lang="hr-HR" sz="2800" dirty="0"/>
              <a:t> treba popuniti </a:t>
            </a:r>
            <a:r>
              <a:rPr lang="hr-HR" sz="2800" b="1" dirty="0">
                <a:solidFill>
                  <a:srgbClr val="DF980B"/>
                </a:solidFill>
              </a:rPr>
              <a:t>kopiranjem </a:t>
            </a:r>
            <a:r>
              <a:rPr lang="hr-HR" sz="2800" dirty="0"/>
              <a:t>sadržaja ćelije </a:t>
            </a:r>
            <a:r>
              <a:rPr lang="hr-HR" sz="2800" b="1" dirty="0">
                <a:solidFill>
                  <a:srgbClr val="DF980B"/>
                </a:solidFill>
              </a:rPr>
              <a:t>G7</a:t>
            </a:r>
            <a:r>
              <a:rPr lang="hr-HR" sz="2800" dirty="0"/>
              <a:t>. Koristiti </a:t>
            </a:r>
            <a:r>
              <a:rPr lang="hr-HR" sz="2800" b="1" dirty="0">
                <a:solidFill>
                  <a:srgbClr val="DF980B"/>
                </a:solidFill>
              </a:rPr>
              <a:t>držač ispune</a:t>
            </a:r>
            <a:r>
              <a:rPr lang="hr-HR" sz="2800" dirty="0"/>
              <a:t>.</a:t>
            </a:r>
          </a:p>
          <a:p>
            <a:pPr>
              <a:defRPr/>
            </a:pP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Formule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60ABAC1-4B47-47BE-840C-9FA495BCD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5631297" cy="4351337"/>
          </a:xfrm>
        </p:spPr>
        <p:txBody>
          <a:bodyPr/>
          <a:lstStyle/>
          <a:p>
            <a:pPr>
              <a:defRPr/>
            </a:pPr>
            <a:r>
              <a:rPr lang="hr-HR" altLang="zh-CN" dirty="0"/>
              <a:t>Kopirane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formule</a:t>
            </a:r>
            <a:r>
              <a:rPr lang="hr-HR" altLang="zh-CN" dirty="0"/>
              <a:t> su se, zajedno s adresama ćelija od kojih su oblikovane,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prilagodile novim mjestima na radnom listu</a:t>
            </a:r>
            <a:r>
              <a:rPr lang="hr-HR" altLang="zh-CN" dirty="0"/>
              <a:t>.</a:t>
            </a:r>
          </a:p>
          <a:p>
            <a:pPr>
              <a:defRPr/>
            </a:pPr>
            <a:r>
              <a:rPr lang="hr-HR" altLang="zh-CN" dirty="0"/>
              <a:t>Razlog  - sve su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adrese po osnovnoj postavci relativne.</a:t>
            </a:r>
          </a:p>
          <a:p>
            <a:endParaRPr lang="sr-Latn-ME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  <p:pic>
        <p:nvPicPr>
          <p:cNvPr id="6" name="Picture 5" descr="exc1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581574" y="1300969"/>
            <a:ext cx="2643206" cy="4871231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7596198" y="4000504"/>
            <a:ext cx="1285884" cy="200026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/>
              <a:t>Relativne adrese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zh-CN" dirty="0"/>
              <a:t>Ove se adrese temelje na relativnom položaju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ćelije u kojoj se nalazi formula </a:t>
            </a:r>
            <a:r>
              <a:rPr lang="hr-HR" altLang="zh-CN" dirty="0"/>
              <a:t>(N1) i ć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elija čije su adrese u formuli </a:t>
            </a:r>
            <a:r>
              <a:rPr lang="hr-HR" altLang="zh-CN" dirty="0"/>
              <a:t>(K1, K2, L1, L2).</a:t>
            </a:r>
          </a:p>
          <a:p>
            <a:pPr eaLnBrk="1" hangingPunct="1">
              <a:defRPr/>
            </a:pPr>
            <a:r>
              <a:rPr lang="hr-HR" altLang="zh-CN" dirty="0"/>
              <a:t>Kopiranjem ćelije s formulom, mijenja se njena relativna adresa, a </a:t>
            </a:r>
            <a:br>
              <a:rPr lang="hr-HR" altLang="zh-CN" dirty="0"/>
            </a:br>
            <a:r>
              <a:rPr lang="hr-HR" altLang="zh-CN" dirty="0"/>
              <a:t>time se promijene i  relativne adrese  ćelija u formuli.</a:t>
            </a:r>
            <a:endParaRPr lang="en-U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  <p:grpSp>
        <p:nvGrpSpPr>
          <p:cNvPr id="9" name="Grupa 8"/>
          <p:cNvGrpSpPr/>
          <p:nvPr/>
        </p:nvGrpSpPr>
        <p:grpSpPr>
          <a:xfrm>
            <a:off x="3151507" y="4134786"/>
            <a:ext cx="4572032" cy="2357454"/>
            <a:chOff x="4119921" y="3802225"/>
            <a:chExt cx="4105275" cy="1995487"/>
          </a:xfrm>
        </p:grpSpPr>
        <p:pic>
          <p:nvPicPr>
            <p:cNvPr id="6" name="Picture 7" descr="exc13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>
            <a:xfrm>
              <a:off x="4119921" y="3802225"/>
              <a:ext cx="4105275" cy="1995487"/>
            </a:xfrm>
            <a:prstGeom prst="rect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</p:pic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>
              <a:off x="6415088" y="4005263"/>
              <a:ext cx="1684337" cy="4064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6464730" y="4476346"/>
              <a:ext cx="1684337" cy="40640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4407125" y="4016017"/>
              <a:ext cx="833884" cy="42328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5230665" y="4031240"/>
              <a:ext cx="833884" cy="42328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5230664" y="4454525"/>
              <a:ext cx="833884" cy="42328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4396780" y="4454525"/>
              <a:ext cx="833884" cy="423285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/>
              <a:t>Relativne adrese - primjer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hr-HR" altLang="zh-CN" dirty="0"/>
              <a:t>U ćeliju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D3</a:t>
            </a:r>
            <a:r>
              <a:rPr lang="hr-HR" altLang="zh-CN" dirty="0"/>
              <a:t> unesena je formula 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=B3*5</a:t>
            </a:r>
            <a:r>
              <a:rPr lang="hr-HR" altLang="zh-CN" dirty="0"/>
              <a:t>.</a:t>
            </a:r>
          </a:p>
          <a:p>
            <a:pPr eaLnBrk="1" hangingPunct="1">
              <a:lnSpc>
                <a:spcPct val="110000"/>
              </a:lnSpc>
              <a:defRPr/>
            </a:pPr>
            <a:endParaRPr lang="hr-HR" altLang="zh-CN" dirty="0"/>
          </a:p>
          <a:p>
            <a:pPr eaLnBrk="1" hangingPunct="1">
              <a:lnSpc>
                <a:spcPct val="110000"/>
              </a:lnSpc>
              <a:defRPr/>
            </a:pPr>
            <a:endParaRPr lang="hr-HR" altLang="zh-CN" dirty="0"/>
          </a:p>
          <a:p>
            <a:pPr eaLnBrk="1" hangingPunct="1">
              <a:lnSpc>
                <a:spcPct val="110000"/>
              </a:lnSpc>
              <a:defRPr/>
            </a:pPr>
            <a:endParaRPr lang="hr-HR" altLang="zh-CN" dirty="0"/>
          </a:p>
          <a:p>
            <a:pPr eaLnBrk="1" hangingPunct="1">
              <a:lnSpc>
                <a:spcPct val="110000"/>
              </a:lnSpc>
              <a:defRPr/>
            </a:pPr>
            <a:endParaRPr lang="hr-HR" altLang="zh-CN" sz="800" dirty="0"/>
          </a:p>
          <a:p>
            <a:pPr eaLnBrk="1" hangingPunct="1">
              <a:lnSpc>
                <a:spcPct val="110000"/>
              </a:lnSpc>
              <a:defRPr/>
            </a:pPr>
            <a:r>
              <a:rPr lang="hr-HR" altLang="zh-CN" dirty="0"/>
              <a:t>Ćelija uključena u formulu nalazi se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dvije kolone ulijevo</a:t>
            </a:r>
            <a:r>
              <a:rPr lang="hr-HR" altLang="zh-CN" dirty="0"/>
              <a:t> u odnosu na lokaciju ćelije s formulom, a nalazi se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u istom redu</a:t>
            </a:r>
            <a:r>
              <a:rPr lang="hr-HR" altLang="zh-CN" dirty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  <p:pic>
        <p:nvPicPr>
          <p:cNvPr id="6" name="Picture 4" descr="exc1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7174" y="2428868"/>
            <a:ext cx="3636368" cy="2000264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/>
              <a:t>Relativne adrese - primjer</a:t>
            </a:r>
            <a:endParaRPr lang="hr-HR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ADB8AC-EEEC-4CB9-B052-0E84F9AD6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1828800"/>
            <a:ext cx="5022814" cy="4351337"/>
          </a:xfrm>
        </p:spPr>
        <p:txBody>
          <a:bodyPr/>
          <a:lstStyle/>
          <a:p>
            <a:pPr>
              <a:defRPr/>
            </a:pPr>
            <a:r>
              <a:rPr lang="hr-HR" altLang="zh-CN" dirty="0"/>
              <a:t> Ako se formula kopira 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u D5</a:t>
            </a:r>
            <a:r>
              <a:rPr lang="hr-HR" altLang="zh-CN" dirty="0"/>
              <a:t>, formula će se  prilagoditi novoj lokaciji.</a:t>
            </a:r>
          </a:p>
          <a:p>
            <a:pPr>
              <a:defRPr/>
            </a:pPr>
            <a:r>
              <a:rPr lang="hr-HR" altLang="zh-CN" dirty="0"/>
              <a:t>Nova formula: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=B5*5        </a:t>
            </a:r>
            <a:br>
              <a:rPr lang="hr-HR" altLang="zh-CN" dirty="0"/>
            </a:br>
            <a:r>
              <a:rPr lang="hr-HR" altLang="zh-CN" dirty="0"/>
              <a:t>(Jer je </a:t>
            </a:r>
            <a:r>
              <a:rPr lang="hr-HR" dirty="0"/>
              <a:t>ćelija uključena u formulu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dvije </a:t>
            </a:r>
            <a:r>
              <a:rPr lang="sr-Latn-ME" altLang="zh-CN" b="1" i="1" dirty="0">
                <a:solidFill>
                  <a:schemeClr val="accent2">
                    <a:lumMod val="50000"/>
                  </a:schemeClr>
                </a:solidFill>
              </a:rPr>
              <a:t>kolone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zh-CN" b="1" i="1" dirty="0" err="1">
                <a:solidFill>
                  <a:schemeClr val="accent2">
                    <a:lumMod val="50000"/>
                  </a:schemeClr>
                </a:solidFill>
              </a:rPr>
              <a:t>ulijevo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/>
              <a:t>u</a:t>
            </a:r>
            <a:r>
              <a:rPr lang="hr-HR" dirty="0"/>
              <a:t> </a:t>
            </a:r>
            <a:r>
              <a:rPr lang="en-US" dirty="0" err="1"/>
              <a:t>odnosu</a:t>
            </a:r>
            <a:r>
              <a:rPr lang="hr-HR" dirty="0"/>
              <a:t> </a:t>
            </a:r>
            <a:r>
              <a:rPr lang="en-US" dirty="0" err="1"/>
              <a:t>na</a:t>
            </a:r>
            <a:r>
              <a:rPr lang="hr-HR" dirty="0"/>
              <a:t> kolonu u kojoj je formula </a:t>
            </a:r>
            <a:r>
              <a:rPr lang="en-US" dirty="0" err="1"/>
              <a:t>i</a:t>
            </a:r>
            <a:r>
              <a:rPr lang="hr-HR" dirty="0"/>
              <a:t>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u istom </a:t>
            </a:r>
            <a:r>
              <a:rPr lang="en-US" altLang="zh-CN" b="1" i="1" dirty="0">
                <a:solidFill>
                  <a:schemeClr val="accent2">
                    <a:lumMod val="50000"/>
                  </a:schemeClr>
                </a:solidFill>
              </a:rPr>
              <a:t>re</a:t>
            </a:r>
            <a:r>
              <a:rPr lang="hr-HR" altLang="zh-CN" b="1" i="1" dirty="0" err="1">
                <a:solidFill>
                  <a:schemeClr val="accent2">
                    <a:lumMod val="50000"/>
                  </a:schemeClr>
                </a:solidFill>
              </a:rPr>
              <a:t>du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hr-HR" dirty="0"/>
              <a:t>u kome je formula.)</a:t>
            </a:r>
            <a:endParaRPr lang="en-US" dirty="0"/>
          </a:p>
          <a:p>
            <a:endParaRPr lang="sr-Latn-ME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  <p:pic>
        <p:nvPicPr>
          <p:cNvPr id="6" name="Picture 4" descr="exc1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8121" y="2673565"/>
            <a:ext cx="4367235" cy="2286016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Relativne adrese - formule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19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just">
              <a:spcBef>
                <a:spcPct val="50000"/>
              </a:spcBef>
              <a:buNone/>
              <a:defRPr/>
            </a:pPr>
            <a:endParaRPr lang="hr-HR" dirty="0"/>
          </a:p>
          <a:p>
            <a:pPr algn="just">
              <a:spcBef>
                <a:spcPct val="50000"/>
              </a:spcBef>
              <a:buNone/>
              <a:defRPr/>
            </a:pPr>
            <a:r>
              <a:rPr lang="hr-HR" dirty="0"/>
              <a:t>Pokrenuti radnu knjigu </a:t>
            </a:r>
            <a:r>
              <a:rPr lang="hr-HR" b="1" dirty="0">
                <a:solidFill>
                  <a:srgbClr val="DF980B"/>
                </a:solidFill>
              </a:rPr>
              <a:t>Excel Zadaci</a:t>
            </a:r>
            <a:r>
              <a:rPr lang="hr-HR" altLang="zh-CN" b="1" dirty="0">
                <a:solidFill>
                  <a:srgbClr val="DF980B"/>
                </a:solidFill>
              </a:rPr>
              <a:t>.xlsx</a:t>
            </a:r>
            <a:r>
              <a:rPr lang="hr-HR" dirty="0"/>
              <a:t>, otvoriti radni list </a:t>
            </a:r>
            <a:r>
              <a:rPr lang="hr-HR" b="1" dirty="0">
                <a:solidFill>
                  <a:srgbClr val="DF980B"/>
                </a:solidFill>
              </a:rPr>
              <a:t>Vježba</a:t>
            </a:r>
            <a:r>
              <a:rPr lang="hr-HR" altLang="zh-CN" b="1" dirty="0">
                <a:solidFill>
                  <a:srgbClr val="DF980B"/>
                </a:solidFill>
              </a:rPr>
              <a:t>1</a:t>
            </a:r>
            <a:r>
              <a:rPr lang="hr-HR" dirty="0"/>
              <a:t>.</a:t>
            </a:r>
            <a:endParaRPr lang="hr-HR" altLang="zh-CN" dirty="0"/>
          </a:p>
          <a:p>
            <a:pPr eaLnBrk="1" hangingPunct="1">
              <a:defRPr/>
            </a:pPr>
            <a:r>
              <a:rPr lang="hr-HR" altLang="zh-CN" dirty="0"/>
              <a:t>U ćelije </a:t>
            </a:r>
            <a:r>
              <a:rPr lang="hr-HR" altLang="zh-CN" b="1" dirty="0">
                <a:solidFill>
                  <a:srgbClr val="DF980B"/>
                </a:solidFill>
              </a:rPr>
              <a:t>G5:G8</a:t>
            </a:r>
            <a:r>
              <a:rPr lang="hr-HR" altLang="zh-CN" dirty="0"/>
              <a:t> i </a:t>
            </a:r>
            <a:r>
              <a:rPr lang="hr-HR" altLang="zh-CN" b="1" dirty="0">
                <a:solidFill>
                  <a:srgbClr val="DF980B"/>
                </a:solidFill>
              </a:rPr>
              <a:t>C10:F10</a:t>
            </a:r>
            <a:r>
              <a:rPr lang="hr-HR" altLang="zh-CN" dirty="0"/>
              <a:t> unijeti odgovarajuće formule.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Formule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61871" y="1828800"/>
            <a:ext cx="9134153" cy="4351337"/>
          </a:xfrm>
        </p:spPr>
        <p:txBody>
          <a:bodyPr/>
          <a:lstStyle/>
          <a:p>
            <a:pPr eaLnBrk="1" hangingPunct="1">
              <a:defRPr/>
            </a:pPr>
            <a:r>
              <a:rPr lang="hr-HR" dirty="0"/>
              <a:t>Jedan od glavnih zadataka Excel-a je omogućiti brzo i jednostavno računanje pomoću formula.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  <p:pic>
        <p:nvPicPr>
          <p:cNvPr id="7" name="Picture 6" descr="exc122">
            <a:extLst>
              <a:ext uri="{FF2B5EF4-FFF2-40B4-BE49-F238E27FC236}">
                <a16:creationId xmlns:a16="http://schemas.microsoft.com/office/drawing/2014/main" id="{D8D986CC-3DEA-4446-8E3B-08B386299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990844" y="3429000"/>
            <a:ext cx="3905898" cy="1016537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20</a:t>
            </a:fld>
            <a:endParaRPr lang="hr-HR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070DA9B-A1DD-42D3-A3CF-7A957C10BA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753" y="1645783"/>
            <a:ext cx="7185933" cy="282028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Relativne adrese - formule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21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571461" y="1643051"/>
            <a:ext cx="10358667" cy="4071937"/>
          </a:xfrm>
        </p:spPr>
        <p:txBody>
          <a:bodyPr/>
          <a:lstStyle/>
          <a:p>
            <a:pPr algn="just">
              <a:spcBef>
                <a:spcPct val="50000"/>
              </a:spcBef>
              <a:buNone/>
              <a:defRPr/>
            </a:pPr>
            <a:r>
              <a:rPr lang="hr-HR" dirty="0"/>
              <a:t>Vježba 27a.</a:t>
            </a:r>
          </a:p>
          <a:p>
            <a:pPr>
              <a:defRPr/>
            </a:pPr>
            <a:r>
              <a:rPr lang="hr-HR" dirty="0"/>
              <a:t>Napraviti </a:t>
            </a:r>
            <a:r>
              <a:rPr lang="hr-HR" altLang="zh-CN" b="1" dirty="0">
                <a:solidFill>
                  <a:srgbClr val="DF980B"/>
                </a:solidFill>
              </a:rPr>
              <a:t>proračun</a:t>
            </a:r>
            <a:r>
              <a:rPr lang="hr-HR" dirty="0"/>
              <a:t> koji će </a:t>
            </a:r>
            <a:r>
              <a:rPr lang="hr-HR" altLang="zh-CN" b="1" dirty="0">
                <a:solidFill>
                  <a:srgbClr val="DF980B"/>
                </a:solidFill>
              </a:rPr>
              <a:t>vrijednosti izražene u </a:t>
            </a:r>
            <a:r>
              <a:rPr lang="en-US" altLang="zh-CN" b="1" dirty="0" err="1">
                <a:solidFill>
                  <a:srgbClr val="DF980B"/>
                </a:solidFill>
              </a:rPr>
              <a:t>dinarima</a:t>
            </a:r>
            <a:r>
              <a:rPr lang="hr-HR" dirty="0"/>
              <a:t> pretvoriti </a:t>
            </a:r>
            <a:r>
              <a:rPr lang="hr-HR" altLang="zh-CN" b="1" dirty="0">
                <a:solidFill>
                  <a:srgbClr val="DF980B"/>
                </a:solidFill>
              </a:rPr>
              <a:t>u iznose u eurima</a:t>
            </a:r>
            <a:r>
              <a:rPr lang="hr-HR" dirty="0"/>
              <a:t>. </a:t>
            </a:r>
          </a:p>
          <a:p>
            <a:pPr>
              <a:defRPr/>
            </a:pPr>
            <a:r>
              <a:rPr lang="hr-HR" dirty="0"/>
              <a:t>U radnu knjigu</a:t>
            </a:r>
            <a:r>
              <a:rPr lang="en-US" dirty="0"/>
              <a:t> Excel </a:t>
            </a:r>
            <a:r>
              <a:rPr lang="en-US" dirty="0" err="1"/>
              <a:t>Zadacu</a:t>
            </a:r>
            <a:r>
              <a:rPr lang="en-US" dirty="0"/>
              <a:t> um</a:t>
            </a:r>
            <a:r>
              <a:rPr lang="hr-HR" dirty="0" err="1"/>
              <a:t>etnuti</a:t>
            </a:r>
            <a:r>
              <a:rPr lang="hr-HR" dirty="0"/>
              <a:t> </a:t>
            </a:r>
            <a:r>
              <a:rPr lang="hr-HR" altLang="zh-CN" b="1" dirty="0">
                <a:solidFill>
                  <a:srgbClr val="DF980B"/>
                </a:solidFill>
              </a:rPr>
              <a:t>novi radni list  </a:t>
            </a:r>
            <a:r>
              <a:rPr lang="hr-HR" dirty="0"/>
              <a:t>naziva </a:t>
            </a:r>
            <a:r>
              <a:rPr lang="en-US" b="1" dirty="0" err="1">
                <a:solidFill>
                  <a:srgbClr val="DF980B"/>
                </a:solidFill>
              </a:rPr>
              <a:t>Kurs</a:t>
            </a:r>
            <a:r>
              <a:rPr lang="hr-HR" altLang="zh-CN" dirty="0"/>
              <a:t>. S</a:t>
            </a:r>
            <a:r>
              <a:rPr lang="hr-HR" dirty="0"/>
              <a:t>adržaj radnog lista oblikovati kako pokazuje primjer. </a:t>
            </a:r>
            <a:endParaRPr lang="en-US" dirty="0"/>
          </a:p>
          <a:p>
            <a:pPr>
              <a:defRPr/>
            </a:pPr>
            <a:endParaRPr lang="hr-HR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22AD47-87FE-4248-B2C3-9EC9BE9AA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356" y="3309958"/>
            <a:ext cx="6238875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69BCE3-89D6-4A1B-AC42-F89EDD98C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257" y="3266998"/>
            <a:ext cx="4924425" cy="29337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8AB5936-48B7-4A23-B285-4557D0C79A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7794" y="657302"/>
            <a:ext cx="4943475" cy="2847975"/>
          </a:xfrm>
          <a:prstGeom prst="rect">
            <a:avLst/>
          </a:prstGeom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22</a:t>
            </a:fld>
            <a:endParaRPr lang="hr-HR"/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8620121" y="1292205"/>
            <a:ext cx="1728787" cy="503237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6596066" y="4071943"/>
            <a:ext cx="1545616" cy="1627729"/>
          </a:xfrm>
          <a:prstGeom prst="roundRect">
            <a:avLst>
              <a:gd name="adj" fmla="val 1129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25" name="AutoShape 9"/>
          <p:cNvSpPr>
            <a:spLocks noChangeArrowheads="1"/>
          </p:cNvSpPr>
          <p:nvPr/>
        </p:nvSpPr>
        <p:spPr bwMode="auto">
          <a:xfrm>
            <a:off x="8596330" y="4786322"/>
            <a:ext cx="1857388" cy="1500198"/>
          </a:xfrm>
          <a:prstGeom prst="wedgeRectCallout">
            <a:avLst>
              <a:gd name="adj1" fmla="val 9117"/>
              <a:gd name="adj2" fmla="val -257607"/>
            </a:avLst>
          </a:prstGeom>
          <a:solidFill>
            <a:schemeClr val="tx1"/>
          </a:solidFill>
          <a:ln w="381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altLang="zh-CN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Iznos u </a:t>
            </a:r>
            <a:r>
              <a:rPr lang="en-US" altLang="zh-CN" sz="2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dinara</a:t>
            </a:r>
            <a:r>
              <a:rPr lang="hr-HR" altLang="zh-CN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preračunat u eure.</a:t>
            </a:r>
            <a:endParaRPr lang="en-US" altLang="zh-CN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hr-HR" sz="2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9"/>
          <p:cNvSpPr>
            <a:spLocks noChangeArrowheads="1"/>
          </p:cNvSpPr>
          <p:nvPr/>
        </p:nvSpPr>
        <p:spPr bwMode="auto">
          <a:xfrm>
            <a:off x="1881158" y="5000636"/>
            <a:ext cx="1785950" cy="1285884"/>
          </a:xfrm>
          <a:prstGeom prst="wedgeRectCallout">
            <a:avLst>
              <a:gd name="adj1" fmla="val 223224"/>
              <a:gd name="adj2" fmla="val -57220"/>
            </a:avLst>
          </a:prstGeom>
          <a:solidFill>
            <a:schemeClr val="tx1"/>
          </a:solidFill>
          <a:ln w="38100">
            <a:solidFill>
              <a:schemeClr val="accent2">
                <a:lumMod val="50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hr-HR" sz="24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Vrijednosti kopiranih formula!</a:t>
            </a:r>
            <a:endParaRPr lang="en-US" sz="240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260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hr-HR" sz="26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Problem s relativnim adresama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zh-CN" dirty="0"/>
              <a:t>Adrese su relativne</a:t>
            </a:r>
            <a:r>
              <a:rPr lang="en-US" altLang="zh-CN" dirty="0"/>
              <a:t>, </a:t>
            </a:r>
            <a:r>
              <a:rPr lang="hr-HR" altLang="zh-CN" dirty="0"/>
              <a:t>rezultat je ispravan ali neželjen.</a:t>
            </a:r>
          </a:p>
          <a:p>
            <a:pPr eaLnBrk="1" hangingPunct="1">
              <a:defRPr/>
            </a:pPr>
            <a:r>
              <a:rPr lang="hr-HR" altLang="zh-CN" dirty="0"/>
              <a:t>K</a:t>
            </a:r>
            <a:r>
              <a:rPr lang="en-US" altLang="zh-CN" dirty="0" err="1"/>
              <a:t>opiranjem</a:t>
            </a:r>
            <a:r>
              <a:rPr lang="en-US" altLang="zh-CN" dirty="0"/>
              <a:t> </a:t>
            </a:r>
            <a:r>
              <a:rPr lang="en-US" altLang="zh-CN" dirty="0" err="1"/>
              <a:t>formul</a:t>
            </a:r>
            <a:r>
              <a:rPr lang="hr-HR" altLang="zh-CN" dirty="0"/>
              <a:t>e</a:t>
            </a:r>
            <a:r>
              <a:rPr lang="en-US" altLang="zh-CN" dirty="0"/>
              <a:t> </a:t>
            </a:r>
            <a:br>
              <a:rPr lang="hr-HR" altLang="zh-CN" dirty="0"/>
            </a:b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=A2</a:t>
            </a:r>
            <a:r>
              <a:rPr lang="en-US" altLang="zh-CN" b="1" i="1" dirty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n-US" altLang="zh-CN" b="1" i="1" dirty="0">
                <a:solidFill>
                  <a:schemeClr val="accent2">
                    <a:lumMod val="50000"/>
                  </a:schemeClr>
                </a:solidFill>
              </a:rPr>
              <a:t>8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hr-HR" altLang="zh-CN" dirty="0"/>
              <a:t>iz ćelije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C2</a:t>
            </a:r>
            <a:r>
              <a:rPr lang="hr-HR" altLang="zh-CN" dirty="0"/>
              <a:t> </a:t>
            </a:r>
            <a:br>
              <a:rPr lang="hr-HR" altLang="zh-CN" dirty="0"/>
            </a:br>
            <a:r>
              <a:rPr lang="hr-HR" altLang="zh-CN" dirty="0"/>
              <a:t>u ćeliju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C3,</a:t>
            </a:r>
            <a:r>
              <a:rPr lang="hr-HR" altLang="zh-CN" dirty="0"/>
              <a:t> formula je </a:t>
            </a:r>
            <a:br>
              <a:rPr lang="hr-HR" altLang="zh-CN" dirty="0"/>
            </a:br>
            <a:r>
              <a:rPr lang="hr-HR" altLang="zh-CN" dirty="0"/>
              <a:t>oblika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=</a:t>
            </a:r>
            <a:r>
              <a:rPr lang="en-US" altLang="zh-CN" b="1" i="1" dirty="0">
                <a:solidFill>
                  <a:schemeClr val="accent2">
                    <a:lumMod val="50000"/>
                  </a:schemeClr>
                </a:solidFill>
              </a:rPr>
              <a:t>A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n-US" altLang="zh-CN" b="1" i="1" dirty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n-US" altLang="zh-CN" b="1" i="1" dirty="0">
                <a:solidFill>
                  <a:schemeClr val="accent2">
                    <a:lumMod val="50000"/>
                  </a:schemeClr>
                </a:solidFill>
              </a:rPr>
              <a:t>9</a:t>
            </a:r>
            <a:r>
              <a:rPr lang="hr-HR" altLang="zh-CN" dirty="0"/>
              <a:t>.</a:t>
            </a:r>
          </a:p>
          <a:p>
            <a:pPr eaLnBrk="1" hangingPunct="1">
              <a:defRPr/>
            </a:pPr>
            <a:r>
              <a:rPr lang="hr-HR" altLang="zh-CN" dirty="0"/>
              <a:t>Ć</a:t>
            </a:r>
            <a:r>
              <a:rPr lang="en-US" altLang="zh-CN" dirty="0" err="1"/>
              <a:t>elija</a:t>
            </a:r>
            <a:r>
              <a:rPr lang="en-US" altLang="zh-CN" dirty="0"/>
              <a:t>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n-US" altLang="zh-CN" b="1" i="1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0</a:t>
            </a:r>
            <a:r>
              <a:rPr lang="en-US" altLang="zh-CN" dirty="0"/>
              <a:t> </a:t>
            </a:r>
            <a:r>
              <a:rPr lang="hr-HR" altLang="zh-CN" dirty="0"/>
              <a:t>je </a:t>
            </a:r>
            <a:r>
              <a:rPr lang="en-US" altLang="zh-CN" b="1" i="1" dirty="0" err="1">
                <a:solidFill>
                  <a:schemeClr val="accent2">
                    <a:lumMod val="50000"/>
                  </a:schemeClr>
                </a:solidFill>
              </a:rPr>
              <a:t>prazna</a:t>
            </a:r>
            <a:r>
              <a:rPr lang="en-US" altLang="zh-CN" dirty="0"/>
              <a:t>, </a:t>
            </a:r>
            <a:br>
              <a:rPr lang="hr-HR" altLang="zh-CN" dirty="0"/>
            </a:br>
            <a:r>
              <a:rPr lang="en-US" altLang="zh-CN" dirty="0"/>
              <a:t>a </a:t>
            </a:r>
            <a:r>
              <a:rPr lang="en-US" altLang="zh-CN" dirty="0" err="1"/>
              <a:t>dijeljenje</a:t>
            </a:r>
            <a:r>
              <a:rPr lang="en-US" altLang="zh-CN" dirty="0"/>
              <a:t> </a:t>
            </a:r>
            <a:r>
              <a:rPr lang="en-US" altLang="zh-CN" dirty="0" err="1"/>
              <a:t>sa</a:t>
            </a:r>
            <a:r>
              <a:rPr lang="en-US" altLang="zh-CN" dirty="0"/>
              <a:t> 0 </a:t>
            </a:r>
            <a:r>
              <a:rPr lang="en-US" altLang="zh-CN" dirty="0" err="1"/>
              <a:t>nije</a:t>
            </a:r>
            <a:r>
              <a:rPr lang="en-US" altLang="zh-CN" dirty="0"/>
              <a:t> </a:t>
            </a:r>
            <a:r>
              <a:rPr lang="en-US" altLang="zh-CN" dirty="0" err="1"/>
              <a:t>mogu</a:t>
            </a:r>
            <a:r>
              <a:rPr lang="sr-Latn-ME" altLang="zh-CN" dirty="0"/>
              <a:t>će</a:t>
            </a:r>
            <a:r>
              <a:rPr lang="en-US" altLang="zh-CN" dirty="0"/>
              <a:t>. </a:t>
            </a:r>
            <a:endParaRPr lang="hr-HR" altLang="zh-CN" dirty="0"/>
          </a:p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23</a:t>
            </a:fld>
            <a:endParaRPr lang="hr-HR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C18B398-A26A-46E6-BB90-6A9E75EE3C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4833"/>
          <a:stretch/>
        </p:blipFill>
        <p:spPr>
          <a:xfrm>
            <a:off x="6784360" y="2618580"/>
            <a:ext cx="3332875" cy="277177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61872" y="5143500"/>
            <a:ext cx="9692640" cy="1325562"/>
          </a:xfrm>
        </p:spPr>
        <p:txBody>
          <a:bodyPr>
            <a:normAutofit/>
          </a:bodyPr>
          <a:lstStyle/>
          <a:p>
            <a:r>
              <a:rPr lang="hr-HR"/>
              <a:t>Problem s relativnim adresama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53C71C-EE3C-44D8-8587-9A4D9D5CC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11292840" y="6172200"/>
            <a:ext cx="914400" cy="5937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2521EDB7-747B-493C-8632-2FFDF74C8276}" type="slidenum">
              <a:rPr lang="hr-HR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24</a:t>
            </a:fld>
            <a:endParaRPr lang="hr-HR"/>
          </a:p>
        </p:txBody>
      </p:sp>
      <p:graphicFrame>
        <p:nvGraphicFramePr>
          <p:cNvPr id="7" name="Rezervirano mjesto sadržaja 2">
            <a:extLst>
              <a:ext uri="{FF2B5EF4-FFF2-40B4-BE49-F238E27FC236}">
                <a16:creationId xmlns:a16="http://schemas.microsoft.com/office/drawing/2014/main" id="{0E3A5E99-B960-41BC-B190-2D2034096F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132300"/>
              </p:ext>
            </p:extLst>
          </p:nvPr>
        </p:nvGraphicFramePr>
        <p:xfrm>
          <a:off x="1262063" y="462337"/>
          <a:ext cx="922576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Apsolutne adrese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dirty="0"/>
              <a:t>Ove adrese prilikom kopiranja </a:t>
            </a:r>
            <a:r>
              <a:rPr lang="hr-HR" altLang="zh-CN" b="1" i="1" u="sng" dirty="0">
                <a:solidFill>
                  <a:schemeClr val="accent2">
                    <a:lumMod val="50000"/>
                  </a:schemeClr>
                </a:solidFill>
              </a:rPr>
              <a:t>uvijek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 pokazuju na istu lokaciju ćelije koju predstavljaju</a:t>
            </a:r>
            <a:r>
              <a:rPr lang="hr-HR" altLang="zh-CN" dirty="0"/>
              <a:t>. </a:t>
            </a:r>
          </a:p>
          <a:p>
            <a:r>
              <a:rPr lang="hr-HR" altLang="zh-CN" dirty="0"/>
              <a:t>Adresa se može načiniti apsolutnom tako da se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ispred naziva </a:t>
            </a:r>
            <a:r>
              <a:rPr lang="hr-HR" altLang="zh-CN" b="1" i="1" dirty="0" err="1">
                <a:solidFill>
                  <a:schemeClr val="accent2">
                    <a:lumMod val="50000"/>
                  </a:schemeClr>
                </a:solidFill>
              </a:rPr>
              <a:t>koline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 i/ili broja reda </a:t>
            </a:r>
            <a:r>
              <a:rPr lang="hr-HR" altLang="zh-CN" dirty="0"/>
              <a:t>stavi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znak $</a:t>
            </a:r>
            <a:r>
              <a:rPr lang="hr-HR" altLang="zh-CN" dirty="0"/>
              <a:t>.</a:t>
            </a:r>
          </a:p>
          <a:p>
            <a:endParaRPr lang="hr-HR" altLang="zh-CN" sz="3600" dirty="0"/>
          </a:p>
          <a:p>
            <a:pPr indent="11113">
              <a:buNone/>
            </a:pPr>
            <a:r>
              <a:rPr lang="hr-HR" altLang="zh-CN" sz="2400" dirty="0"/>
              <a:t>Jednostavnije je ako se pokazivač postavi ispred adrese ćelije koju se želi načiniti apsolutnom, pa pritisne </a:t>
            </a:r>
            <a:r>
              <a:rPr lang="hr-HR" altLang="zh-CN" sz="2400" b="1" i="1" dirty="0"/>
              <a:t>funkcijska tipka F4</a:t>
            </a:r>
            <a:r>
              <a:rPr lang="hr-HR" altLang="zh-CN" sz="2400" dirty="0"/>
              <a:t>.</a:t>
            </a:r>
            <a:endParaRPr lang="hr-HR" altLang="zh-CN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hr-HR" altLang="zh-CN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25</a:t>
            </a:fld>
            <a:endParaRPr lang="hr-HR"/>
          </a:p>
        </p:txBody>
      </p:sp>
      <p:pic>
        <p:nvPicPr>
          <p:cNvPr id="6" name="Picture 4" descr="exc1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7982" y="3270689"/>
            <a:ext cx="2143140" cy="958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Apsolutne adrese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26</a:t>
            </a:fld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r-HR" sz="2400" dirty="0"/>
          </a:p>
          <a:p>
            <a:pPr>
              <a:buNone/>
            </a:pPr>
            <a:r>
              <a:rPr lang="hr-HR" sz="2400" dirty="0"/>
              <a:t> </a:t>
            </a:r>
            <a:r>
              <a:rPr lang="hr-HR" altLang="zh-CN" sz="2400" b="1" dirty="0">
                <a:solidFill>
                  <a:srgbClr val="DF980B"/>
                </a:solidFill>
              </a:rPr>
              <a:t>Ispraviti rješenje </a:t>
            </a:r>
            <a:r>
              <a:rPr lang="hr-HR" altLang="zh-CN" sz="2400" dirty="0"/>
              <a:t>prethodno postavljenog zadatka </a:t>
            </a:r>
            <a:r>
              <a:rPr lang="hr-HR" altLang="zh-CN" sz="2400" b="1" dirty="0">
                <a:solidFill>
                  <a:srgbClr val="DF980B"/>
                </a:solidFill>
              </a:rPr>
              <a:t>upotrebom apsolutnih adresa</a:t>
            </a:r>
            <a:r>
              <a:rPr lang="en-US" altLang="zh-CN" sz="2400" dirty="0"/>
              <a:t>.</a:t>
            </a:r>
            <a:endParaRPr lang="hr-HR" altLang="zh-CN" sz="2400" dirty="0"/>
          </a:p>
          <a:p>
            <a:pPr indent="11113">
              <a:buNone/>
            </a:pPr>
            <a:r>
              <a:rPr lang="hr-HR" altLang="zh-CN" sz="2400" dirty="0"/>
              <a:t>Adresu ćelije </a:t>
            </a:r>
            <a:r>
              <a:rPr lang="hr-HR" altLang="zh-CN" sz="2400" b="1" dirty="0">
                <a:solidFill>
                  <a:srgbClr val="DF980B"/>
                </a:solidFill>
              </a:rPr>
              <a:t>C8</a:t>
            </a:r>
            <a:r>
              <a:rPr lang="hr-HR" altLang="zh-CN" sz="2400" dirty="0"/>
              <a:t> treba načiniti </a:t>
            </a:r>
            <a:r>
              <a:rPr lang="hr-HR" altLang="zh-CN" sz="2400" b="1" dirty="0">
                <a:solidFill>
                  <a:srgbClr val="DF980B"/>
                </a:solidFill>
              </a:rPr>
              <a:t>apsolutnom</a:t>
            </a:r>
            <a:r>
              <a:rPr lang="hr-HR" altLang="zh-CN" sz="2400" dirty="0"/>
              <a:t> jer se u njoj nalazi podatak koji je potreban za svaki od rezultata. Stoga će formula biti oblika:</a:t>
            </a:r>
          </a:p>
          <a:p>
            <a:pPr>
              <a:lnSpc>
                <a:spcPct val="105000"/>
              </a:lnSpc>
              <a:buNone/>
              <a:tabLst>
                <a:tab pos="2595563" algn="l"/>
              </a:tabLst>
              <a:defRPr/>
            </a:pPr>
            <a:r>
              <a:rPr lang="hr-HR" altLang="zh-CN" sz="2400" dirty="0"/>
              <a:t> 	 	</a:t>
            </a:r>
            <a:r>
              <a:rPr lang="hr-HR" altLang="zh-CN" sz="2400" b="1" dirty="0">
                <a:solidFill>
                  <a:srgbClr val="DF980B"/>
                </a:solidFill>
              </a:rPr>
              <a:t>=A2/$C$8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D5E0904-721C-4D68-9EB8-1C9752E32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0CDF5D3-7220-42A0-9D37-ECF3BF283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0"/>
            <a:ext cx="10835640" cy="510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BC717F-58B3-4A4E-BC3B-1B11323AD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5105400"/>
            <a:ext cx="10835640" cy="17526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44183" y="5181600"/>
            <a:ext cx="10156435" cy="1076324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5400">
                <a:solidFill>
                  <a:srgbClr val="FFFFFF"/>
                </a:solidFill>
              </a:rPr>
              <a:t>Rešenje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EE75710-64C5-4CA8-8A7C-82EE4125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244"/>
            <a:ext cx="457200" cy="6858000"/>
          </a:xfrm>
          <a:prstGeom prst="rect">
            <a:avLst/>
          </a:prstGeom>
          <a:solidFill>
            <a:srgbClr val="6F6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F9919388-6E5C-4AC5-8110-30C1E40E4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640081"/>
            <a:ext cx="7158663" cy="382524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435050B1-74E1-4A81-923D-0F5971A3B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899160" cy="6858000"/>
          </a:xfrm>
          <a:prstGeom prst="rect">
            <a:avLst/>
          </a:prstGeom>
          <a:solidFill>
            <a:srgbClr val="3535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11292840" y="6172200"/>
            <a:ext cx="914400" cy="593725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defRPr/>
            </a:pPr>
            <a:fld id="{2521EDB7-747B-493C-8632-2FFDF74C8276}" type="slidenum">
              <a:rPr lang="en-US">
                <a:solidFill>
                  <a:srgbClr val="A6A6A6"/>
                </a:solidFill>
              </a:rPr>
              <a:pPr defTabSz="914400">
                <a:lnSpc>
                  <a:spcPct val="90000"/>
                </a:lnSpc>
                <a:spcAft>
                  <a:spcPts val="600"/>
                </a:spcAft>
                <a:defRPr/>
              </a:pPr>
              <a:t>27</a:t>
            </a:fld>
            <a:endParaRPr lang="en-US">
              <a:solidFill>
                <a:srgbClr val="A6A6A6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hade val="98000"/>
                <a:satMod val="130000"/>
                <a:lumMod val="102000"/>
              </a:schemeClr>
            </a:gs>
            <a:gs pos="100000">
              <a:schemeClr val="bg1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F05DDE-5F2C-44F5-BACC-DED4737B1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F83622-9C51-462D-849C-7930BC3F9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812"/>
            <a:ext cx="12192000" cy="68608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4E700F-A058-43A6-86D4-19100CE45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758953"/>
            <a:ext cx="9418320" cy="2944084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7200">
                <a:solidFill>
                  <a:schemeClr val="tx1"/>
                </a:solidFill>
              </a:rPr>
              <a:t>HVALA NA PAŽNJI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797C01-AD12-4343-9A8C-6E992C1A4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12709"/>
            <a:ext cx="12192000" cy="26690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D9619C-41EA-43B4-84C9-5EAAF0E0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6172200"/>
            <a:ext cx="914400" cy="593725"/>
          </a:xfrm>
        </p:spPr>
        <p:txBody>
          <a:bodyPr vert="horz" lIns="45720" tIns="45720" rIns="4572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A6FC3021-28A5-43CA-B3B6-37A6F82E8612}" type="slidenum">
              <a:rPr lang="en-US" kern="1200">
                <a:solidFill>
                  <a:srgbClr val="FFFFFF">
                    <a:alpha val="80000"/>
                  </a:srgbClr>
                </a:solidFill>
                <a:latin typeface="+mn-lt"/>
                <a:ea typeface="+mn-ea"/>
                <a:cs typeface="+mn-cs"/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28</a:t>
            </a:fld>
            <a:endParaRPr lang="en-US" kern="1200">
              <a:solidFill>
                <a:srgbClr val="FFFFFF">
                  <a:alpha val="80000"/>
                </a:srgb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182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Formule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Excel</a:t>
            </a:r>
            <a:r>
              <a:rPr lang="hr-HR" dirty="0"/>
              <a:t> </a:t>
            </a:r>
            <a:r>
              <a:rPr lang="en-US" dirty="0" err="1"/>
              <a:t>sadr</a:t>
            </a:r>
            <a:r>
              <a:rPr lang="hr-HR" dirty="0"/>
              <a:t>ž</a:t>
            </a:r>
            <a:r>
              <a:rPr lang="en-US" dirty="0" err="1"/>
              <a:t>aj</a:t>
            </a:r>
            <a:r>
              <a:rPr lang="hr-HR" dirty="0"/>
              <a:t> ć</a:t>
            </a:r>
            <a:r>
              <a:rPr lang="en-US" dirty="0" err="1"/>
              <a:t>elije</a:t>
            </a:r>
            <a:r>
              <a:rPr lang="hr-HR" dirty="0"/>
              <a:t> </a:t>
            </a:r>
            <a:r>
              <a:rPr lang="en-US" dirty="0" err="1"/>
              <a:t>prepoznaje</a:t>
            </a:r>
            <a:r>
              <a:rPr lang="hr-HR" dirty="0"/>
              <a:t> </a:t>
            </a:r>
            <a:r>
              <a:rPr lang="en-US" dirty="0" err="1"/>
              <a:t>kao</a:t>
            </a:r>
            <a:r>
              <a:rPr lang="hr-HR" dirty="0"/>
              <a:t> </a:t>
            </a:r>
            <a:r>
              <a:rPr lang="en-US" dirty="0" err="1"/>
              <a:t>formulu</a:t>
            </a:r>
            <a:r>
              <a:rPr lang="hr-HR" dirty="0"/>
              <a:t> ako </a:t>
            </a:r>
            <a:r>
              <a:rPr lang="en-US" dirty="0"/>
              <a:t>je</a:t>
            </a:r>
            <a:r>
              <a:rPr lang="hr-HR" dirty="0"/>
              <a:t> </a:t>
            </a:r>
            <a:r>
              <a:rPr lang="en-US" b="1" i="1" dirty="0" err="1">
                <a:solidFill>
                  <a:schemeClr val="accent2">
                    <a:lumMod val="50000"/>
                  </a:schemeClr>
                </a:solidFill>
              </a:rPr>
              <a:t>prvi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2">
                    <a:lumMod val="50000"/>
                  </a:schemeClr>
                </a:solidFill>
              </a:rPr>
              <a:t>znak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/>
              <a:t>sadr</a:t>
            </a:r>
            <a:r>
              <a:rPr lang="hr-HR" dirty="0"/>
              <a:t>ž</a:t>
            </a:r>
            <a:r>
              <a:rPr lang="en-US" dirty="0" err="1"/>
              <a:t>aja</a:t>
            </a:r>
            <a:r>
              <a:rPr lang="hr-HR" dirty="0"/>
              <a:t> </a:t>
            </a:r>
            <a:r>
              <a:rPr lang="en-US" b="1" i="1" dirty="0" err="1">
                <a:solidFill>
                  <a:schemeClr val="accent2">
                    <a:lumMod val="50000"/>
                  </a:schemeClr>
                </a:solidFill>
              </a:rPr>
              <a:t>znak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2">
                    <a:lumMod val="50000"/>
                  </a:schemeClr>
                </a:solidFill>
              </a:rPr>
              <a:t>jednakosti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hr-HR" dirty="0"/>
              <a:t>(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=</a:t>
            </a:r>
            <a:r>
              <a:rPr lang="hr-HR" dirty="0"/>
              <a:t>).</a:t>
            </a:r>
          </a:p>
          <a:p>
            <a:pPr>
              <a:defRPr/>
            </a:pPr>
            <a:r>
              <a:rPr lang="hr-HR" dirty="0"/>
              <a:t>Iza znaka jednakosti mogu se unositi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adrese</a:t>
            </a:r>
            <a:r>
              <a:rPr lang="hr-HR" dirty="0"/>
              <a:t> ćelija,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brojevi </a:t>
            </a:r>
            <a:r>
              <a:rPr lang="hr-HR" dirty="0"/>
              <a:t>(konstante),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operatori</a:t>
            </a:r>
            <a:r>
              <a:rPr lang="hr-HR" dirty="0"/>
              <a:t>,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funkcije</a:t>
            </a:r>
            <a:r>
              <a:rPr lang="hr-HR" dirty="0"/>
              <a:t>. </a:t>
            </a:r>
          </a:p>
          <a:p>
            <a:pPr>
              <a:defRPr/>
            </a:pPr>
            <a:r>
              <a:rPr lang="hr-HR" altLang="zh-CN" dirty="0"/>
              <a:t>Na kraju oblikovane formule - pritiskom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Enter</a:t>
            </a:r>
            <a:r>
              <a:rPr lang="hr-HR" altLang="zh-CN" dirty="0"/>
              <a:t> ili </a:t>
            </a:r>
            <a:r>
              <a:rPr lang="hr-HR" altLang="zh-CN" b="1" i="1" dirty="0">
                <a:solidFill>
                  <a:schemeClr val="accent2">
                    <a:lumMod val="50000"/>
                  </a:schemeClr>
                </a:solidFill>
              </a:rPr>
              <a:t>dugmetom za potvrdu </a:t>
            </a:r>
            <a:r>
              <a:rPr lang="hr-HR" altLang="zh-CN" dirty="0"/>
              <a:t>u traci formule zadajemo formulu</a:t>
            </a:r>
            <a:endParaRPr lang="en-US" dirty="0"/>
          </a:p>
          <a:p>
            <a:pPr>
              <a:defRPr/>
            </a:pP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  <p:pic>
        <p:nvPicPr>
          <p:cNvPr id="6" name="Picture 5" descr="exc1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554045" y="4802842"/>
            <a:ext cx="3019392" cy="785818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dirty="0"/>
              <a:t>Operatori: Aritmetički i relacijski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430404"/>
              </p:ext>
            </p:extLst>
          </p:nvPr>
        </p:nvGraphicFramePr>
        <p:xfrm>
          <a:off x="2349305" y="2643182"/>
          <a:ext cx="3370425" cy="3803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2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7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+</a:t>
                      </a:r>
                      <a:endParaRPr lang="en-US" sz="2400" b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altLang="zh-CN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sabiranje</a:t>
                      </a:r>
                      <a:endParaRPr lang="en-US" sz="2400" b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-</a:t>
                      </a:r>
                      <a:endParaRPr lang="en-US" sz="2400" b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altLang="zh-CN" sz="24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oduzimanje</a:t>
                      </a:r>
                      <a:endParaRPr lang="en-US" sz="240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*</a:t>
                      </a:r>
                      <a:endParaRPr lang="en-US" sz="2400" b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altLang="zh-CN" sz="24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množenje</a:t>
                      </a:r>
                      <a:endParaRPr lang="en-US" sz="240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/</a:t>
                      </a:r>
                      <a:endParaRPr lang="en-US" sz="2400" b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altLang="zh-CN" sz="240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dijeljenje</a:t>
                      </a:r>
                      <a:endParaRPr lang="en-US" sz="240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^</a:t>
                      </a:r>
                      <a:endParaRPr lang="en-US" sz="2400" b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stepenovanje</a:t>
                      </a:r>
                      <a:endParaRPr lang="en-US" sz="2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sz="2400" b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%</a:t>
                      </a:r>
                      <a:endParaRPr lang="en-US" sz="2400" b="1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hr-HR" altLang="zh-CN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postotak</a:t>
                      </a:r>
                      <a:endParaRPr lang="en-US" sz="24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  <p:graphicFrame>
        <p:nvGraphicFramePr>
          <p:cNvPr id="7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6238876" y="2643182"/>
          <a:ext cx="3500462" cy="3803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b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endParaRPr kumimoji="0" lang="en-US" altLang="zh-CN" sz="24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manje</a:t>
                      </a:r>
                      <a:endParaRPr kumimoji="0" lang="en-US" altLang="zh-CN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b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&lt;=</a:t>
                      </a:r>
                      <a:endParaRPr kumimoji="0" lang="en-US" altLang="zh-CN" sz="24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manje ili jednako</a:t>
                      </a:r>
                      <a:endParaRPr kumimoji="0" lang="en-US" altLang="zh-CN" sz="240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b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endParaRPr kumimoji="0" lang="en-US" altLang="zh-CN" sz="24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veće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b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&gt;=</a:t>
                      </a:r>
                      <a:endParaRPr kumimoji="0" lang="en-US" altLang="zh-CN" sz="24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veće ili jednako</a:t>
                      </a:r>
                      <a:endParaRPr kumimoji="0" lang="en-US" altLang="zh-CN" sz="240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b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endParaRPr kumimoji="0" lang="en-US" altLang="zh-CN" sz="24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jednako</a:t>
                      </a:r>
                      <a:endParaRPr kumimoji="0" lang="en-US" altLang="zh-CN" sz="240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3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b="1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&lt;&gt;</a:t>
                      </a:r>
                      <a:endParaRPr kumimoji="0" lang="en-US" altLang="zh-CN" sz="24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altLang="zh-CN" sz="240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različito</a:t>
                      </a:r>
                      <a:endParaRPr kumimoji="0" lang="en-US" altLang="zh-CN" sz="240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zervirano mjesto sadržaja 2"/>
          <p:cNvSpPr txBox="1">
            <a:spLocks/>
          </p:cNvSpPr>
          <p:nvPr/>
        </p:nvSpPr>
        <p:spPr bwMode="auto">
          <a:xfrm>
            <a:off x="732442" y="1780432"/>
            <a:ext cx="9692640" cy="1374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defTabSz="914400" fontAlgn="base">
              <a:lnSpc>
                <a:spcPct val="130000"/>
              </a:lnSpc>
              <a:spcBef>
                <a:spcPts val="1800"/>
              </a:spcBef>
              <a:spcAft>
                <a:spcPct val="0"/>
              </a:spcAft>
              <a:buClr>
                <a:schemeClr val="accent1">
                  <a:lumMod val="75000"/>
                </a:schemeClr>
              </a:buClr>
              <a:buSzPct val="130000"/>
              <a:buFont typeface="Wingdings" pitchFamily="2" charset="2"/>
              <a:buChar char="§"/>
              <a:defRPr/>
            </a:pPr>
            <a:r>
              <a:rPr lang="hr-HR" sz="2200" kern="800" dirty="0">
                <a:ea typeface="Verdana" pitchFamily="34" charset="0"/>
                <a:cs typeface="Verdana" pitchFamily="34" charset="0"/>
              </a:rPr>
              <a:t>Operatori označavaju </a:t>
            </a:r>
            <a:r>
              <a:rPr lang="hr-HR" sz="2200" b="1" i="1" kern="800" dirty="0">
                <a:ea typeface="Verdana" pitchFamily="34" charset="0"/>
                <a:cs typeface="Verdana" pitchFamily="34" charset="0"/>
              </a:rPr>
              <a:t>operacije</a:t>
            </a:r>
            <a:r>
              <a:rPr lang="hr-HR" sz="2200" kern="800" dirty="0">
                <a:ea typeface="Verdana" pitchFamily="34" charset="0"/>
                <a:cs typeface="Verdana" pitchFamily="34" charset="0"/>
              </a:rPr>
              <a:t> koje treba izvršiti nad podacima.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Formule - vježba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dirty="0"/>
              <a:t>Unijeti </a:t>
            </a:r>
            <a:r>
              <a:rPr lang="hr-HR" b="1" dirty="0">
                <a:solidFill>
                  <a:srgbClr val="DF980B"/>
                </a:solidFill>
              </a:rPr>
              <a:t>podatke o učenicima sa slike</a:t>
            </a:r>
          </a:p>
          <a:p>
            <a:pPr>
              <a:defRPr/>
            </a:pPr>
            <a:r>
              <a:rPr lang="hr-HR" dirty="0"/>
              <a:t>U ćeliji </a:t>
            </a:r>
            <a:r>
              <a:rPr lang="hr-HR" b="1" dirty="0">
                <a:solidFill>
                  <a:srgbClr val="DF980B"/>
                </a:solidFill>
              </a:rPr>
              <a:t>C14</a:t>
            </a:r>
            <a:r>
              <a:rPr lang="hr-HR" dirty="0"/>
              <a:t> napisati formulu pomoću koje će se izračunati </a:t>
            </a:r>
            <a:r>
              <a:rPr lang="hr-HR" b="1" dirty="0">
                <a:solidFill>
                  <a:srgbClr val="DF980B"/>
                </a:solidFill>
              </a:rPr>
              <a:t>srednja vrijednost broja učenika </a:t>
            </a:r>
          </a:p>
          <a:p>
            <a:pPr marL="0" indent="0">
              <a:buNone/>
              <a:defRPr/>
            </a:pPr>
            <a:r>
              <a:rPr lang="hr-HR" b="1" dirty="0">
                <a:solidFill>
                  <a:srgbClr val="DF980B"/>
                </a:solidFill>
              </a:rPr>
              <a:t>(muških) po odjeljenju</a:t>
            </a:r>
            <a:r>
              <a:rPr lang="hr-HR" dirty="0"/>
              <a:t>.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8" name="Picture 6" descr="exc1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524233" y="3000372"/>
            <a:ext cx="6262635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Prioriteti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/>
              <a:t>Ako se zaboravi na uobičajeni redoslijed izvršavanja aritmetičkih operacija, moguća je greška. </a:t>
            </a:r>
            <a:r>
              <a:rPr lang="hr-HR" dirty="0" err="1"/>
              <a:t>Npr</a:t>
            </a:r>
            <a:r>
              <a:rPr lang="hr-HR" dirty="0"/>
              <a:t>.:</a:t>
            </a:r>
          </a:p>
          <a:p>
            <a:pPr>
              <a:buNone/>
              <a:defRPr/>
            </a:pPr>
            <a:r>
              <a:rPr lang="hr-HR" dirty="0"/>
              <a:t>		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=C7+C8+C9+C10/4</a:t>
            </a:r>
          </a:p>
          <a:p>
            <a:pPr>
              <a:defRPr/>
            </a:pPr>
            <a:r>
              <a:rPr lang="hr-HR" dirty="0"/>
              <a:t>Rezultat će biti neispravan: </a:t>
            </a:r>
            <a:r>
              <a:rPr lang="hr-HR" b="1" dirty="0">
                <a:solidFill>
                  <a:srgbClr val="FF0000"/>
                </a:solidFill>
              </a:rPr>
              <a:t>73,25</a:t>
            </a:r>
            <a:r>
              <a:rPr lang="hr-HR" dirty="0"/>
              <a:t> </a:t>
            </a:r>
            <a:br>
              <a:rPr lang="hr-HR" dirty="0"/>
            </a:br>
            <a:r>
              <a:rPr lang="hr-HR" dirty="0"/>
              <a:t>(Prvo je podijeljen sadržaj ćelije C10 sa 4, a zatim su toj vrijednosti dodate vrijednosti ćelija C7, C8 i C9).</a:t>
            </a:r>
            <a:endParaRPr lang="en-U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Prioriteti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Redoslijed</a:t>
            </a:r>
            <a:r>
              <a:rPr lang="hr-HR" dirty="0"/>
              <a:t> izvršavanja aritmetičkih operacija se može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promijeniti postavljanjem zagrada</a:t>
            </a:r>
            <a:r>
              <a:rPr lang="hr-HR" dirty="0"/>
              <a:t>:</a:t>
            </a:r>
          </a:p>
          <a:p>
            <a:pPr>
              <a:buNone/>
              <a:defRPr/>
            </a:pPr>
            <a:r>
              <a:rPr lang="hr-HR" dirty="0"/>
              <a:t>		=</a:t>
            </a:r>
            <a:r>
              <a:rPr lang="hr-HR" b="1" dirty="0">
                <a:solidFill>
                  <a:srgbClr val="FF0000"/>
                </a:solidFill>
              </a:rPr>
              <a:t>(</a:t>
            </a:r>
            <a:r>
              <a:rPr lang="hr-HR" dirty="0"/>
              <a:t>C7+C8+C9+C10</a:t>
            </a:r>
            <a:r>
              <a:rPr lang="hr-HR" b="1" dirty="0">
                <a:solidFill>
                  <a:srgbClr val="FF0000"/>
                </a:solidFill>
              </a:rPr>
              <a:t>)</a:t>
            </a:r>
            <a:r>
              <a:rPr lang="hr-HR" dirty="0"/>
              <a:t>/4</a:t>
            </a:r>
          </a:p>
          <a:p>
            <a:pPr eaLnBrk="1" hangingPunct="1">
              <a:defRPr/>
            </a:pPr>
            <a:r>
              <a:rPr lang="hr-HR" dirty="0"/>
              <a:t>Sada je rezultat ispravan: </a:t>
            </a:r>
            <a:r>
              <a:rPr lang="hr-HR" b="1" dirty="0">
                <a:solidFill>
                  <a:srgbClr val="FF0000"/>
                </a:solidFill>
              </a:rPr>
              <a:t>20,75</a:t>
            </a:r>
            <a:r>
              <a:rPr lang="hr-HR" dirty="0"/>
              <a:t>.</a:t>
            </a:r>
            <a:endParaRPr lang="en-U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Traka formule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CF692A7-2C2D-4530-A55D-407178892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Valja uočiti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razliku</a:t>
            </a:r>
            <a:r>
              <a:rPr lang="hr-HR" dirty="0"/>
              <a:t> između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prikaza sadržaja </a:t>
            </a:r>
            <a:r>
              <a:rPr lang="hr-HR" dirty="0"/>
              <a:t>ćelije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u ćeliji </a:t>
            </a:r>
            <a:r>
              <a:rPr lang="hr-HR" dirty="0"/>
              <a:t>i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u traci formule </a:t>
            </a:r>
            <a:r>
              <a:rPr lang="hr-HR" dirty="0"/>
              <a:t>(u traci formule prikazuje se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formula</a:t>
            </a:r>
            <a:r>
              <a:rPr lang="hr-HR" dirty="0"/>
              <a:t>, a u ćeliji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rezultat  formule</a:t>
            </a:r>
            <a:r>
              <a:rPr lang="hr-HR" dirty="0"/>
              <a:t>).</a:t>
            </a:r>
            <a:endParaRPr lang="en-US" dirty="0"/>
          </a:p>
          <a:p>
            <a:endParaRPr lang="sr-Latn-ME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595538" y="3643314"/>
            <a:ext cx="6929486" cy="2143140"/>
            <a:chOff x="839" y="2449"/>
            <a:chExt cx="4128" cy="1149"/>
          </a:xfrm>
        </p:grpSpPr>
        <p:pic>
          <p:nvPicPr>
            <p:cNvPr id="7" name="Picture 6" descr="exc12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9" y="2449"/>
              <a:ext cx="4128" cy="1149"/>
            </a:xfrm>
            <a:prstGeom prst="rect">
              <a:avLst/>
            </a:prstGeom>
            <a:noFill/>
            <a:ln w="9525">
              <a:solidFill>
                <a:schemeClr val="tx2">
                  <a:lumMod val="50000"/>
                </a:schemeClr>
              </a:solidFill>
              <a:miter lim="800000"/>
              <a:headEnd/>
              <a:tailEnd/>
            </a:ln>
          </p:spPr>
        </p:pic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3424" y="2523"/>
              <a:ext cx="1414" cy="2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2789" y="3203"/>
              <a:ext cx="809" cy="22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3379" y="2750"/>
              <a:ext cx="181" cy="45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stealth" w="lg" len="lg"/>
              <a:tailEnd type="stealth" w="lg" len="lg"/>
            </a:ln>
          </p:spPr>
          <p:txBody>
            <a:bodyPr/>
            <a:lstStyle/>
            <a:p>
              <a:endParaRPr lang="hr-HR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/>
              <a:t>Automatsko preračunavanje formula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/>
              <a:t>Tokom rada na radnom listu može doći do promjene sadržaja nekih ćelija.</a:t>
            </a:r>
          </a:p>
          <a:p>
            <a:pPr eaLnBrk="1" hangingPunct="1">
              <a:defRPr/>
            </a:pPr>
            <a:r>
              <a:rPr lang="hr-HR" dirty="0">
                <a:solidFill>
                  <a:srgbClr val="FF0000"/>
                </a:solidFill>
              </a:rPr>
              <a:t>Šta će se dogoditi s rezultatom formula u koje su uključene adrese tih ćelija?</a:t>
            </a:r>
          </a:p>
          <a:p>
            <a:pPr eaLnBrk="1" hangingPunct="1">
              <a:defRPr/>
            </a:pPr>
            <a:r>
              <a:rPr lang="hr-HR" dirty="0"/>
              <a:t>Velika prednost je </a:t>
            </a:r>
            <a:r>
              <a:rPr lang="hr-HR" b="1" i="1" dirty="0">
                <a:solidFill>
                  <a:schemeClr val="accent2">
                    <a:lumMod val="50000"/>
                  </a:schemeClr>
                </a:solidFill>
              </a:rPr>
              <a:t>automatsko preračunavanje formula čim dođe do promjene sadržaja neke od ćelija</a:t>
            </a:r>
            <a:r>
              <a:rPr lang="hr-HR" dirty="0"/>
              <a:t>.</a:t>
            </a:r>
            <a:endParaRPr lang="en-U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3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792</Words>
  <Application>Microsoft Office PowerPoint</Application>
  <PresentationFormat>Widescreen</PresentationFormat>
  <Paragraphs>140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Book Antiqua</vt:lpstr>
      <vt:lpstr>Calibri</vt:lpstr>
      <vt:lpstr>Wingdings</vt:lpstr>
      <vt:lpstr>Wingdings 2</vt:lpstr>
      <vt:lpstr>View</vt:lpstr>
      <vt:lpstr>MS Office Excel</vt:lpstr>
      <vt:lpstr>Formule</vt:lpstr>
      <vt:lpstr>Formule</vt:lpstr>
      <vt:lpstr>Operatori: Aritmetički i relacijski</vt:lpstr>
      <vt:lpstr>Formule - vježba</vt:lpstr>
      <vt:lpstr>Prioriteti</vt:lpstr>
      <vt:lpstr>Prioriteti</vt:lpstr>
      <vt:lpstr>Traka formule</vt:lpstr>
      <vt:lpstr>Automatsko preračunavanje formula</vt:lpstr>
      <vt:lpstr>Automatsko preračunavanje formula</vt:lpstr>
      <vt:lpstr>Formule</vt:lpstr>
      <vt:lpstr>Jednostavne formule</vt:lpstr>
      <vt:lpstr>Kopiranje formula - kopiraj</vt:lpstr>
      <vt:lpstr>Kopiranje</vt:lpstr>
      <vt:lpstr>Formule</vt:lpstr>
      <vt:lpstr>Relativne adrese</vt:lpstr>
      <vt:lpstr>Relativne adrese - primjer</vt:lpstr>
      <vt:lpstr>Relativne adrese - primjer</vt:lpstr>
      <vt:lpstr>Relativne adrese - formule</vt:lpstr>
      <vt:lpstr>PowerPoint Presentation</vt:lpstr>
      <vt:lpstr>Relativne adrese - formule</vt:lpstr>
      <vt:lpstr>PowerPoint Presentation</vt:lpstr>
      <vt:lpstr>Problem s relativnim adresama</vt:lpstr>
      <vt:lpstr>Problem s relativnim adresama</vt:lpstr>
      <vt:lpstr>Apsolutne adrese</vt:lpstr>
      <vt:lpstr>Apsolutne adrese</vt:lpstr>
      <vt:lpstr>Rešenje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Office Excel</dc:title>
  <dc:creator>marija z</dc:creator>
  <cp:lastModifiedBy>marija z</cp:lastModifiedBy>
  <cp:revision>1</cp:revision>
  <dcterms:created xsi:type="dcterms:W3CDTF">2019-02-04T12:44:58Z</dcterms:created>
  <dcterms:modified xsi:type="dcterms:W3CDTF">2019-02-04T12:51:26Z</dcterms:modified>
</cp:coreProperties>
</file>