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3" r:id="rId6"/>
    <p:sldId id="261" r:id="rId7"/>
    <p:sldId id="262" r:id="rId8"/>
    <p:sldId id="260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90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5143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16133"/>
            <a:ext cx="3679116" cy="470388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16133"/>
            <a:ext cx="3505200" cy="1734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031357"/>
            <a:ext cx="3313355" cy="127662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3315810"/>
            <a:ext cx="3309803" cy="945472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137621"/>
            <a:ext cx="2133600" cy="563236"/>
          </a:xfrm>
        </p:spPr>
        <p:txBody>
          <a:bodyPr anchor="b"/>
          <a:lstStyle>
            <a:lvl1pPr algn="l">
              <a:defRPr sz="2400"/>
            </a:lvl1pPr>
          </a:lstStyle>
          <a:p>
            <a:fld id="{07C1FF72-F00E-41E2-A816-C42CBD9D0FD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4566213"/>
            <a:ext cx="3505200" cy="61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4289975"/>
            <a:ext cx="2831592" cy="273844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4289975"/>
            <a:ext cx="643666" cy="27384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19881A9-5C84-4976-AF48-68FAFF167CB8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4566213"/>
            <a:ext cx="3505200" cy="61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FF72-F00E-41E2-A816-C42CBD9D0FD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81A9-5C84-4976-AF48-68FAFF167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772610"/>
            <a:ext cx="1484453" cy="3585258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772610"/>
            <a:ext cx="5423704" cy="358525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FF72-F00E-41E2-A816-C42CBD9D0FD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81A9-5C84-4976-AF48-68FAFF167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FF72-F00E-41E2-A816-C42CBD9D0FD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81A9-5C84-4976-AF48-68FAFF167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175622"/>
            <a:ext cx="6637468" cy="1021556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3200400"/>
            <a:ext cx="6637467" cy="1140310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FF72-F00E-41E2-A816-C42CBD9D0FD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81A9-5C84-4976-AF48-68FAFF167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FF72-F00E-41E2-A816-C42CBD9D0FD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81A9-5C84-4976-AF48-68FAFF167C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1735074"/>
            <a:ext cx="3419856" cy="26197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1735073"/>
            <a:ext cx="3419856" cy="26197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1737007"/>
            <a:ext cx="3057148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231021"/>
            <a:ext cx="3419856" cy="21268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1737007"/>
            <a:ext cx="3055717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231021"/>
            <a:ext cx="3419856" cy="21268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FF72-F00E-41E2-A816-C42CBD9D0FD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81A9-5C84-4976-AF48-68FAFF167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FF72-F00E-41E2-A816-C42CBD9D0FD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81A9-5C84-4976-AF48-68FAFF167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FF72-F00E-41E2-A816-C42CBD9D0FD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81A9-5C84-4976-AF48-68FAFF167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5143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16133"/>
            <a:ext cx="3679116" cy="470388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16133"/>
            <a:ext cx="3505200" cy="46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FF72-F00E-41E2-A816-C42CBD9D0FD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81A9-5C84-4976-AF48-68FAFF167CB8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2" y="451413"/>
            <a:ext cx="3562257" cy="423633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642395"/>
            <a:ext cx="3090440" cy="3863051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4566213"/>
            <a:ext cx="3505200" cy="61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4293627"/>
            <a:ext cx="3493664" cy="273844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1993076"/>
            <a:ext cx="3304572" cy="109736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3102746"/>
            <a:ext cx="3298784" cy="113842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5143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16133"/>
            <a:ext cx="3679116" cy="470388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16133"/>
            <a:ext cx="3505200" cy="46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451413"/>
            <a:ext cx="3562257" cy="4236334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4566213"/>
            <a:ext cx="3505200" cy="61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1995678"/>
            <a:ext cx="3300984" cy="109728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520346"/>
            <a:ext cx="3359623" cy="4101084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3099816"/>
            <a:ext cx="3300573" cy="113967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1FF72-F00E-41E2-A816-C42CBD9D0FD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4293627"/>
            <a:ext cx="3493664" cy="273844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81A9-5C84-4976-AF48-68FAFF167C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5143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250116"/>
            <a:ext cx="8229600" cy="463923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16133"/>
            <a:ext cx="3679116" cy="52443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16133"/>
            <a:ext cx="3505200" cy="46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770748"/>
            <a:ext cx="7024744" cy="8572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3" y="1742739"/>
            <a:ext cx="6777317" cy="26317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16836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7C1FF72-F00E-41E2-A816-C42CBD9D0FD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4389120"/>
            <a:ext cx="35021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168369"/>
            <a:ext cx="13321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19881A9-5C84-4976-AF48-68FAFF167C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8.bin"/><Relationship Id="rId3" Type="http://schemas.openxmlformats.org/officeDocument/2006/relationships/image" Target="../media/image8.png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5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6.jpeg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VEKTORI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1.</a:t>
            </a:r>
            <a:r>
              <a:rPr lang="sr-Latn-RS" smtClean="0"/>
              <a:t>DEFINICIJA,OPERACIJE SA VEKTORIMA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04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519522"/>
            <a:ext cx="77768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2400" noProof="1" smtClean="0">
                <a:solidFill>
                  <a:srgbClr val="C00000"/>
                </a:solidFill>
                <a:latin typeface="Calibri" pitchFamily="34" charset="0"/>
              </a:rPr>
              <a:t>Skalarna veličina</a:t>
            </a:r>
            <a:r>
              <a:rPr lang="sr-Latn-ME" sz="2400" noProof="1" smtClean="0">
                <a:latin typeface="Calibri" pitchFamily="34" charset="0"/>
              </a:rPr>
              <a:t> je određena svojom brojnom vrijednošću u izabranom</a:t>
            </a:r>
            <a:r>
              <a:rPr lang="sr-Cyrl-RS" sz="2400" noProof="1" smtClean="0">
                <a:latin typeface="Calibri" pitchFamily="34" charset="0"/>
              </a:rPr>
              <a:t> </a:t>
            </a:r>
            <a:r>
              <a:rPr lang="sr-Latn-ME" sz="2400" noProof="1" smtClean="0">
                <a:latin typeface="Calibri" pitchFamily="34" charset="0"/>
              </a:rPr>
              <a:t>sistemu jedinica.</a:t>
            </a:r>
          </a:p>
          <a:p>
            <a:r>
              <a:rPr lang="sr-Latn-ME" sz="2400" noProof="1" smtClean="0">
                <a:latin typeface="Calibri" pitchFamily="34" charset="0"/>
              </a:rPr>
              <a:t>Takve veličine su masa, temperatura, težina tijela, otpor provodnika, električni kapacitet, površina, zapremina, vrijeme itd.</a:t>
            </a:r>
          </a:p>
          <a:p>
            <a:endParaRPr lang="sr-Latn-ME" sz="2400" noProof="1" smtClean="0">
              <a:latin typeface="Calibri" pitchFamily="34" charset="0"/>
            </a:endParaRPr>
          </a:p>
          <a:p>
            <a:r>
              <a:rPr lang="sr-Latn-ME" sz="2400" noProof="1" smtClean="0">
                <a:solidFill>
                  <a:srgbClr val="C00000"/>
                </a:solidFill>
                <a:latin typeface="Calibri" pitchFamily="34" charset="0"/>
              </a:rPr>
              <a:t>Vektorska veličina ( vektor) </a:t>
            </a:r>
            <a:r>
              <a:rPr lang="sr-Latn-ME" sz="2400" noProof="1" smtClean="0">
                <a:latin typeface="Calibri" pitchFamily="34" charset="0"/>
              </a:rPr>
              <a:t>je određena pravcem, smjerom i intenzitetom.</a:t>
            </a:r>
          </a:p>
          <a:p>
            <a:r>
              <a:rPr lang="sr-Latn-ME" sz="2400" noProof="1" smtClean="0">
                <a:latin typeface="Calibri" pitchFamily="34" charset="0"/>
              </a:rPr>
              <a:t>Takve veličine su brzina, sila, ubrzanje itd.</a:t>
            </a:r>
          </a:p>
          <a:p>
            <a:endParaRPr lang="sr-Latn-ME" sz="2400" noProof="1" smtClean="0">
              <a:latin typeface="Calibri" pitchFamily="34" charset="0"/>
            </a:endParaRPr>
          </a:p>
          <a:p>
            <a:endParaRPr lang="sr-Latn-ME" sz="2400" noProof="1">
              <a:latin typeface="Calibri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971600" y="4083918"/>
            <a:ext cx="1944216" cy="0"/>
          </a:xfrm>
          <a:prstGeom prst="straightConnector1">
            <a:avLst/>
          </a:prstGeom>
          <a:ln w="412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71600" y="413792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А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771800" y="41379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/>
              <a:t>B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099436"/>
              </p:ext>
            </p:extLst>
          </p:nvPr>
        </p:nvGraphicFramePr>
        <p:xfrm>
          <a:off x="1727684" y="4083918"/>
          <a:ext cx="432048" cy="367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3" imgW="139680" imgH="279360" progId="Equation.3">
                  <p:embed/>
                </p:oleObj>
              </mc:Choice>
              <mc:Fallback>
                <p:oleObj name="Equation" r:id="rId3" imgW="139680" imgH="2793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27684" y="4083918"/>
                        <a:ext cx="432048" cy="3677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635896" y="3705876"/>
            <a:ext cx="410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Oznaka</a:t>
            </a:r>
            <a:r>
              <a:rPr lang="sr-Latn-RS" dirty="0" smtClean="0"/>
              <a:t> : 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2546148"/>
              </p:ext>
            </p:extLst>
          </p:nvPr>
        </p:nvGraphicFramePr>
        <p:xfrm>
          <a:off x="4644008" y="3932788"/>
          <a:ext cx="828092" cy="779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5" imgW="253800" imgH="583920" progId="Equation.3">
                  <p:embed/>
                </p:oleObj>
              </mc:Choice>
              <mc:Fallback>
                <p:oleObj name="Equation" r:id="rId5" imgW="253800" imgH="5839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44008" y="3932788"/>
                        <a:ext cx="828092" cy="7796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25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81541"/>
            <a:ext cx="8208912" cy="2430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95028"/>
              </p:ext>
            </p:extLst>
          </p:nvPr>
        </p:nvGraphicFramePr>
        <p:xfrm>
          <a:off x="1835696" y="1275607"/>
          <a:ext cx="647700" cy="325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Equation" r:id="rId4" imgW="406048" imgH="342603" progId="Equation.3">
                  <p:embed/>
                </p:oleObj>
              </mc:Choice>
              <mc:Fallback>
                <p:oleObj name="Equation" r:id="rId4" imgW="406048" imgH="342603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1275607"/>
                        <a:ext cx="647700" cy="325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899592" y="4245936"/>
            <a:ext cx="2088232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899592" y="3273828"/>
            <a:ext cx="576064" cy="97210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2987824" y="3273828"/>
            <a:ext cx="432048" cy="972108"/>
          </a:xfrm>
          <a:prstGeom prst="straightConnector1">
            <a:avLst/>
          </a:prstGeom>
          <a:ln>
            <a:solidFill>
              <a:srgbClr val="00206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475656" y="3273828"/>
            <a:ext cx="1944216" cy="0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899592" y="3273828"/>
            <a:ext cx="2520280" cy="972108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369889"/>
              </p:ext>
            </p:extLst>
          </p:nvPr>
        </p:nvGraphicFramePr>
        <p:xfrm>
          <a:off x="1653915" y="4353948"/>
          <a:ext cx="431800" cy="253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Equation" r:id="rId6" imgW="164957" imgH="342603" progId="Equation.3">
                  <p:embed/>
                </p:oleObj>
              </mc:Choice>
              <mc:Fallback>
                <p:oleObj name="Equation" r:id="rId6" imgW="164957" imgH="342603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3915" y="4353948"/>
                        <a:ext cx="431800" cy="2536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722172"/>
              </p:ext>
            </p:extLst>
          </p:nvPr>
        </p:nvGraphicFramePr>
        <p:xfrm>
          <a:off x="899592" y="3500016"/>
          <a:ext cx="360362" cy="270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Equation" r:id="rId8" imgW="152334" imgH="342751" progId="Equation.3">
                  <p:embed/>
                </p:oleObj>
              </mc:Choice>
              <mc:Fallback>
                <p:oleObj name="Equation" r:id="rId8" imgW="152334" imgH="342751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500016"/>
                        <a:ext cx="360362" cy="270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662759"/>
              </p:ext>
            </p:extLst>
          </p:nvPr>
        </p:nvGraphicFramePr>
        <p:xfrm>
          <a:off x="1619982" y="3381841"/>
          <a:ext cx="1079500" cy="270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" name="Equation" r:id="rId10" imgW="583947" imgH="279279" progId="Equation.3">
                  <p:embed/>
                </p:oleObj>
              </mc:Choice>
              <mc:Fallback>
                <p:oleObj name="Equation" r:id="rId10" imgW="583947" imgH="279279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982" y="3381841"/>
                        <a:ext cx="1079500" cy="270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Arrow Connector 18"/>
          <p:cNvCxnSpPr/>
          <p:nvPr/>
        </p:nvCxnSpPr>
        <p:spPr>
          <a:xfrm>
            <a:off x="5508104" y="4245936"/>
            <a:ext cx="18002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7308304" y="3003798"/>
            <a:ext cx="648072" cy="124213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5508104" y="3003798"/>
            <a:ext cx="2448272" cy="1242138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88485"/>
              </p:ext>
            </p:extLst>
          </p:nvPr>
        </p:nvGraphicFramePr>
        <p:xfrm>
          <a:off x="6192304" y="4299942"/>
          <a:ext cx="431800" cy="253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" name="Equation" r:id="rId12" imgW="164957" imgH="342603" progId="Equation.3">
                  <p:embed/>
                </p:oleObj>
              </mc:Choice>
              <mc:Fallback>
                <p:oleObj name="Equation" r:id="rId12" imgW="164957" imgH="342603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304" y="4299942"/>
                        <a:ext cx="431800" cy="2536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560746"/>
              </p:ext>
            </p:extLst>
          </p:nvPr>
        </p:nvGraphicFramePr>
        <p:xfrm>
          <a:off x="7662036" y="3634589"/>
          <a:ext cx="360362" cy="270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" name="Equation" r:id="rId13" imgW="152334" imgH="342751" progId="Equation.3">
                  <p:embed/>
                </p:oleObj>
              </mc:Choice>
              <mc:Fallback>
                <p:oleObj name="Equation" r:id="rId13" imgW="152334" imgH="342751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2036" y="3634589"/>
                        <a:ext cx="360362" cy="270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731009"/>
              </p:ext>
            </p:extLst>
          </p:nvPr>
        </p:nvGraphicFramePr>
        <p:xfrm>
          <a:off x="5652740" y="3430752"/>
          <a:ext cx="1079500" cy="270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Equation" r:id="rId14" imgW="583947" imgH="279279" progId="Equation.3">
                  <p:embed/>
                </p:oleObj>
              </mc:Choice>
              <mc:Fallback>
                <p:oleObj name="Equation" r:id="rId14" imgW="583947" imgH="279279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740" y="3430752"/>
                        <a:ext cx="1079500" cy="270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79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2753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/>
              <a:t>Osobine sabiranja vektora :</a:t>
            </a:r>
          </a:p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937896"/>
              </p:ext>
            </p:extLst>
          </p:nvPr>
        </p:nvGraphicFramePr>
        <p:xfrm>
          <a:off x="827584" y="987574"/>
          <a:ext cx="2520280" cy="2520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Equation" r:id="rId3" imgW="1612800" imgH="1498320" progId="Equation.3">
                  <p:embed/>
                </p:oleObj>
              </mc:Choice>
              <mc:Fallback>
                <p:oleObj name="Equation" r:id="rId3" imgW="1612800" imgH="14983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7584" y="987574"/>
                        <a:ext cx="2520280" cy="2520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4641189"/>
              </p:ext>
            </p:extLst>
          </p:nvPr>
        </p:nvGraphicFramePr>
        <p:xfrm>
          <a:off x="4283968" y="950699"/>
          <a:ext cx="360040" cy="505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Equation" r:id="rId5" imgW="139680" imgH="279360" progId="Equation.3">
                  <p:embed/>
                </p:oleObj>
              </mc:Choice>
              <mc:Fallback>
                <p:oleObj name="Equation" r:id="rId5" imgW="139680" imgH="2793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83968" y="950699"/>
                        <a:ext cx="360040" cy="5052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0" y="1131590"/>
            <a:ext cx="40324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/>
              <a:t>Nula vektor (vektor čiji je intenzitet jednak nuli)</a:t>
            </a:r>
          </a:p>
          <a:p>
            <a:endParaRPr lang="sr-Latn-RS" dirty="0"/>
          </a:p>
          <a:p>
            <a:r>
              <a:rPr lang="sr-Latn-RS" dirty="0" smtClean="0"/>
              <a:t>Vektor koji ima isti pravac i intenzitet, a suprotan smjer u odnosu na vektor</a:t>
            </a:r>
          </a:p>
          <a:p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8079016"/>
              </p:ext>
            </p:extLst>
          </p:nvPr>
        </p:nvGraphicFramePr>
        <p:xfrm>
          <a:off x="4186684" y="1832509"/>
          <a:ext cx="385316" cy="4448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Equation" r:id="rId7" imgW="241200" imgH="279360" progId="Equation.3">
                  <p:embed/>
                </p:oleObj>
              </mc:Choice>
              <mc:Fallback>
                <p:oleObj name="Equation" r:id="rId7" imgW="241200" imgH="2793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86684" y="1832509"/>
                        <a:ext cx="385316" cy="4448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731536"/>
              </p:ext>
            </p:extLst>
          </p:nvPr>
        </p:nvGraphicFramePr>
        <p:xfrm>
          <a:off x="6660232" y="2427734"/>
          <a:ext cx="431800" cy="396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Equation" r:id="rId9" imgW="164957" imgH="342603" progId="Equation.3">
                  <p:embed/>
                </p:oleObj>
              </mc:Choice>
              <mc:Fallback>
                <p:oleObj name="Equation" r:id="rId9" imgW="164957" imgH="342603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2427734"/>
                        <a:ext cx="431800" cy="3964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55576" y="3651870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/>
              <a:t>2. Oduzimanje vektora</a:t>
            </a:r>
          </a:p>
          <a:p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856007"/>
              </p:ext>
            </p:extLst>
          </p:nvPr>
        </p:nvGraphicFramePr>
        <p:xfrm>
          <a:off x="739775" y="3975100"/>
          <a:ext cx="2680097" cy="684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Equation" r:id="rId11" imgW="1143000" imgH="304560" progId="Equation.3">
                  <p:embed/>
                </p:oleObj>
              </mc:Choice>
              <mc:Fallback>
                <p:oleObj name="Equation" r:id="rId11" imgW="1143000" imgH="3045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39775" y="3975100"/>
                        <a:ext cx="2680097" cy="6848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3648988"/>
              </p:ext>
            </p:extLst>
          </p:nvPr>
        </p:nvGraphicFramePr>
        <p:xfrm>
          <a:off x="4139952" y="3975034"/>
          <a:ext cx="2880320" cy="612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13" imgW="1498320" imgH="304560" progId="Equation.3">
                  <p:embed/>
                </p:oleObj>
              </mc:Choice>
              <mc:Fallback>
                <p:oleObj name="Equation" r:id="rId13" imgW="1498320" imgH="3045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139952" y="3975034"/>
                        <a:ext cx="2880320" cy="6129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1595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Oduzimanje</a:t>
            </a:r>
            <a:r>
              <a:rPr lang="en-US" dirty="0" smtClean="0"/>
              <a:t> </a:t>
            </a:r>
            <a:r>
              <a:rPr lang="en-US" dirty="0" err="1" smtClean="0"/>
              <a:t>vektora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230438"/>
            <a:ext cx="3562647" cy="2429544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2.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quarter" idx="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3" y="2211710"/>
            <a:ext cx="4104456" cy="2376264"/>
          </a:xfrm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6073314"/>
              </p:ext>
            </p:extLst>
          </p:nvPr>
        </p:nvGraphicFramePr>
        <p:xfrm>
          <a:off x="1835696" y="1635646"/>
          <a:ext cx="2141538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5" imgW="1015920" imgH="304560" progId="Equation.3">
                  <p:embed/>
                </p:oleObj>
              </mc:Choice>
              <mc:Fallback>
                <p:oleObj name="Equation" r:id="rId5" imgW="1015920" imgH="30456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1635646"/>
                        <a:ext cx="2141538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808504"/>
              </p:ext>
            </p:extLst>
          </p:nvPr>
        </p:nvGraphicFramePr>
        <p:xfrm>
          <a:off x="5364088" y="1635646"/>
          <a:ext cx="2586038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7" imgW="1346040" imgH="279360" progId="Equation.3">
                  <p:embed/>
                </p:oleObj>
              </mc:Choice>
              <mc:Fallback>
                <p:oleObj name="Equation" r:id="rId7" imgW="1346040" imgH="2793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1635646"/>
                        <a:ext cx="2586038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022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3568" y="771550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/>
              <a:t>3. Množenje vektora skalarom</a:t>
            </a:r>
          </a:p>
          <a:p>
            <a:r>
              <a:rPr lang="sr-Latn-RS" dirty="0" smtClean="0"/>
              <a:t>Proizvodom vektora             i  broja              nazivamo vektor         za koji je :</a:t>
            </a:r>
          </a:p>
          <a:p>
            <a:r>
              <a:rPr lang="sr-Latn-RS" dirty="0" smtClean="0"/>
              <a:t>          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901710"/>
              </p:ext>
            </p:extLst>
          </p:nvPr>
        </p:nvGraphicFramePr>
        <p:xfrm>
          <a:off x="3059832" y="987574"/>
          <a:ext cx="720080" cy="470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3" imgW="393480" imgH="342720" progId="Equation.3">
                  <p:embed/>
                </p:oleObj>
              </mc:Choice>
              <mc:Fallback>
                <p:oleObj name="Equation" r:id="rId3" imgW="393480" imgH="34272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987574"/>
                        <a:ext cx="720080" cy="4701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084224"/>
              </p:ext>
            </p:extLst>
          </p:nvPr>
        </p:nvGraphicFramePr>
        <p:xfrm>
          <a:off x="4644008" y="1094715"/>
          <a:ext cx="720080" cy="309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5" imgW="380880" imgH="177480" progId="Equation.3">
                  <p:embed/>
                </p:oleObj>
              </mc:Choice>
              <mc:Fallback>
                <p:oleObj name="Equation" r:id="rId5" imgW="38088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44008" y="1094715"/>
                        <a:ext cx="720080" cy="3090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796241"/>
              </p:ext>
            </p:extLst>
          </p:nvPr>
        </p:nvGraphicFramePr>
        <p:xfrm>
          <a:off x="7308304" y="873239"/>
          <a:ext cx="592138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7" imgW="253800" imgH="279360" progId="Equation.3">
                  <p:embed/>
                </p:oleObj>
              </mc:Choice>
              <mc:Fallback>
                <p:oleObj name="Equation" r:id="rId7" imgW="253800" imgH="2793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308304" y="873239"/>
                        <a:ext cx="592138" cy="498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826111"/>
              </p:ext>
            </p:extLst>
          </p:nvPr>
        </p:nvGraphicFramePr>
        <p:xfrm>
          <a:off x="827584" y="1779662"/>
          <a:ext cx="3024336" cy="2880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9" imgW="1726920" imgH="1752480" progId="Equation.3">
                  <p:embed/>
                </p:oleObj>
              </mc:Choice>
              <mc:Fallback>
                <p:oleObj name="Equation" r:id="rId9" imgW="1726920" imgH="1752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27584" y="1779662"/>
                        <a:ext cx="3024336" cy="2880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10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Primjeri množenja vektora brojem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563639"/>
            <a:ext cx="6552728" cy="3168352"/>
          </a:xfrm>
        </p:spPr>
      </p:pic>
    </p:spTree>
    <p:extLst>
      <p:ext uri="{BB962C8B-B14F-4D97-AF65-F5344CB8AC3E}">
        <p14:creationId xmlns:p14="http://schemas.microsoft.com/office/powerpoint/2010/main" val="292149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8524" y="658892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>
                <a:solidFill>
                  <a:srgbClr val="FF0000"/>
                </a:solidFill>
              </a:rPr>
              <a:t>Zadatak 1.</a:t>
            </a:r>
          </a:p>
          <a:p>
            <a:r>
              <a:rPr lang="sr-Latn-RS" dirty="0" smtClean="0"/>
              <a:t>Odrediti realan broj      , tako da vektori                                </a:t>
            </a:r>
            <a:r>
              <a:rPr lang="en-US" dirty="0" smtClean="0"/>
              <a:t>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sr-Latn-RS" dirty="0" smtClean="0"/>
              <a:t>:</a:t>
            </a:r>
            <a:endParaRPr lang="sr-Latn-RS" dirty="0" smtClean="0"/>
          </a:p>
          <a:p>
            <a:pPr marL="342900" indent="-342900">
              <a:buAutoNum type="alphaLcParenR"/>
            </a:pPr>
            <a:r>
              <a:rPr lang="sr-Latn-RS" dirty="0" smtClean="0"/>
              <a:t>jednaki,   b) suprotni.</a:t>
            </a:r>
          </a:p>
          <a:p>
            <a:pPr marL="342900" indent="-342900">
              <a:buAutoNum type="alphaLcParenR"/>
            </a:pPr>
            <a:endParaRPr lang="sr-Latn-RS" dirty="0"/>
          </a:p>
          <a:p>
            <a:r>
              <a:rPr lang="sr-Latn-RS" dirty="0" smtClean="0">
                <a:solidFill>
                  <a:srgbClr val="FF0000"/>
                </a:solidFill>
              </a:rPr>
              <a:t>Zadatak 2.</a:t>
            </a:r>
          </a:p>
          <a:p>
            <a:r>
              <a:rPr lang="sr-Latn-RS" dirty="0" smtClean="0"/>
              <a:t>Za koji su realan broj      vektori :</a:t>
            </a:r>
          </a:p>
          <a:p>
            <a:endParaRPr lang="sr-Latn-RS" dirty="0"/>
          </a:p>
          <a:p>
            <a:r>
              <a:rPr lang="sr-Latn-RS" dirty="0" smtClean="0"/>
              <a:t> 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571050"/>
              </p:ext>
            </p:extLst>
          </p:nvPr>
        </p:nvGraphicFramePr>
        <p:xfrm>
          <a:off x="2987824" y="971056"/>
          <a:ext cx="288032" cy="316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3" imgW="139680" imgH="177480" progId="Equation.3">
                  <p:embed/>
                </p:oleObj>
              </mc:Choice>
              <mc:Fallback>
                <p:oleObj name="Equation" r:id="rId3" imgW="13968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87824" y="971056"/>
                        <a:ext cx="288032" cy="3162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983578"/>
              </p:ext>
            </p:extLst>
          </p:nvPr>
        </p:nvGraphicFramePr>
        <p:xfrm>
          <a:off x="5148064" y="729159"/>
          <a:ext cx="194421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5" imgW="1244520" imgH="304560" progId="Equation.3">
                  <p:embed/>
                </p:oleObj>
              </mc:Choice>
              <mc:Fallback>
                <p:oleObj name="Equation" r:id="rId5" imgW="1244520" imgH="3045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48064" y="729159"/>
                        <a:ext cx="1944216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131233"/>
              </p:ext>
            </p:extLst>
          </p:nvPr>
        </p:nvGraphicFramePr>
        <p:xfrm>
          <a:off x="3059832" y="2097305"/>
          <a:ext cx="28892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7" imgW="139680" imgH="177480" progId="Equation.3">
                  <p:embed/>
                </p:oleObj>
              </mc:Choice>
              <mc:Fallback>
                <p:oleObj name="Equation" r:id="rId7" imgW="139680" imgH="177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097305"/>
                        <a:ext cx="28892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977015"/>
              </p:ext>
            </p:extLst>
          </p:nvPr>
        </p:nvGraphicFramePr>
        <p:xfrm>
          <a:off x="755576" y="2571750"/>
          <a:ext cx="6840760" cy="165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9" imgW="3213000" imgH="863280" progId="Equation.3">
                  <p:embed/>
                </p:oleObj>
              </mc:Choice>
              <mc:Fallback>
                <p:oleObj name="Equation" r:id="rId9" imgW="3213000" imgH="8632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55576" y="2571750"/>
                        <a:ext cx="6840760" cy="16561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094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167</TotalTime>
  <Words>155</Words>
  <Application>Microsoft Office PowerPoint</Application>
  <PresentationFormat>On-screen Show (16:9)</PresentationFormat>
  <Paragraphs>31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Austin</vt:lpstr>
      <vt:lpstr>Equation</vt:lpstr>
      <vt:lpstr>VEKTORI</vt:lpstr>
      <vt:lpstr>PowerPoint Presentation</vt:lpstr>
      <vt:lpstr>PowerPoint Presentation</vt:lpstr>
      <vt:lpstr>PowerPoint Presentation</vt:lpstr>
      <vt:lpstr>Oduzimanje vektora</vt:lpstr>
      <vt:lpstr>PowerPoint Presentation</vt:lpstr>
      <vt:lpstr>Primjeri množenja vektora brojem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ВЕКТОРИ</dc:title>
  <dc:creator>User</dc:creator>
  <cp:lastModifiedBy>User</cp:lastModifiedBy>
  <cp:revision>15</cp:revision>
  <dcterms:created xsi:type="dcterms:W3CDTF">2018-09-09T12:13:22Z</dcterms:created>
  <dcterms:modified xsi:type="dcterms:W3CDTF">2018-09-09T19:00:49Z</dcterms:modified>
</cp:coreProperties>
</file>