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4" r:id="rId2"/>
    <p:sldId id="268" r:id="rId3"/>
    <p:sldId id="292" r:id="rId4"/>
    <p:sldId id="316" r:id="rId5"/>
    <p:sldId id="317" r:id="rId6"/>
    <p:sldId id="297" r:id="rId7"/>
    <p:sldId id="293" r:id="rId8"/>
    <p:sldId id="298" r:id="rId9"/>
    <p:sldId id="294" r:id="rId10"/>
    <p:sldId id="312" r:id="rId11"/>
    <p:sldId id="274" r:id="rId12"/>
    <p:sldId id="313" r:id="rId13"/>
    <p:sldId id="314" r:id="rId14"/>
    <p:sldId id="318" r:id="rId15"/>
    <p:sldId id="319" r:id="rId16"/>
    <p:sldId id="320" r:id="rId17"/>
    <p:sldId id="305" r:id="rId18"/>
    <p:sldId id="321" r:id="rId19"/>
    <p:sldId id="322" r:id="rId20"/>
    <p:sldId id="323" r:id="rId21"/>
    <p:sldId id="324" r:id="rId22"/>
    <p:sldId id="325" r:id="rId23"/>
    <p:sldId id="315" r:id="rId24"/>
    <p:sldId id="326" r:id="rId25"/>
    <p:sldId id="273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A8"/>
    <a:srgbClr val="52CBBE"/>
    <a:srgbClr val="5D7373"/>
    <a:srgbClr val="FEC630"/>
    <a:srgbClr val="FF5969"/>
    <a:srgbClr val="52C9BD"/>
    <a:srgbClr val="F0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9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6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B73A7-AB5F-4403-BB32-E273B4C9A7F3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FB8C9-C63C-4297-8F66-E41FFF906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7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7FBB8-7D5C-4C6B-BD0D-070D5D8F7536}" type="datetime1">
              <a:rPr lang="de-DE" smtClean="0"/>
              <a:t>06.09.2020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A573B-C7B2-4C9B-8119-53100A2589AF}" type="datetime1">
              <a:rPr lang="de-DE" smtClean="0"/>
              <a:t>06.09.2020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EEEC-CC1A-4030-AB65-7DEBF147E2AB}" type="datetime1">
              <a:rPr lang="de-DE" smtClean="0"/>
              <a:t>06.09.2020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09E2A-FCF6-4D1C-B1FD-62AF6B9BA48E}" type="datetime1">
              <a:rPr lang="de-DE" smtClean="0"/>
              <a:t>06.09.2020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7DFCA-8C5C-4162-9A5A-3FD52D97C281}" type="datetime1">
              <a:rPr lang="de-DE" smtClean="0"/>
              <a:t>06.09.2020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89CFD-379C-4DC6-85D1-77960CB92202}" type="datetime1">
              <a:rPr lang="de-DE" smtClean="0"/>
              <a:t>06.09.2020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DA161-2BC0-4D73-AEC1-79F53D8B35D5}" type="datetime1">
              <a:rPr lang="de-DE" smtClean="0"/>
              <a:t>06.09.2020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F22C0-E91C-42D8-8AAC-4DFB3D3BC857}" type="datetime1">
              <a:rPr lang="de-DE" smtClean="0"/>
              <a:t>06.09.2020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4A60-3B56-417D-96E6-5AFA78B19EE5}" type="datetime1">
              <a:rPr lang="de-DE" smtClean="0"/>
              <a:t>06.09.2020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5F21-DC33-48F5-B495-E3406E730C6C}" type="datetime1">
              <a:rPr lang="de-DE" smtClean="0"/>
              <a:t>06.09.2020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EA9C-6337-4F18-80EA-89B3CD487B2B}" type="datetime1">
              <a:rPr lang="de-DE" smtClean="0"/>
              <a:t>06.09.2020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987BE-2225-4149-A5C1-F6361C027F10}" type="datetime1">
              <a:rPr lang="de-DE" smtClean="0"/>
              <a:t>06.09.2020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INFORMATIKA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9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072092" y="5974721"/>
            <a:ext cx="2568388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2500" dirty="0" smtClean="0">
                <a:solidFill>
                  <a:srgbClr val="002060"/>
                </a:solidFill>
                <a:latin typeface="Impact" panose="020B0806030902050204" pitchFamily="34" charset="0"/>
              </a:rPr>
              <a:t>SPASOJE PAPIĆ</a:t>
            </a:r>
          </a:p>
          <a:p>
            <a:endParaRPr lang="en-US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2866" y="318390"/>
            <a:ext cx="6380920" cy="1025889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2F391CEE-E392-4A9D-BD11-6954B994FB42}"/>
              </a:ext>
            </a:extLst>
          </p:cNvPr>
          <p:cNvSpPr/>
          <p:nvPr/>
        </p:nvSpPr>
        <p:spPr>
          <a:xfrm>
            <a:off x="-9320961" y="0"/>
            <a:ext cx="12020746" cy="6858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06C029B-A799-4206-A656-A006D8F83990}"/>
              </a:ext>
            </a:extLst>
          </p:cNvPr>
          <p:cNvSpPr/>
          <p:nvPr/>
        </p:nvSpPr>
        <p:spPr>
          <a:xfrm>
            <a:off x="-8798783" y="0"/>
            <a:ext cx="10950312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E9AAB1E-3A13-4745-A574-9EE6806378C9}"/>
              </a:ext>
            </a:extLst>
          </p:cNvPr>
          <p:cNvSpPr/>
          <p:nvPr/>
        </p:nvSpPr>
        <p:spPr>
          <a:xfrm>
            <a:off x="-7854362" y="0"/>
            <a:ext cx="9380604" cy="6858000"/>
          </a:xfrm>
          <a:prstGeom prst="rect">
            <a:avLst/>
          </a:prstGeom>
          <a:solidFill>
            <a:srgbClr val="5D737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CB8CB55-9DEC-4367-900E-7257FE1B874F}"/>
              </a:ext>
            </a:extLst>
          </p:cNvPr>
          <p:cNvSpPr/>
          <p:nvPr/>
        </p:nvSpPr>
        <p:spPr>
          <a:xfrm>
            <a:off x="-7985196" y="0"/>
            <a:ext cx="8886150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Impact" panose="020B080603090205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12CB825-EAFB-4901-8C7E-D5477E0D31C8}"/>
              </a:ext>
            </a:extLst>
          </p:cNvPr>
          <p:cNvGrpSpPr/>
          <p:nvPr/>
        </p:nvGrpSpPr>
        <p:grpSpPr>
          <a:xfrm>
            <a:off x="4611683" y="4047565"/>
            <a:ext cx="5116532" cy="526688"/>
            <a:chOff x="4679586" y="878988"/>
            <a:chExt cx="1745757" cy="19050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88C5CD2-8D88-4E1A-968C-C3E256B4316C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9CA212B-3524-454E-9129-17FD0E8983F0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487D07D-4424-43AA-9CF5-4A04A38B6C2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1E021E3-C26E-4AB9-81EB-239E3D1BBAB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5AD4D6E-2D38-486B-8F61-738D1E4773C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88F111D-10A0-4CCB-B20B-B33508AA6193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3"/>
          <p:cNvSpPr txBox="1">
            <a:spLocks noChangeArrowheads="1"/>
          </p:cNvSpPr>
          <p:nvPr/>
        </p:nvSpPr>
        <p:spPr bwMode="auto">
          <a:xfrm>
            <a:off x="3876111" y="2371687"/>
            <a:ext cx="6480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sr-Latn-ME" altLang="en-US" sz="4800" dirty="0" smtClean="0">
                <a:solidFill>
                  <a:srgbClr val="0070C0"/>
                </a:solidFill>
                <a:latin typeface="Impact" panose="020B0806030902050204" pitchFamily="34" charset="0"/>
              </a:rPr>
              <a:t>BROJNI SISTEMI I NJIHOVE KARAKTERISTIKE</a:t>
            </a:r>
            <a:endParaRPr lang="en-US" altLang="en-US" sz="48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04227" y="-1"/>
            <a:ext cx="646331" cy="68579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r-Latn-ME" sz="3000" dirty="0" smtClean="0">
                <a:solidFill>
                  <a:schemeClr val="bg1"/>
                </a:solidFill>
                <a:latin typeface="Impact" panose="020B0806030902050204" pitchFamily="34" charset="0"/>
              </a:rPr>
              <a:t>  </a:t>
            </a:r>
            <a:endParaRPr lang="en-US" sz="3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3422512" y="834559"/>
            <a:ext cx="8358188" cy="2322512"/>
          </a:xfrm>
          <a:prstGeom prst="roundRect">
            <a:avLst>
              <a:gd name="adj" fmla="val 6259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accent2">
                <a:alpha val="50000"/>
              </a:schemeClr>
            </a:outerShdw>
          </a:effectLst>
        </p:spPr>
        <p:txBody>
          <a:bodyPr lIns="0" tIns="10800" rIns="0" bIns="10800" anchor="ctr"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Pretv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a</a:t>
            </a: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r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anje</a:t>
            </a: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iz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binarnog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u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oktalni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brojni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sistem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vr</a:t>
            </a:r>
            <a:r>
              <a:rPr lang="sr-Latn-C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ši se</a:t>
            </a: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grupisanjem vrijednosti u binarnom prikazu broja u trojke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s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desna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sr-Latn-ME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u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l</a:t>
            </a:r>
            <a:r>
              <a:rPr lang="sr-Latn-ME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ij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evo</a:t>
            </a: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. </a:t>
            </a:r>
            <a:endParaRPr lang="en-US" altLang="en-US" sz="24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Ako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ukupan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broj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bitova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nije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d</a:t>
            </a:r>
            <a:r>
              <a:rPr lang="sr-Latn-ME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j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eljiv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sa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tri,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onda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se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dopisuje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potreban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broj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vode</a:t>
            </a:r>
            <a:r>
              <a:rPr lang="sr-Latn-C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ć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ih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nula</a:t>
            </a:r>
            <a:r>
              <a:rPr lang="sr-Latn-C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endParaRPr lang="hr-HR" altLang="en-US" sz="24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329681"/>
              </p:ext>
            </p:extLst>
          </p:nvPr>
        </p:nvGraphicFramePr>
        <p:xfrm>
          <a:off x="3282812" y="5100171"/>
          <a:ext cx="8675688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2667000" imgH="228600" progId="Equation.DSMT4">
                  <p:embed/>
                </p:oleObj>
              </mc:Choice>
              <mc:Fallback>
                <p:oleObj name="Equation" r:id="rId3" imgW="2667000" imgH="228600" progId="Equation.DSMT4">
                  <p:embed/>
                  <p:pic>
                    <p:nvPicPr>
                      <p:cNvPr id="133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812" y="5100171"/>
                        <a:ext cx="8675688" cy="744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rgbClr val="FF0000"/>
                        </a:solidFill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211375" y="3949234"/>
            <a:ext cx="871378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600" dirty="0">
                <a:solidFill>
                  <a:srgbClr val="311288"/>
                </a:solidFill>
                <a:latin typeface="Arial" panose="020B0604020202020204" pitchFamily="34" charset="0"/>
              </a:rPr>
              <a:t>10010011</a:t>
            </a:r>
            <a:r>
              <a:rPr lang="en-US" altLang="en-US" sz="3600" baseline="-25000" dirty="0">
                <a:solidFill>
                  <a:srgbClr val="31128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600" dirty="0">
                <a:solidFill>
                  <a:srgbClr val="311288"/>
                </a:solidFill>
                <a:latin typeface="Arial" panose="020B0604020202020204" pitchFamily="34" charset="0"/>
              </a:rPr>
              <a:t> = </a:t>
            </a:r>
            <a:r>
              <a:rPr lang="en-US" altLang="en-US" sz="3600" dirty="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  <a:r>
              <a:rPr lang="en-US" altLang="en-US" sz="3600" dirty="0">
                <a:solidFill>
                  <a:srgbClr val="311288"/>
                </a:solidFill>
                <a:latin typeface="Arial" panose="020B0604020202020204" pitchFamily="34" charset="0"/>
              </a:rPr>
              <a:t>10010011</a:t>
            </a:r>
            <a:r>
              <a:rPr lang="en-US" altLang="en-US" sz="3600" baseline="-25000" dirty="0">
                <a:solidFill>
                  <a:srgbClr val="31128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600" dirty="0">
                <a:solidFill>
                  <a:srgbClr val="311288"/>
                </a:solidFill>
                <a:latin typeface="Arial" panose="020B0604020202020204" pitchFamily="34" charset="0"/>
              </a:rPr>
              <a:t> = 223</a:t>
            </a:r>
            <a:r>
              <a:rPr lang="en-US" altLang="en-US" sz="3600" baseline="-25000" dirty="0">
                <a:solidFill>
                  <a:srgbClr val="311288"/>
                </a:solidFill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70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F373113-18F1-4443-9A8E-5EF06C1D2FEA}"/>
              </a:ext>
            </a:extLst>
          </p:cNvPr>
          <p:cNvSpPr/>
          <p:nvPr/>
        </p:nvSpPr>
        <p:spPr>
          <a:xfrm>
            <a:off x="-290920" y="0"/>
            <a:ext cx="1248292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52C9BD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5D7373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3322162" y="1091266"/>
            <a:ext cx="8486775" cy="1911350"/>
          </a:xfrm>
          <a:prstGeom prst="roundRect">
            <a:avLst>
              <a:gd name="adj" fmla="val 6259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accent2">
                <a:alpha val="50000"/>
              </a:schemeClr>
            </a:outerShdw>
          </a:effectLst>
        </p:spPr>
        <p:txBody>
          <a:bodyPr lIns="0" tIns="10800" rIns="0" bIns="10800"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Pretvaranje iz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binarnog</a:t>
            </a: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u heksadecimalni brojni sistem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obavlja se grupisanjem vrijednosti u binarnom prikazu broja u četvorke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s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desna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 u </a:t>
            </a:r>
            <a:r>
              <a:rPr lang="en-US" altLang="en-US" sz="2400" dirty="0" err="1">
                <a:solidFill>
                  <a:srgbClr val="002060"/>
                </a:solidFill>
                <a:latin typeface="Arial" panose="020B0604020202020204" pitchFamily="34" charset="0"/>
              </a:rPr>
              <a:t>lijevo</a:t>
            </a: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. </a:t>
            </a:r>
          </a:p>
          <a:p>
            <a:pPr algn="just" eaLnBrk="1" hangingPunct="1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Ako broj bitova nije d</a:t>
            </a:r>
            <a:r>
              <a:rPr lang="en-US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j</a:t>
            </a:r>
            <a:r>
              <a:rPr lang="hr-HR" altLang="en-US" sz="2400" dirty="0">
                <a:solidFill>
                  <a:srgbClr val="002060"/>
                </a:solidFill>
                <a:latin typeface="Arial" panose="020B0604020202020204" pitchFamily="34" charset="0"/>
              </a:rPr>
              <a:t>eljiv sa četiri, onda se dopisuje potreban broj vodećih nula.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742909"/>
              </p:ext>
            </p:extLst>
          </p:nvPr>
        </p:nvGraphicFramePr>
        <p:xfrm>
          <a:off x="3311049" y="5307666"/>
          <a:ext cx="8208963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2641600" imgH="228600" progId="Equation.DSMT4">
                  <p:embed/>
                </p:oleObj>
              </mc:Choice>
              <mc:Fallback>
                <p:oleObj name="Equation" r:id="rId3" imgW="2641600" imgH="228600" progId="Equation.DSMT4">
                  <p:embed/>
                  <p:pic>
                    <p:nvPicPr>
                      <p:cNvPr id="1433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049" y="5307666"/>
                        <a:ext cx="8208963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311049" y="4010679"/>
            <a:ext cx="8207375" cy="6556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700">
                <a:solidFill>
                  <a:srgbClr val="311288"/>
                </a:solidFill>
                <a:latin typeface="Arial" panose="020B0604020202020204" pitchFamily="34" charset="0"/>
              </a:rPr>
              <a:t>10010011</a:t>
            </a:r>
            <a:r>
              <a:rPr lang="en-US" altLang="en-US" sz="3700" baseline="-25000">
                <a:solidFill>
                  <a:srgbClr val="31128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700">
                <a:solidFill>
                  <a:srgbClr val="311288"/>
                </a:solidFill>
                <a:latin typeface="Arial" panose="020B0604020202020204" pitchFamily="34" charset="0"/>
              </a:rPr>
              <a:t> = 10010011</a:t>
            </a:r>
            <a:r>
              <a:rPr lang="en-US" altLang="en-US" sz="3700" baseline="-25000">
                <a:solidFill>
                  <a:srgbClr val="31128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3700">
                <a:solidFill>
                  <a:srgbClr val="311288"/>
                </a:solidFill>
                <a:latin typeface="Arial" panose="020B0604020202020204" pitchFamily="34" charset="0"/>
              </a:rPr>
              <a:t> = 93</a:t>
            </a:r>
            <a:r>
              <a:rPr lang="en-US" altLang="en-US" sz="3700" baseline="-25000">
                <a:solidFill>
                  <a:srgbClr val="311288"/>
                </a:solidFill>
                <a:latin typeface="Arial" panose="020B0604020202020204" pitchFamily="34" charset="0"/>
              </a:rPr>
              <a:t>16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403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F373113-18F1-4443-9A8E-5EF06C1D2FEA}"/>
              </a:ext>
            </a:extLst>
          </p:cNvPr>
          <p:cNvSpPr/>
          <p:nvPr/>
        </p:nvSpPr>
        <p:spPr>
          <a:xfrm>
            <a:off x="-290920" y="0"/>
            <a:ext cx="1248292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3"/>
          <p:cNvSpPr txBox="1">
            <a:spLocks noChangeArrowheads="1"/>
          </p:cNvSpPr>
          <p:nvPr/>
        </p:nvSpPr>
        <p:spPr>
          <a:xfrm>
            <a:off x="3172198" y="1443691"/>
            <a:ext cx="8497888" cy="1008063"/>
          </a:xfrm>
          <a:prstGeom prst="roundRect">
            <a:avLst>
              <a:gd name="adj" fmla="val 6259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  <a:effectLst>
            <a:outerShdw dist="53882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altLang="en-US" sz="2400" b="1" smtClean="0">
                <a:solidFill>
                  <a:srgbClr val="002060"/>
                </a:solidFill>
              </a:rPr>
              <a:t>Pretvaranje iz oktalnog u heksadecimalni brojni sistem i obratno se obavlja preko binarnog brojnog sistema.</a:t>
            </a:r>
          </a:p>
        </p:txBody>
      </p:sp>
      <p:graphicFrame>
        <p:nvGraphicFramePr>
          <p:cNvPr id="11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940239"/>
              </p:ext>
            </p:extLst>
          </p:nvPr>
        </p:nvGraphicFramePr>
        <p:xfrm>
          <a:off x="3172198" y="3388379"/>
          <a:ext cx="85693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" imgW="3263900" imgH="228600" progId="Equation.DSMT4">
                  <p:embed/>
                </p:oleObj>
              </mc:Choice>
              <mc:Fallback>
                <p:oleObj name="Equation" r:id="rId3" imgW="3263900" imgH="228600" progId="Equation.DSMT4">
                  <p:embed/>
                  <p:pic>
                    <p:nvPicPr>
                      <p:cNvPr id="15366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2198" y="3388379"/>
                        <a:ext cx="8569325" cy="606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287879"/>
              </p:ext>
            </p:extLst>
          </p:nvPr>
        </p:nvGraphicFramePr>
        <p:xfrm>
          <a:off x="3172198" y="4467879"/>
          <a:ext cx="86042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5" imgW="3213100" imgH="228600" progId="Equation.DSMT4">
                  <p:embed/>
                </p:oleObj>
              </mc:Choice>
              <mc:Fallback>
                <p:oleObj name="Equation" r:id="rId5" imgW="3213100" imgH="228600" progId="Equation.DSMT4">
                  <p:embed/>
                  <p:pic>
                    <p:nvPicPr>
                      <p:cNvPr id="15367" name="Object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2198" y="4467879"/>
                        <a:ext cx="8604250" cy="612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42971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F373113-18F1-4443-9A8E-5EF06C1D2FEA}"/>
              </a:ext>
            </a:extLst>
          </p:cNvPr>
          <p:cNvSpPr/>
          <p:nvPr/>
        </p:nvSpPr>
        <p:spPr>
          <a:xfrm>
            <a:off x="-321698" y="0"/>
            <a:ext cx="1248292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52C9BD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3"/>
          <p:cNvSpPr txBox="1">
            <a:spLocks noChangeArrowheads="1"/>
          </p:cNvSpPr>
          <p:nvPr/>
        </p:nvSpPr>
        <p:spPr>
          <a:xfrm>
            <a:off x="3137759" y="1030282"/>
            <a:ext cx="8642350" cy="13684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dist="53882" dir="2700000" algn="ctr" rotWithShape="0">
              <a:schemeClr val="accent2">
                <a:alpha val="50000"/>
              </a:schemeClr>
            </a:outerShdw>
          </a:effectLst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None/>
            </a:pPr>
            <a:r>
              <a:rPr lang="hr-HR" altLang="en-US" sz="2100" b="1" dirty="0" smtClean="0">
                <a:solidFill>
                  <a:srgbClr val="002060"/>
                </a:solidFill>
              </a:rPr>
              <a:t>    Ako realni broj u dekadnom brojnom sistemu želimo pretvoriti u realni broj u binarnom sistemu, postupak je sl</a:t>
            </a:r>
            <a:r>
              <a:rPr lang="en-US" altLang="en-US" sz="2100" b="1" dirty="0" smtClean="0">
                <a:solidFill>
                  <a:srgbClr val="002060"/>
                </a:solidFill>
              </a:rPr>
              <a:t>j</a:t>
            </a:r>
            <a:r>
              <a:rPr lang="hr-HR" altLang="en-US" sz="2100" b="1" dirty="0" smtClean="0">
                <a:solidFill>
                  <a:srgbClr val="002060"/>
                </a:solidFill>
              </a:rPr>
              <a:t>edeći: d</a:t>
            </a:r>
            <a:r>
              <a:rPr lang="en-US" altLang="en-US" sz="2100" b="1" dirty="0" err="1" smtClean="0">
                <a:solidFill>
                  <a:srgbClr val="002060"/>
                </a:solidFill>
              </a:rPr>
              <a:t>i</a:t>
            </a:r>
            <a:r>
              <a:rPr lang="hr-HR" altLang="en-US" sz="2100" b="1" dirty="0" smtClean="0">
                <a:solidFill>
                  <a:srgbClr val="002060"/>
                </a:solidFill>
              </a:rPr>
              <a:t>o ispred decimalne tačke d</a:t>
            </a:r>
            <a:r>
              <a:rPr lang="en-US" altLang="en-US" sz="2100" b="1" dirty="0" err="1" smtClean="0">
                <a:solidFill>
                  <a:srgbClr val="002060"/>
                </a:solidFill>
              </a:rPr>
              <a:t>ij</a:t>
            </a:r>
            <a:r>
              <a:rPr lang="hr-HR" altLang="en-US" sz="2100" b="1" dirty="0" smtClean="0">
                <a:solidFill>
                  <a:srgbClr val="002060"/>
                </a:solidFill>
              </a:rPr>
              <a:t>elimo sa 2 (kao što je prethodno objašnjeno) a d</a:t>
            </a:r>
            <a:r>
              <a:rPr lang="en-US" altLang="en-US" sz="2100" b="1" dirty="0" err="1" smtClean="0">
                <a:solidFill>
                  <a:srgbClr val="002060"/>
                </a:solidFill>
              </a:rPr>
              <a:t>i</a:t>
            </a:r>
            <a:r>
              <a:rPr lang="hr-HR" altLang="en-US" sz="2100" b="1" dirty="0" smtClean="0">
                <a:solidFill>
                  <a:srgbClr val="002060"/>
                </a:solidFill>
              </a:rPr>
              <a:t>o iza decimalne tačke množimo s</a:t>
            </a:r>
            <a:r>
              <a:rPr lang="en-US" altLang="en-US" sz="2100" b="1" dirty="0" smtClean="0">
                <a:solidFill>
                  <a:srgbClr val="002060"/>
                </a:solidFill>
              </a:rPr>
              <a:t>a</a:t>
            </a:r>
            <a:r>
              <a:rPr lang="hr-HR" altLang="en-US" sz="2100" b="1" dirty="0" smtClean="0">
                <a:solidFill>
                  <a:srgbClr val="002060"/>
                </a:solidFill>
              </a:rPr>
              <a:t> 2.</a:t>
            </a:r>
          </a:p>
        </p:txBody>
      </p:sp>
      <p:graphicFrame>
        <p:nvGraphicFramePr>
          <p:cNvPr id="10" name="Group 3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9931039"/>
              </p:ext>
            </p:extLst>
          </p:nvPr>
        </p:nvGraphicFramePr>
        <p:xfrm>
          <a:off x="3787047" y="3478207"/>
          <a:ext cx="2619375" cy="2911478"/>
        </p:xfrm>
        <a:graphic>
          <a:graphicData uri="http://schemas.openxmlformats.org/drawingml/2006/table">
            <a:tbl>
              <a:tblPr/>
              <a:tblGrid>
                <a:gridCol w="630237">
                  <a:extLst>
                    <a:ext uri="{9D8B030D-6E8A-4147-A177-3AD203B41FA5}">
                      <a16:colId xmlns:a16="http://schemas.microsoft.com/office/drawing/2014/main" val="2226476240"/>
                    </a:ext>
                  </a:extLst>
                </a:gridCol>
                <a:gridCol w="377825">
                  <a:extLst>
                    <a:ext uri="{9D8B030D-6E8A-4147-A177-3AD203B41FA5}">
                      <a16:colId xmlns:a16="http://schemas.microsoft.com/office/drawing/2014/main" val="4220167578"/>
                    </a:ext>
                  </a:extLst>
                </a:gridCol>
                <a:gridCol w="142875">
                  <a:extLst>
                    <a:ext uri="{9D8B030D-6E8A-4147-A177-3AD203B41FA5}">
                      <a16:colId xmlns:a16="http://schemas.microsoft.com/office/drawing/2014/main" val="2796806888"/>
                    </a:ext>
                  </a:extLst>
                </a:gridCol>
                <a:gridCol w="885825">
                  <a:extLst>
                    <a:ext uri="{9D8B030D-6E8A-4147-A177-3AD203B41FA5}">
                      <a16:colId xmlns:a16="http://schemas.microsoft.com/office/drawing/2014/main" val="2500493364"/>
                    </a:ext>
                  </a:extLst>
                </a:gridCol>
                <a:gridCol w="296863">
                  <a:extLst>
                    <a:ext uri="{9D8B030D-6E8A-4147-A177-3AD203B41FA5}">
                      <a16:colId xmlns:a16="http://schemas.microsoft.com/office/drawing/2014/main" val="605060208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863859810"/>
                    </a:ext>
                  </a:extLst>
                </a:gridCol>
              </a:tblGrid>
              <a:tr h="36353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:2</a:t>
                      </a:r>
                    </a:p>
                  </a:txBody>
                  <a:tcPr marL="54000" marR="54000" marT="36000" marB="36000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sym typeface="Wingdings 3" panose="05040102010807070707" pitchFamily="18" charset="2"/>
                        </a:rPr>
                        <a:t></a:t>
                      </a:r>
                      <a:endParaRPr kumimoji="0" lang="hr-HR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sym typeface="Wingdings 2" panose="05020102010507070707" pitchFamily="18" charset="2"/>
                        </a:rPr>
                        <a:t></a:t>
                      </a: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4000" marR="54000" marT="36000" marB="36000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sym typeface="Wingdings 3" panose="05040102010807070707" pitchFamily="18" charset="2"/>
                        </a:rPr>
                        <a:t></a:t>
                      </a:r>
                    </a:p>
                  </a:txBody>
                  <a:tcPr marL="54000" marR="54000" marT="36000" marB="360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55232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54000" marR="54000" marT="36000" marB="36000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0.6875</a:t>
                      </a:r>
                      <a:endParaRPr kumimoji="0" lang="hr-H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321831"/>
                  </a:ext>
                </a:extLst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54000" marR="54000" marT="36000" marB="36000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1.375</a:t>
                      </a:r>
                      <a:endParaRPr kumimoji="0" lang="hr-H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441924"/>
                  </a:ext>
                </a:extLst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54000" marR="54000" marT="36000" marB="36000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0.75</a:t>
                      </a:r>
                      <a:endParaRPr kumimoji="0" lang="hr-H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513746"/>
                  </a:ext>
                </a:extLst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4000" marR="54000" marT="36000" marB="36000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1.5</a:t>
                      </a:r>
                    </a:p>
                  </a:txBody>
                  <a:tcPr marL="54000" marR="54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793397"/>
                  </a:ext>
                </a:extLst>
              </a:tr>
              <a:tr h="365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4000" marR="54000" marT="36000" marB="36000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kumimoji="0" lang="hr-H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608811"/>
                  </a:ext>
                </a:extLst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0" marB="36000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0" marB="36000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sym typeface="Wingdings 3" panose="05040102010807070707" pitchFamily="18" charset="2"/>
                      </a:endParaRPr>
                    </a:p>
                  </a:txBody>
                  <a:tcPr marL="54000" marR="54000" marT="36000" marB="36000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072774"/>
                  </a:ext>
                </a:extLst>
              </a:tr>
              <a:tr h="363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0" marB="36000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0" marB="36000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0" marB="36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823535"/>
                  </a:ext>
                </a:extLst>
              </a:tr>
            </a:tbl>
          </a:graphicData>
        </a:graphic>
      </p:graphicFrame>
      <p:graphicFrame>
        <p:nvGraphicFramePr>
          <p:cNvPr id="11" name="Object 2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14436"/>
              </p:ext>
            </p:extLst>
          </p:nvPr>
        </p:nvGraphicFramePr>
        <p:xfrm>
          <a:off x="3426684" y="2974970"/>
          <a:ext cx="3581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" imgW="1790700" imgH="215900" progId="Equation.DSMT4">
                  <p:embed/>
                </p:oleObj>
              </mc:Choice>
              <mc:Fallback>
                <p:oleObj name="Equation" r:id="rId3" imgW="1790700" imgH="215900" progId="Equation.DSMT4">
                  <p:embed/>
                  <p:pic>
                    <p:nvPicPr>
                      <p:cNvPr id="16425" name="Object 29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6684" y="2974970"/>
                        <a:ext cx="3581400" cy="431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 cmpd="sng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chemeClr val="accent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Group 3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208771"/>
              </p:ext>
            </p:extLst>
          </p:nvPr>
        </p:nvGraphicFramePr>
        <p:xfrm>
          <a:off x="8755922" y="3047995"/>
          <a:ext cx="2178050" cy="3810004"/>
        </p:xfrm>
        <a:graphic>
          <a:graphicData uri="http://schemas.openxmlformats.org/drawingml/2006/table">
            <a:tbl>
              <a:tblPr/>
              <a:tblGrid>
                <a:gridCol w="363537">
                  <a:extLst>
                    <a:ext uri="{9D8B030D-6E8A-4147-A177-3AD203B41FA5}">
                      <a16:colId xmlns:a16="http://schemas.microsoft.com/office/drawing/2014/main" val="417390644"/>
                    </a:ext>
                  </a:extLst>
                </a:gridCol>
                <a:gridCol w="312738">
                  <a:extLst>
                    <a:ext uri="{9D8B030D-6E8A-4147-A177-3AD203B41FA5}">
                      <a16:colId xmlns:a16="http://schemas.microsoft.com/office/drawing/2014/main" val="2957089692"/>
                    </a:ext>
                  </a:extLst>
                </a:gridCol>
                <a:gridCol w="403225">
                  <a:extLst>
                    <a:ext uri="{9D8B030D-6E8A-4147-A177-3AD203B41FA5}">
                      <a16:colId xmlns:a16="http://schemas.microsoft.com/office/drawing/2014/main" val="3753419306"/>
                    </a:ext>
                  </a:extLst>
                </a:gridCol>
                <a:gridCol w="427037">
                  <a:extLst>
                    <a:ext uri="{9D8B030D-6E8A-4147-A177-3AD203B41FA5}">
                      <a16:colId xmlns:a16="http://schemas.microsoft.com/office/drawing/2014/main" val="513072302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1294699826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074854391"/>
                    </a:ext>
                  </a:extLst>
                </a:gridCol>
              </a:tblGrid>
              <a:tr h="34636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:2</a:t>
                      </a: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sym typeface="Wingdings 3" panose="05040102010807070707" pitchFamily="18" charset="2"/>
                        </a:rPr>
                        <a:t></a:t>
                      </a:r>
                      <a:endParaRPr kumimoji="0" lang="hr-HR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sym typeface="Wingdings 2" panose="05020102010507070707" pitchFamily="18" charset="2"/>
                        </a:rPr>
                        <a:t></a:t>
                      </a: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  <a:sym typeface="Wingdings 3" panose="05040102010807070707" pitchFamily="18" charset="2"/>
                        </a:rPr>
                        <a:t></a:t>
                      </a:r>
                    </a:p>
                  </a:txBody>
                  <a:tcPr marL="54000" marR="54000" marT="36005" marB="36005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539739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.35</a:t>
                      </a:r>
                      <a:endParaRPr kumimoji="0" lang="hr-H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075673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0.7</a:t>
                      </a:r>
                      <a:endParaRPr kumimoji="0" lang="hr-H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670919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1.4</a:t>
                      </a:r>
                      <a:endParaRPr kumimoji="0" lang="hr-H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4792262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0.8</a:t>
                      </a: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425916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  <a:endParaRPr kumimoji="0" lang="hr-H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175147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8"/>
                    </a:solidFill>
                  </a:tcPr>
                </a:tc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  <a:sym typeface="Wingdings 3" panose="05040102010807070707" pitchFamily="18" charset="2"/>
                      </a:endParaRPr>
                    </a:p>
                  </a:txBody>
                  <a:tcPr marL="54000" marR="54000" marT="36005" marB="36005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891366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0.4</a:t>
                      </a: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719311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0.8</a:t>
                      </a:r>
                      <a:endParaRPr kumimoji="0" lang="hr-H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918583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1.6</a:t>
                      </a: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967007"/>
                  </a:ext>
                </a:extLst>
              </a:tr>
              <a:tr h="346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cap="flat"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....</a:t>
                      </a:r>
                    </a:p>
                  </a:txBody>
                  <a:tcPr marL="54000" marR="54000" marT="36005" marB="36005" horzOverflow="overflow">
                    <a:lnL>
                      <a:noFill/>
                    </a:lnL>
                    <a:lnR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...</a:t>
                      </a:r>
                    </a:p>
                  </a:txBody>
                  <a:tcPr marL="54000" marR="54000" marT="36005" marB="36005" horzOverflow="overflow">
                    <a:lnL w="28575" cap="flat" cmpd="sng" algn="ctr">
                      <a:solidFill>
                        <a:srgbClr val="B4B4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AF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868962"/>
                  </a:ext>
                </a:extLst>
              </a:tr>
            </a:tbl>
          </a:graphicData>
        </a:graphic>
      </p:graphicFrame>
      <p:graphicFrame>
        <p:nvGraphicFramePr>
          <p:cNvPr id="13" name="Object 3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92123"/>
              </p:ext>
            </p:extLst>
          </p:nvPr>
        </p:nvGraphicFramePr>
        <p:xfrm>
          <a:off x="8106634" y="2471732"/>
          <a:ext cx="34036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5" imgW="1701800" imgH="254000" progId="Equation.DSMT4">
                  <p:embed/>
                </p:oleObj>
              </mc:Choice>
              <mc:Fallback>
                <p:oleObj name="Equation" r:id="rId5" imgW="1701800" imgH="254000" progId="Equation.DSMT4">
                  <p:embed/>
                  <p:pic>
                    <p:nvPicPr>
                      <p:cNvPr id="16477" name="Object 3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6634" y="2471732"/>
                        <a:ext cx="3403600" cy="5080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>
                        <a:outerShdw dist="35921" dir="2700000" algn="ctr" rotWithShape="0">
                          <a:schemeClr val="accent2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426684" y="228600"/>
            <a:ext cx="83534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</a:rPr>
              <a:t>Pretvaranje: REALNI DEKADNI BROJ </a:t>
            </a:r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  <a:sym typeface="Wingdings 3" panose="05040102010807070707" pitchFamily="18" charset="2"/>
              </a:rPr>
              <a:t> REALNI BINARNI BROJ</a:t>
            </a:r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  <a:p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2677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F373113-18F1-4443-9A8E-5EF06C1D2FEA}"/>
              </a:ext>
            </a:extLst>
          </p:cNvPr>
          <p:cNvSpPr/>
          <p:nvPr/>
        </p:nvSpPr>
        <p:spPr>
          <a:xfrm>
            <a:off x="-321698" y="0"/>
            <a:ext cx="1248292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52C9BD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426684" y="228600"/>
            <a:ext cx="83534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</a:rPr>
              <a:t>Pretvaranje: REALNI DEKADNI BROJ </a:t>
            </a:r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  <a:sym typeface="Wingdings 3" panose="05040102010807070707" pitchFamily="18" charset="2"/>
              </a:rPr>
              <a:t> REALNI BINARNI BROJ</a:t>
            </a:r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  <a:p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14" name="Object 1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3124890"/>
              </p:ext>
            </p:extLst>
          </p:nvPr>
        </p:nvGraphicFramePr>
        <p:xfrm>
          <a:off x="3357627" y="2228849"/>
          <a:ext cx="8491538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5664200" imgH="1168400" progId="Equation.DSMT4">
                  <p:embed/>
                </p:oleObj>
              </mc:Choice>
              <mc:Fallback>
                <p:oleObj name="Equation" r:id="rId3" imgW="5664200" imgH="1168400" progId="Equation.DSMT4">
                  <p:embed/>
                  <p:pic>
                    <p:nvPicPr>
                      <p:cNvPr id="17412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627" y="2228849"/>
                        <a:ext cx="8491538" cy="2400300"/>
                      </a:xfrm>
                      <a:prstGeom prst="rect">
                        <a:avLst/>
                      </a:prstGeom>
                      <a:solidFill>
                        <a:srgbClr val="E8F7FE"/>
                      </a:solidFill>
                      <a:ln w="12700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5388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8494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F373113-18F1-4443-9A8E-5EF06C1D2FEA}"/>
              </a:ext>
            </a:extLst>
          </p:cNvPr>
          <p:cNvSpPr/>
          <p:nvPr/>
        </p:nvSpPr>
        <p:spPr>
          <a:xfrm>
            <a:off x="-321698" y="0"/>
            <a:ext cx="1248292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52C9BD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426684" y="228600"/>
            <a:ext cx="83534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</a:rPr>
              <a:t>Pretvaranje: REALNI DEKADNI BROJ </a:t>
            </a:r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  <a:sym typeface="Wingdings 3" panose="05040102010807070707" pitchFamily="18" charset="2"/>
              </a:rPr>
              <a:t> REALNI BINARNI BROJ</a:t>
            </a:r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  <a:p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111319"/>
              </p:ext>
            </p:extLst>
          </p:nvPr>
        </p:nvGraphicFramePr>
        <p:xfrm>
          <a:off x="3291384" y="1318974"/>
          <a:ext cx="8353425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3" imgW="4013200" imgH="1168400" progId="Equation.DSMT4">
                  <p:embed/>
                </p:oleObj>
              </mc:Choice>
              <mc:Fallback>
                <p:oleObj name="Equation" r:id="rId3" imgW="4013200" imgH="1168400" progId="Equation.DSMT4">
                  <p:embed/>
                  <p:pic>
                    <p:nvPicPr>
                      <p:cNvPr id="1843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1384" y="1318974"/>
                        <a:ext cx="8353425" cy="24320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5388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3291384" y="4198699"/>
            <a:ext cx="83534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hr-HR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drugom slučaju nismo dobili početni broj (25.35) jer smo se zaustavili s izračunavanjem na petoj </a:t>
            </a:r>
            <a:r>
              <a:rPr lang="en-US" alt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decimali</a:t>
            </a:r>
            <a:r>
              <a:rPr lang="hr-HR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iza t</a:t>
            </a:r>
            <a:r>
              <a:rPr lang="en-US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čke. </a:t>
            </a:r>
            <a:r>
              <a:rPr lang="en-US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hr-HR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reška je 0.00625. Da smo računali na više </a:t>
            </a:r>
            <a:r>
              <a:rPr lang="en-US" alt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decimala</a:t>
            </a:r>
            <a:r>
              <a:rPr lang="hr-HR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greška bi bila manja </a:t>
            </a:r>
            <a:r>
              <a:rPr lang="en-US" alt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en-US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nikada</a:t>
            </a:r>
            <a:r>
              <a:rPr lang="en-US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 bi </a:t>
            </a:r>
            <a:r>
              <a:rPr lang="en-US" alt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</a:t>
            </a:r>
            <a:r>
              <a:rPr lang="en-US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jednaka</a:t>
            </a:r>
            <a:r>
              <a:rPr lang="en-US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 tj. nemoguće je dobiti potpuno isti rezultat. Iz ovog se vidi da najčešće računanje s realnim brojevima nije apsolutno t</a:t>
            </a:r>
            <a:r>
              <a:rPr lang="en-US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r-HR" altLang="en-US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čno nego uz neku grešku.</a:t>
            </a:r>
            <a:endParaRPr lang="en-US" altLang="en-US" sz="2200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89324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F373113-18F1-4443-9A8E-5EF06C1D2FEA}"/>
              </a:ext>
            </a:extLst>
          </p:cNvPr>
          <p:cNvSpPr/>
          <p:nvPr/>
        </p:nvSpPr>
        <p:spPr>
          <a:xfrm>
            <a:off x="-321698" y="0"/>
            <a:ext cx="1248292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52C9BD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426684" y="228600"/>
            <a:ext cx="835342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</a:rPr>
              <a:t>Pretvaranje: REALNI DEKADNI BROJ </a:t>
            </a:r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  <a:sym typeface="Wingdings 3" panose="05040102010807070707" pitchFamily="18" charset="2"/>
              </a:rPr>
              <a:t> REALNI BINARNI BROJ</a:t>
            </a:r>
            <a:r>
              <a:rPr lang="hr-HR" altLang="en-US" sz="2500" dirty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  <a:p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AutoShape 3"/>
          <p:cNvSpPr txBox="1">
            <a:spLocks noChangeArrowheads="1"/>
          </p:cNvSpPr>
          <p:nvPr/>
        </p:nvSpPr>
        <p:spPr>
          <a:xfrm>
            <a:off x="3066322" y="908843"/>
            <a:ext cx="8785225" cy="50403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CS" altLang="en-US" sz="2400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solidFill>
                  <a:srgbClr val="002060"/>
                </a:solidFill>
              </a:rPr>
              <a:t>U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dekadnom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brojnom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sistemu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negativni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brojevi</a:t>
            </a:r>
            <a:r>
              <a:rPr lang="en-US" altLang="en-US" sz="2400" dirty="0" smtClean="0">
                <a:solidFill>
                  <a:srgbClr val="002060"/>
                </a:solidFill>
              </a:rPr>
              <a:t> se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predstavljaju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znakom</a:t>
            </a:r>
            <a:r>
              <a:rPr lang="en-US" altLang="en-US" sz="2400" dirty="0" smtClean="0">
                <a:solidFill>
                  <a:srgbClr val="002060"/>
                </a:solidFill>
              </a:rPr>
              <a:t> “-” (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pozitivni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znakom</a:t>
            </a:r>
            <a:r>
              <a:rPr lang="en-US" altLang="en-US" sz="2400" dirty="0" smtClean="0">
                <a:solidFill>
                  <a:srgbClr val="002060"/>
                </a:solidFill>
              </a:rPr>
              <a:t> “+” 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ili</a:t>
            </a:r>
            <a:r>
              <a:rPr lang="en-US" altLang="en-US" sz="2400" dirty="0" smtClean="0">
                <a:solidFill>
                  <a:srgbClr val="002060"/>
                </a:solidFill>
              </a:rPr>
              <a:t> se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znak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izostavlja</a:t>
            </a:r>
            <a:r>
              <a:rPr lang="en-US" altLang="en-US" sz="2400" dirty="0" smtClean="0">
                <a:solidFill>
                  <a:srgbClr val="002060"/>
                </a:solidFill>
              </a:rPr>
              <a:t>)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napisanim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ispred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cifara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koje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definišu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apsolutnu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vrijednost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broja</a:t>
            </a:r>
            <a:r>
              <a:rPr lang="en-US" altLang="en-US" sz="2400" dirty="0" smtClean="0">
                <a:solidFill>
                  <a:srgbClr val="002060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solidFill>
                  <a:srgbClr val="002060"/>
                </a:solidFill>
              </a:rPr>
              <a:t>U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binarnom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brojnom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sistemu</a:t>
            </a:r>
            <a:r>
              <a:rPr lang="en-US" altLang="en-US" sz="2400" dirty="0" smtClean="0">
                <a:solidFill>
                  <a:srgbClr val="002060"/>
                </a:solidFill>
              </a:rPr>
              <a:t> je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ovakav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način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predstavljanja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označenih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brojeva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nemoguć</a:t>
            </a:r>
            <a:r>
              <a:rPr lang="en-US" altLang="en-US" sz="2400" dirty="0" smtClean="0">
                <a:solidFill>
                  <a:srgbClr val="002060"/>
                </a:solidFill>
              </a:rPr>
              <a:t>,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jer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računari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mogu</a:t>
            </a:r>
            <a:r>
              <a:rPr lang="en-US" altLang="en-US" sz="2400" dirty="0" smtClean="0">
                <a:solidFill>
                  <a:srgbClr val="002060"/>
                </a:solidFill>
              </a:rPr>
              <a:t> da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prepoznaju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samo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dva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znaka</a:t>
            </a:r>
            <a:r>
              <a:rPr lang="en-US" altLang="en-US" sz="2400" dirty="0" smtClean="0">
                <a:solidFill>
                  <a:srgbClr val="002060"/>
                </a:solidFill>
              </a:rPr>
              <a:t>, a to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su</a:t>
            </a:r>
            <a:r>
              <a:rPr lang="en-US" altLang="en-US" sz="2400" dirty="0" smtClean="0">
                <a:solidFill>
                  <a:srgbClr val="002060"/>
                </a:solidFill>
              </a:rPr>
              <a:t> “0”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i</a:t>
            </a:r>
            <a:r>
              <a:rPr lang="en-US" altLang="en-US" sz="2400" dirty="0" smtClean="0">
                <a:solidFill>
                  <a:srgbClr val="002060"/>
                </a:solidFill>
              </a:rPr>
              <a:t> “1”.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Samim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tim</a:t>
            </a:r>
            <a:r>
              <a:rPr lang="en-US" altLang="en-US" sz="2400" dirty="0" smtClean="0">
                <a:solidFill>
                  <a:srgbClr val="002060"/>
                </a:solidFill>
              </a:rPr>
              <a:t> je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znakove</a:t>
            </a:r>
            <a:r>
              <a:rPr lang="en-US" altLang="en-US" sz="2400" dirty="0" smtClean="0">
                <a:solidFill>
                  <a:srgbClr val="002060"/>
                </a:solidFill>
              </a:rPr>
              <a:t> “-”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i</a:t>
            </a:r>
            <a:r>
              <a:rPr lang="en-US" altLang="en-US" sz="2400" dirty="0" smtClean="0">
                <a:solidFill>
                  <a:srgbClr val="002060"/>
                </a:solidFill>
              </a:rPr>
              <a:t> “+”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potrebno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neki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način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predstaviti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pomoću</a:t>
            </a:r>
            <a:r>
              <a:rPr lang="en-US" altLang="en-US" sz="2400" dirty="0" smtClean="0">
                <a:solidFill>
                  <a:srgbClr val="002060"/>
                </a:solidFill>
              </a:rPr>
              <a:t> “0”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i</a:t>
            </a:r>
            <a:r>
              <a:rPr lang="en-US" altLang="en-US" sz="2400" dirty="0" smtClean="0">
                <a:solidFill>
                  <a:srgbClr val="002060"/>
                </a:solidFill>
              </a:rPr>
              <a:t> ”1”. </a:t>
            </a:r>
            <a:endParaRPr lang="sr-Latn-ME" altLang="en-US" sz="2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2" name="AutoShape 2"/>
          <p:cNvSpPr txBox="1">
            <a:spLocks noChangeArrowheads="1"/>
          </p:cNvSpPr>
          <p:nvPr/>
        </p:nvSpPr>
        <p:spPr>
          <a:xfrm>
            <a:off x="3066321" y="3661568"/>
            <a:ext cx="8785225" cy="41052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r-Latn-CS" altLang="en-US" sz="2400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2400" dirty="0" err="1" smtClean="0">
                <a:solidFill>
                  <a:srgbClr val="002060"/>
                </a:solidFill>
              </a:rPr>
              <a:t>Jedan</a:t>
            </a:r>
            <a:r>
              <a:rPr lang="en-US" altLang="en-US" sz="2400" dirty="0" smtClean="0">
                <a:solidFill>
                  <a:srgbClr val="002060"/>
                </a:solidFill>
              </a:rPr>
              <a:t> od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načina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za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zapis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označenih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brojeva</a:t>
            </a:r>
            <a:r>
              <a:rPr lang="en-US" altLang="en-US" sz="2400" dirty="0" smtClean="0">
                <a:solidFill>
                  <a:srgbClr val="002060"/>
                </a:solidFill>
              </a:rPr>
              <a:t> u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binarnom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brojnom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sistemu</a:t>
            </a:r>
            <a:r>
              <a:rPr lang="en-US" altLang="en-US" sz="2400" dirty="0" smtClean="0">
                <a:solidFill>
                  <a:srgbClr val="002060"/>
                </a:solidFill>
              </a:rPr>
              <a:t> je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pomoću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znaka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i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apsolutne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vrijednosti</a:t>
            </a:r>
            <a:r>
              <a:rPr lang="en-US" altLang="en-US" sz="2400" dirty="0" smtClean="0">
                <a:solidFill>
                  <a:srgbClr val="002060"/>
                </a:solidFill>
              </a:rPr>
              <a:t>. </a:t>
            </a:r>
            <a:endParaRPr lang="sr-Latn-CS" altLang="en-US" sz="2400" dirty="0" smtClean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solidFill>
                  <a:srgbClr val="002060"/>
                </a:solidFill>
              </a:rPr>
              <a:t>U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ovom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zapisu</a:t>
            </a:r>
            <a:r>
              <a:rPr lang="en-US" altLang="en-US" sz="2400" dirty="0" smtClean="0">
                <a:solidFill>
                  <a:srgbClr val="002060"/>
                </a:solidFill>
              </a:rPr>
              <a:t>,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apsolutnoj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vrijednosti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broja</a:t>
            </a:r>
            <a:r>
              <a:rPr lang="en-US" altLang="en-US" sz="2400" dirty="0" smtClean="0">
                <a:solidFill>
                  <a:srgbClr val="002060"/>
                </a:solidFill>
              </a:rPr>
              <a:t> se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vodećem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mjestu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dodaje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jedna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cifra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i</a:t>
            </a:r>
            <a:r>
              <a:rPr lang="en-US" altLang="en-US" sz="2400" dirty="0" smtClean="0">
                <a:solidFill>
                  <a:srgbClr val="002060"/>
                </a:solidFill>
              </a:rPr>
              <a:t> to 0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ako</a:t>
            </a:r>
            <a:r>
              <a:rPr lang="en-US" altLang="en-US" sz="2400" dirty="0" smtClean="0">
                <a:solidFill>
                  <a:srgbClr val="002060"/>
                </a:solidFill>
              </a:rPr>
              <a:t> je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pozitivan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i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cifra</a:t>
            </a:r>
            <a:r>
              <a:rPr lang="en-US" altLang="en-US" sz="2400" dirty="0" smtClean="0">
                <a:solidFill>
                  <a:srgbClr val="002060"/>
                </a:solidFill>
              </a:rPr>
              <a:t> 1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ako</a:t>
            </a:r>
            <a:r>
              <a:rPr lang="en-US" altLang="en-US" sz="2400" dirty="0" smtClean="0">
                <a:solidFill>
                  <a:srgbClr val="002060"/>
                </a:solidFill>
              </a:rPr>
              <a:t> je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broj</a:t>
            </a:r>
            <a:r>
              <a:rPr lang="en-US" altLang="en-US" sz="2400" dirty="0" smtClean="0">
                <a:solidFill>
                  <a:srgbClr val="002060"/>
                </a:solidFill>
              </a:rPr>
              <a:t>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negativan</a:t>
            </a:r>
            <a:r>
              <a:rPr lang="en-US" altLang="en-US" sz="2400" dirty="0" smtClean="0">
                <a:solidFill>
                  <a:srgbClr val="002060"/>
                </a:solidFill>
              </a:rPr>
              <a:t>.</a:t>
            </a:r>
          </a:p>
          <a:p>
            <a:endParaRPr lang="en-US" altLang="en-US" sz="2400" dirty="0" smtClean="0">
              <a:solidFill>
                <a:srgbClr val="002060"/>
              </a:solidFill>
            </a:endParaRPr>
          </a:p>
          <a:p>
            <a:endParaRPr lang="en-US" alt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643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01352" y="336176"/>
            <a:ext cx="64276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500" dirty="0" smtClean="0">
                <a:solidFill>
                  <a:srgbClr val="0070C0"/>
                </a:solidFill>
                <a:latin typeface="Impact" panose="020B0806030902050204" pitchFamily="34" charset="0"/>
              </a:rPr>
              <a:t>SABIRANJE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528072"/>
              </p:ext>
            </p:extLst>
          </p:nvPr>
        </p:nvGraphicFramePr>
        <p:xfrm>
          <a:off x="7229382" y="3513138"/>
          <a:ext cx="483711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3" imgW="3225800" imgH="203200" progId="Equation.DSMT4">
                  <p:embed/>
                </p:oleObj>
              </mc:Choice>
              <mc:Fallback>
                <p:oleObj name="Equation" r:id="rId3" imgW="3225800" imgH="203200" progId="Equation.DSMT4">
                  <p:embed/>
                  <p:pic>
                    <p:nvPicPr>
                      <p:cNvPr id="2150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9382" y="3513138"/>
                        <a:ext cx="4837112" cy="304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232624"/>
              </p:ext>
            </p:extLst>
          </p:nvPr>
        </p:nvGraphicFramePr>
        <p:xfrm>
          <a:off x="8718457" y="3944938"/>
          <a:ext cx="2563812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5" imgW="1282700" imgH="800100" progId="Equation.DSMT4">
                  <p:embed/>
                </p:oleObj>
              </mc:Choice>
              <mc:Fallback>
                <p:oleObj name="Equation" r:id="rId5" imgW="1282700" imgH="800100" progId="Equation.DSMT4">
                  <p:embed/>
                  <p:pic>
                    <p:nvPicPr>
                      <p:cNvPr id="2150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8457" y="3944938"/>
                        <a:ext cx="2563812" cy="16017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5388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161017"/>
              </p:ext>
            </p:extLst>
          </p:nvPr>
        </p:nvGraphicFramePr>
        <p:xfrm>
          <a:off x="3062288" y="4243817"/>
          <a:ext cx="4703762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7" imgW="3136900" imgH="203200" progId="Equation.DSMT4">
                  <p:embed/>
                </p:oleObj>
              </mc:Choice>
              <mc:Fallback>
                <p:oleObj name="Equation" r:id="rId7" imgW="3136900" imgH="203200" progId="Equation.DSMT4">
                  <p:embed/>
                  <p:pic>
                    <p:nvPicPr>
                      <p:cNvPr id="2150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4243817"/>
                        <a:ext cx="4703762" cy="304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285574"/>
              </p:ext>
            </p:extLst>
          </p:nvPr>
        </p:nvGraphicFramePr>
        <p:xfrm>
          <a:off x="3795713" y="4577192"/>
          <a:ext cx="2563812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9" imgW="1282700" imgH="800100" progId="Equation.DSMT4">
                  <p:embed/>
                </p:oleObj>
              </mc:Choice>
              <mc:Fallback>
                <p:oleObj name="Equation" r:id="rId9" imgW="1282700" imgH="800100" progId="Equation.DSMT4">
                  <p:embed/>
                  <p:pic>
                    <p:nvPicPr>
                      <p:cNvPr id="2150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5713" y="4577192"/>
                        <a:ext cx="2563812" cy="16017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5388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4627469" y="1065213"/>
            <a:ext cx="4713288" cy="1708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PRAVILO ZA BINARNI SISTEM:</a:t>
            </a:r>
          </a:p>
          <a:p>
            <a:pPr algn="ctr" eaLnBrk="1" hangingPunct="1">
              <a:defRPr/>
            </a:pPr>
            <a:endParaRPr lang="en-US" altLang="en-US" sz="9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defRPr/>
            </a:pPr>
            <a:r>
              <a:rPr lang="en-US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     0     1</a:t>
            </a:r>
          </a:p>
          <a:p>
            <a:pPr algn="ctr" eaLnBrk="1" hangingPunct="1">
              <a:defRPr/>
            </a:pPr>
            <a:r>
              <a:rPr lang="en-US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0      0     1</a:t>
            </a:r>
          </a:p>
          <a:p>
            <a:pPr algn="ctr" eaLnBrk="1" hangingPunct="1">
              <a:defRPr/>
            </a:pPr>
            <a:r>
              <a:rPr lang="en-US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1      1     0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8225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52C9BD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01352" y="336176"/>
            <a:ext cx="64276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500" dirty="0" smtClean="0">
                <a:solidFill>
                  <a:srgbClr val="0070C0"/>
                </a:solidFill>
                <a:latin typeface="Impact" panose="020B0806030902050204" pitchFamily="34" charset="0"/>
              </a:rPr>
              <a:t>SABIRANJE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1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854243"/>
              </p:ext>
            </p:extLst>
          </p:nvPr>
        </p:nvGraphicFramePr>
        <p:xfrm>
          <a:off x="3360925" y="1776693"/>
          <a:ext cx="32480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3" imgW="1624895" imgH="215806" progId="Equation.DSMT4">
                  <p:embed/>
                </p:oleObj>
              </mc:Choice>
              <mc:Fallback>
                <p:oleObj name="Equation" r:id="rId3" imgW="1624895" imgH="215806" progId="Equation.DSMT4">
                  <p:embed/>
                  <p:pic>
                    <p:nvPicPr>
                      <p:cNvPr id="2253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0925" y="1776693"/>
                        <a:ext cx="3248025" cy="43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191395"/>
              </p:ext>
            </p:extLst>
          </p:nvPr>
        </p:nvGraphicFramePr>
        <p:xfrm>
          <a:off x="7690037" y="1776693"/>
          <a:ext cx="32750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5" imgW="1638300" imgH="228600" progId="Equation.DSMT4">
                  <p:embed/>
                </p:oleObj>
              </mc:Choice>
              <mc:Fallback>
                <p:oleObj name="Equation" r:id="rId5" imgW="1638300" imgH="228600" progId="Equation.DSMT4">
                  <p:embed/>
                  <p:pic>
                    <p:nvPicPr>
                      <p:cNvPr id="225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0037" y="1776693"/>
                        <a:ext cx="3275013" cy="457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1537960"/>
              </p:ext>
            </p:extLst>
          </p:nvPr>
        </p:nvGraphicFramePr>
        <p:xfrm>
          <a:off x="3951475" y="2352956"/>
          <a:ext cx="1865312" cy="239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6" name="Equation" r:id="rId7" imgW="622030" imgH="799753" progId="Equation.DSMT4">
                  <p:embed/>
                </p:oleObj>
              </mc:Choice>
              <mc:Fallback>
                <p:oleObj name="Equation" r:id="rId7" imgW="622030" imgH="799753" progId="Equation.DSMT4">
                  <p:embed/>
                  <p:pic>
                    <p:nvPicPr>
                      <p:cNvPr id="2253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1475" y="2352956"/>
                        <a:ext cx="1865312" cy="23987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257978"/>
              </p:ext>
            </p:extLst>
          </p:nvPr>
        </p:nvGraphicFramePr>
        <p:xfrm>
          <a:off x="8337737" y="2402168"/>
          <a:ext cx="2132013" cy="239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Equation" r:id="rId9" imgW="710891" imgH="799753" progId="Equation.DSMT4">
                  <p:embed/>
                </p:oleObj>
              </mc:Choice>
              <mc:Fallback>
                <p:oleObj name="Equation" r:id="rId9" imgW="710891" imgH="799753" progId="Equation.DSMT4">
                  <p:embed/>
                  <p:pic>
                    <p:nvPicPr>
                      <p:cNvPr id="225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7737" y="2402168"/>
                        <a:ext cx="2132013" cy="23987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954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5D7373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01352" y="336176"/>
            <a:ext cx="64276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500" dirty="0" smtClean="0">
                <a:solidFill>
                  <a:srgbClr val="0070C0"/>
                </a:solidFill>
                <a:latin typeface="Impact" panose="020B0806030902050204" pitchFamily="34" charset="0"/>
              </a:rPr>
              <a:t>SABIRANJE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38196"/>
              </p:ext>
            </p:extLst>
          </p:nvPr>
        </p:nvGraphicFramePr>
        <p:xfrm>
          <a:off x="3714698" y="2608449"/>
          <a:ext cx="70961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3" imgW="3517900" imgH="203200" progId="Equation.DSMT4">
                  <p:embed/>
                </p:oleObj>
              </mc:Choice>
              <mc:Fallback>
                <p:oleObj name="Equation" r:id="rId3" imgW="3517900" imgH="203200" progId="Equation.DSMT4">
                  <p:embed/>
                  <p:pic>
                    <p:nvPicPr>
                      <p:cNvPr id="2355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698" y="2608449"/>
                        <a:ext cx="7096125" cy="4064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708759"/>
              </p:ext>
            </p:extLst>
          </p:nvPr>
        </p:nvGraphicFramePr>
        <p:xfrm>
          <a:off x="5441898" y="2979145"/>
          <a:ext cx="3313112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5" imgW="1155700" imgH="1397000" progId="Equation.DSMT4">
                  <p:embed/>
                </p:oleObj>
              </mc:Choice>
              <mc:Fallback>
                <p:oleObj name="Equation" r:id="rId5" imgW="1155700" imgH="1397000" progId="Equation.DSMT4">
                  <p:embed/>
                  <p:pic>
                    <p:nvPicPr>
                      <p:cNvPr id="2355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1898" y="2979145"/>
                        <a:ext cx="3313112" cy="3441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5388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2"/>
          <p:cNvSpPr txBox="1">
            <a:spLocks noChangeArrowheads="1"/>
          </p:cNvSpPr>
          <p:nvPr/>
        </p:nvSpPr>
        <p:spPr bwMode="auto">
          <a:xfrm>
            <a:off x="3207165" y="1234468"/>
            <a:ext cx="86042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Pomoću binarnog komplementa (način na koji radi procesor) </a:t>
            </a:r>
            <a:b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- svaka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cifra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broja se zam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ij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e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ni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brojem koji nadopunjuje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cifru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do najvećeg broja u da</a:t>
            </a: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om brojnom s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i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st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em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u. Kod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binarnog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s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istema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se jednostavno 0 zam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ij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eni sa 1 i obratno. Zahvaljujući komplementu, oduzimanje se svodi na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sabira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nje.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098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00A0A8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Group 2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758539"/>
              </p:ext>
            </p:extLst>
          </p:nvPr>
        </p:nvGraphicFramePr>
        <p:xfrm>
          <a:off x="3570235" y="1588292"/>
          <a:ext cx="8180388" cy="3681413"/>
        </p:xfrm>
        <a:graphic>
          <a:graphicData uri="http://schemas.openxmlformats.org/drawingml/2006/table">
            <a:tbl>
              <a:tblPr/>
              <a:tblGrid>
                <a:gridCol w="2413909">
                  <a:extLst>
                    <a:ext uri="{9D8B030D-6E8A-4147-A177-3AD203B41FA5}">
                      <a16:colId xmlns:a16="http://schemas.microsoft.com/office/drawing/2014/main" val="149667509"/>
                    </a:ext>
                  </a:extLst>
                </a:gridCol>
                <a:gridCol w="1475248">
                  <a:extLst>
                    <a:ext uri="{9D8B030D-6E8A-4147-A177-3AD203B41FA5}">
                      <a16:colId xmlns:a16="http://schemas.microsoft.com/office/drawing/2014/main" val="614823290"/>
                    </a:ext>
                  </a:extLst>
                </a:gridCol>
                <a:gridCol w="4291231">
                  <a:extLst>
                    <a:ext uri="{9D8B030D-6E8A-4147-A177-3AD203B41FA5}">
                      <a16:colId xmlns:a16="http://schemas.microsoft.com/office/drawing/2014/main" val="1141220954"/>
                    </a:ext>
                  </a:extLst>
                </a:gridCol>
              </a:tblGrid>
              <a:tr h="8303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A0A0E"/>
                          </a:solidFill>
                          <a:effectLst/>
                          <a:latin typeface="Arial" panose="020B0604020202020204" pitchFamily="34" charset="0"/>
                        </a:rPr>
                        <a:t>BROJNI S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A0A0E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hr-H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A0A0E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A0A0E"/>
                          </a:solidFill>
                          <a:effectLst/>
                          <a:latin typeface="Arial" panose="020B0604020202020204" pitchFamily="34" charset="0"/>
                        </a:rPr>
                        <a:t>EM</a:t>
                      </a:r>
                      <a:endParaRPr kumimoji="0" lang="hr-H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A0A0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A0A0E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A0A0E"/>
                          </a:solidFill>
                          <a:effectLst/>
                          <a:latin typeface="Arial" panose="020B0604020202020204" pitchFamily="34" charset="0"/>
                        </a:rPr>
                        <a:t>SNOVA</a:t>
                      </a:r>
                      <a:endParaRPr kumimoji="0" lang="hr-H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A0A0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A0A0E"/>
                          </a:solidFill>
                          <a:effectLst/>
                          <a:latin typeface="Arial" panose="020B0604020202020204" pitchFamily="34" charset="0"/>
                        </a:rPr>
                        <a:t>CIFRE</a:t>
                      </a:r>
                      <a:endParaRPr kumimoji="0" lang="hr-HR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A0A0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44300"/>
                  </a:ext>
                </a:extLst>
              </a:tr>
              <a:tr h="5639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BINARNI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 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0, 1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09883"/>
                  </a:ext>
                </a:extLst>
              </a:tr>
              <a:tr h="5653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OKTALNI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0, 1, 2, 3, 4, 5, 6, 7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684101"/>
                  </a:ext>
                </a:extLst>
              </a:tr>
              <a:tr h="5639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DEKAD</a:t>
                      </a:r>
                      <a:r>
                        <a:rPr kumimoji="0" lang="en-US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0, 1, 2, 3, 4, 5, 6, 7, 8, 9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988024"/>
                  </a:ext>
                </a:extLst>
              </a:tr>
              <a:tr h="1157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HEKSADECIMALNI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16 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 1, 2, 3, 4, 5, 6, 7, 8, 9, A, B, C, D, E, F (A=10, B=11, C=12, D=13, E=14, F=15)</a:t>
                      </a:r>
                    </a:p>
                  </a:txBody>
                  <a:tcPr marL="91438" marR="91438" marT="45719" marB="45719" anchor="ctr" horzOverflow="overflow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279202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7061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01352" y="336176"/>
            <a:ext cx="64276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500" dirty="0" smtClean="0">
                <a:solidFill>
                  <a:srgbClr val="0070C0"/>
                </a:solidFill>
                <a:latin typeface="Impact" panose="020B0806030902050204" pitchFamily="34" charset="0"/>
              </a:rPr>
              <a:t>ODUZIMANJE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290784"/>
              </p:ext>
            </p:extLst>
          </p:nvPr>
        </p:nvGraphicFramePr>
        <p:xfrm>
          <a:off x="6777319" y="3246437"/>
          <a:ext cx="1990725" cy="329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" imgW="723586" imgH="1396394" progId="Equation.DSMT4">
                  <p:embed/>
                </p:oleObj>
              </mc:Choice>
              <mc:Fallback>
                <p:oleObj name="Equation" r:id="rId3" imgW="723586" imgH="1396394" progId="Equation.DSMT4">
                  <p:embed/>
                  <p:pic>
                    <p:nvPicPr>
                      <p:cNvPr id="24578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7319" y="3246437"/>
                        <a:ext cx="1990725" cy="3292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 cmpd="sng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5388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324887"/>
              </p:ext>
            </p:extLst>
          </p:nvPr>
        </p:nvGraphicFramePr>
        <p:xfrm>
          <a:off x="4138333" y="2578100"/>
          <a:ext cx="56721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5" imgW="2260600" imgH="215900" progId="Equation.DSMT4">
                  <p:embed/>
                </p:oleObj>
              </mc:Choice>
              <mc:Fallback>
                <p:oleObj name="Equation" r:id="rId5" imgW="2260600" imgH="215900" progId="Equation.DSMT4">
                  <p:embed/>
                  <p:pic>
                    <p:nvPicPr>
                      <p:cNvPr id="2457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8333" y="2578100"/>
                        <a:ext cx="5672138" cy="5397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3130271" y="1281113"/>
            <a:ext cx="85328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Pomoću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oktalnog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komplementa (način na koji NE radi procesor) </a:t>
            </a:r>
            <a:b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</a:b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- svaka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cifra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broja se zam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ijeni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brojem koji nadopunjuje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cifru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do najvećeg broja u da</a:t>
            </a: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om brojnom s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istemu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Npr. 2 se zam</a:t>
            </a: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j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enjuje sa 5 jer mu upravo toliko nedostaje do broja 7 kao najveće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cifre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u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oktalnom</a:t>
            </a:r>
            <a:r>
              <a:rPr lang="en-US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dirty="0" err="1">
                <a:solidFill>
                  <a:srgbClr val="002060"/>
                </a:solidFill>
                <a:latin typeface="Arial" panose="020B0604020202020204" pitchFamily="34" charset="0"/>
              </a:rPr>
              <a:t>sistemu</a:t>
            </a:r>
            <a:r>
              <a:rPr lang="hr-HR" alt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2259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52C9BD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5D7373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01352" y="336176"/>
            <a:ext cx="64276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500" dirty="0" smtClean="0">
                <a:solidFill>
                  <a:srgbClr val="0070C0"/>
                </a:solidFill>
                <a:latin typeface="Impact" panose="020B0806030902050204" pitchFamily="34" charset="0"/>
              </a:rPr>
              <a:t>MNOŽENJE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526741"/>
              </p:ext>
            </p:extLst>
          </p:nvPr>
        </p:nvGraphicFramePr>
        <p:xfrm>
          <a:off x="6918512" y="1661085"/>
          <a:ext cx="3122613" cy="409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3" imgW="1104900" imgH="1447800" progId="Equation.DSMT4">
                  <p:embed/>
                </p:oleObj>
              </mc:Choice>
              <mc:Fallback>
                <p:oleObj name="Equation" r:id="rId3" imgW="1104900" imgH="1447800" progId="Equation.DSMT4">
                  <p:embed/>
                  <p:pic>
                    <p:nvPicPr>
                      <p:cNvPr id="25602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8512" y="1661085"/>
                        <a:ext cx="3122613" cy="40909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 cmpd="sng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5388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83970"/>
              </p:ext>
            </p:extLst>
          </p:nvPr>
        </p:nvGraphicFramePr>
        <p:xfrm>
          <a:off x="3864887" y="1702948"/>
          <a:ext cx="27209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5" imgW="1091726" imgH="203112" progId="Equation.DSMT4">
                  <p:embed/>
                </p:oleObj>
              </mc:Choice>
              <mc:Fallback>
                <p:oleObj name="Equation" r:id="rId5" imgW="1091726" imgH="203112" progId="Equation.DSMT4">
                  <p:embed/>
                  <p:pic>
                    <p:nvPicPr>
                      <p:cNvPr id="25603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4887" y="1702948"/>
                        <a:ext cx="2720975" cy="508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88763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52C9BD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5D7373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101352" y="336176"/>
            <a:ext cx="64276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2500" dirty="0" smtClean="0">
                <a:solidFill>
                  <a:srgbClr val="0070C0"/>
                </a:solidFill>
                <a:latin typeface="Impact" panose="020B0806030902050204" pitchFamily="34" charset="0"/>
              </a:rPr>
              <a:t>DIJELJENJE</a:t>
            </a:r>
            <a:endParaRPr lang="en-US" sz="25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340473" y="1136520"/>
            <a:ext cx="5746750" cy="2076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110.1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: 11.01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= 11010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: 1101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= 10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en-US" sz="2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1101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00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0      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3340473" y="3225670"/>
            <a:ext cx="7591986" cy="369331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10101.001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: 11.01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= 1010100.1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: 1101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 </a:t>
            </a: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= 110.1</a:t>
            </a:r>
            <a:r>
              <a:rPr lang="en-US" altLang="en-US" sz="2600" b="1" baseline="-25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en-US" sz="26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1101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10000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1101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110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    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1101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1101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600" b="1" dirty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                  0    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9484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F373113-18F1-4443-9A8E-5EF06C1D2FEA}"/>
              </a:ext>
            </a:extLst>
          </p:cNvPr>
          <p:cNvSpPr/>
          <p:nvPr/>
        </p:nvSpPr>
        <p:spPr>
          <a:xfrm>
            <a:off x="-321698" y="0"/>
            <a:ext cx="1248292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55292" y="408341"/>
            <a:ext cx="10210800" cy="75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sr-Latn-RS" sz="4500" dirty="0" smtClean="0">
                <a:solidFill>
                  <a:srgbClr val="FFC000"/>
                </a:solidFill>
                <a:latin typeface="Impact" panose="020B0806030902050204" pitchFamily="34" charset="0"/>
              </a:rPr>
              <a:t>ZADACI ZA </a:t>
            </a:r>
            <a:r>
              <a:rPr lang="sr-Latn-RS" sz="4500" dirty="0" smtClean="0">
                <a:solidFill>
                  <a:srgbClr val="FFC000"/>
                </a:solidFill>
                <a:latin typeface="Impact" panose="020B0806030902050204" pitchFamily="34" charset="0"/>
              </a:rPr>
              <a:t>VJEŽBU I DOMAĆI</a:t>
            </a:r>
            <a:endParaRPr lang="en-US" sz="4500" dirty="0">
              <a:solidFill>
                <a:srgbClr val="FFC000"/>
              </a:solidFill>
              <a:latin typeface="Impact" panose="020B0806030902050204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7494142" y="1566887"/>
            <a:ext cx="4105275" cy="1250950"/>
          </a:xfrm>
          <a:prstGeom prst="roundRect">
            <a:avLst>
              <a:gd name="adj" fmla="val 6259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accent2">
                <a:alpha val="50000"/>
              </a:schemeClr>
            </a:outerShdw>
          </a:effectLst>
        </p:spPr>
        <p:txBody>
          <a:bodyPr lIns="54000" rIns="54000"/>
          <a:lstStyle>
            <a:lvl1pPr marL="3810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82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54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hr-HR" altLang="en-US" sz="2000" dirty="0">
                <a:solidFill>
                  <a:srgbClr val="002060"/>
                </a:solidFill>
              </a:rPr>
              <a:t>2</a:t>
            </a:r>
            <a:r>
              <a:rPr lang="hr-HR" altLang="en-US" sz="2000" b="1" dirty="0">
                <a:solidFill>
                  <a:srgbClr val="002060"/>
                </a:solidFill>
              </a:rPr>
              <a:t>. </a:t>
            </a:r>
            <a:r>
              <a:rPr lang="hr-HR" altLang="en-US" b="1" dirty="0">
                <a:solidFill>
                  <a:srgbClr val="002060"/>
                </a:solidFill>
              </a:rPr>
              <a:t>Pretvori u binarni brojni sistem</a:t>
            </a:r>
            <a:r>
              <a:rPr lang="hr-HR" altLang="en-US" sz="2000" b="1" dirty="0">
                <a:solidFill>
                  <a:srgbClr val="002060"/>
                </a:solidFill>
              </a:rPr>
              <a:t>:</a:t>
            </a: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2060"/>
                </a:solidFill>
              </a:rPr>
              <a:t>9.625</a:t>
            </a:r>
            <a:r>
              <a:rPr lang="hr-HR" altLang="en-US" sz="2000" baseline="-25000" dirty="0">
                <a:solidFill>
                  <a:srgbClr val="002060"/>
                </a:solidFill>
              </a:rPr>
              <a:t>10</a:t>
            </a:r>
            <a:r>
              <a:rPr lang="hr-HR" altLang="en-US" sz="2000" dirty="0">
                <a:solidFill>
                  <a:srgbClr val="002060"/>
                </a:solidFill>
              </a:rPr>
              <a:t>=</a:t>
            </a:r>
            <a:endParaRPr lang="hr-HR" altLang="en-US" sz="2000" baseline="-25000" dirty="0">
              <a:solidFill>
                <a:srgbClr val="002060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2060"/>
                </a:solidFill>
              </a:rPr>
              <a:t>27.35</a:t>
            </a:r>
            <a:r>
              <a:rPr lang="hr-HR" altLang="en-US" sz="2000" baseline="-25000" dirty="0">
                <a:solidFill>
                  <a:srgbClr val="002060"/>
                </a:solidFill>
              </a:rPr>
              <a:t>10</a:t>
            </a:r>
            <a:r>
              <a:rPr lang="hr-HR" altLang="en-US" sz="2000" dirty="0">
                <a:solidFill>
                  <a:srgbClr val="002060"/>
                </a:solidFill>
              </a:rPr>
              <a:t>=</a:t>
            </a: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7494142" y="3006749"/>
            <a:ext cx="4171950" cy="1250950"/>
          </a:xfrm>
          <a:prstGeom prst="roundRect">
            <a:avLst>
              <a:gd name="adj" fmla="val 6259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accent2">
                <a:alpha val="50000"/>
              </a:schemeClr>
            </a:outerShdw>
          </a:effectLst>
        </p:spPr>
        <p:txBody>
          <a:bodyPr lIns="54000" rIns="54000"/>
          <a:lstStyle>
            <a:lvl1pPr marL="3810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82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54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hr-HR" altLang="en-US" sz="2000" dirty="0">
                <a:solidFill>
                  <a:srgbClr val="002060"/>
                </a:solidFill>
              </a:rPr>
              <a:t>3. </a:t>
            </a:r>
            <a:r>
              <a:rPr lang="hr-HR" altLang="en-US" b="1" dirty="0">
                <a:solidFill>
                  <a:srgbClr val="002060"/>
                </a:solidFill>
              </a:rPr>
              <a:t>Pretvori u dekadni brojni sistem</a:t>
            </a:r>
            <a:r>
              <a:rPr lang="hr-HR" altLang="en-US" sz="2000" b="1" dirty="0">
                <a:solidFill>
                  <a:srgbClr val="002060"/>
                </a:solidFill>
              </a:rPr>
              <a:t>:</a:t>
            </a: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2060"/>
                </a:solidFill>
              </a:rPr>
              <a:t>101.01</a:t>
            </a:r>
            <a:r>
              <a:rPr lang="hr-HR" altLang="en-US" sz="2000" baseline="-25000" dirty="0">
                <a:solidFill>
                  <a:srgbClr val="002060"/>
                </a:solidFill>
              </a:rPr>
              <a:t>2</a:t>
            </a:r>
            <a:r>
              <a:rPr lang="hr-HR" altLang="en-US" sz="2000" dirty="0">
                <a:solidFill>
                  <a:srgbClr val="002060"/>
                </a:solidFill>
              </a:rPr>
              <a:t>=</a:t>
            </a:r>
            <a:endParaRPr lang="hr-HR" altLang="en-US" sz="2000" baseline="-25000" dirty="0">
              <a:solidFill>
                <a:srgbClr val="002060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2060"/>
                </a:solidFill>
              </a:rPr>
              <a:t>11001.1101</a:t>
            </a:r>
            <a:r>
              <a:rPr lang="hr-HR" altLang="en-US" sz="2000" baseline="-25000" dirty="0">
                <a:solidFill>
                  <a:srgbClr val="002060"/>
                </a:solidFill>
              </a:rPr>
              <a:t>2 </a:t>
            </a:r>
            <a:r>
              <a:rPr lang="hr-HR" altLang="en-US" sz="2000" dirty="0">
                <a:solidFill>
                  <a:srgbClr val="002060"/>
                </a:solidFill>
              </a:rPr>
              <a:t>=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3084067" y="1566887"/>
            <a:ext cx="410527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38200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en-US" sz="2400">
                <a:solidFill>
                  <a:srgbClr val="002060"/>
                </a:solidFill>
                <a:latin typeface="Arial" panose="020B0604020202020204" pitchFamily="34" charset="0"/>
              </a:rPr>
              <a:t>1. Pretvori u ostale brojne sisteme: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94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10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327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10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817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10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101011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10001001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1111011110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54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8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327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8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9C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16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lphaLcParenR"/>
            </a:pPr>
            <a:r>
              <a:rPr lang="hr-HR" altLang="en-US">
                <a:solidFill>
                  <a:srgbClr val="002060"/>
                </a:solidFill>
                <a:latin typeface="Arial" panose="020B0604020202020204" pitchFamily="34" charset="0"/>
              </a:rPr>
              <a:t>3E7</a:t>
            </a:r>
            <a:r>
              <a:rPr lang="hr-HR" altLang="en-US" baseline="-25000">
                <a:solidFill>
                  <a:srgbClr val="002060"/>
                </a:solidFill>
                <a:latin typeface="Arial" panose="020B0604020202020204" pitchFamily="34" charset="0"/>
              </a:rPr>
              <a:t>16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5222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4F373113-18F1-4443-9A8E-5EF06C1D2FEA}"/>
              </a:ext>
            </a:extLst>
          </p:cNvPr>
          <p:cNvSpPr/>
          <p:nvPr/>
        </p:nvSpPr>
        <p:spPr>
          <a:xfrm>
            <a:off x="-321698" y="0"/>
            <a:ext cx="1248292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455292" y="408341"/>
            <a:ext cx="10210800" cy="750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sr-Latn-RS" sz="4500" dirty="0" smtClean="0">
                <a:solidFill>
                  <a:srgbClr val="FFC000"/>
                </a:solidFill>
                <a:latin typeface="Impact" panose="020B0806030902050204" pitchFamily="34" charset="0"/>
              </a:rPr>
              <a:t>ZADACI ZA </a:t>
            </a:r>
            <a:r>
              <a:rPr lang="sr-Latn-RS" sz="4500" dirty="0" smtClean="0">
                <a:solidFill>
                  <a:srgbClr val="FFC000"/>
                </a:solidFill>
                <a:latin typeface="Impact" panose="020B0806030902050204" pitchFamily="34" charset="0"/>
              </a:rPr>
              <a:t>VJEŽBU</a:t>
            </a:r>
            <a:r>
              <a:rPr lang="en-US" sz="4500" dirty="0" smtClean="0">
                <a:solidFill>
                  <a:srgbClr val="FFC000"/>
                </a:solidFill>
                <a:latin typeface="Impact" panose="020B0806030902050204" pitchFamily="34" charset="0"/>
              </a:rPr>
              <a:t> </a:t>
            </a:r>
            <a:r>
              <a:rPr lang="en-US" sz="4500" dirty="0" smtClean="0">
                <a:solidFill>
                  <a:srgbClr val="FFC000"/>
                </a:solidFill>
                <a:latin typeface="Impact" panose="020B0806030902050204" pitchFamily="34" charset="0"/>
              </a:rPr>
              <a:t>I DOMA</a:t>
            </a:r>
            <a:r>
              <a:rPr lang="sr-Latn-ME" sz="4500" dirty="0" smtClean="0">
                <a:solidFill>
                  <a:srgbClr val="FFC000"/>
                </a:solidFill>
                <a:latin typeface="Impact" panose="020B0806030902050204" pitchFamily="34" charset="0"/>
              </a:rPr>
              <a:t>ĆI</a:t>
            </a:r>
            <a:endParaRPr lang="en-US" sz="4500" dirty="0">
              <a:solidFill>
                <a:srgbClr val="FFC000"/>
              </a:solidFill>
              <a:latin typeface="Impact" panose="020B0806030902050204" pitchFamily="34" charset="0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3056549" y="1158546"/>
            <a:ext cx="4176712" cy="3240087"/>
          </a:xfrm>
          <a:prstGeom prst="roundRect">
            <a:avLst>
              <a:gd name="adj" fmla="val 6259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accent2">
                <a:alpha val="50000"/>
              </a:schemeClr>
            </a:outerShdw>
          </a:effectLst>
        </p:spPr>
        <p:txBody>
          <a:bodyPr lIns="54000" rIns="54000"/>
          <a:lstStyle>
            <a:lvl1pPr marL="3810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82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54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hr-HR" altLang="en-US" sz="2000" dirty="0">
                <a:solidFill>
                  <a:srgbClr val="0000CC"/>
                </a:solidFill>
              </a:rPr>
              <a:t>4. Sabrati:</a:t>
            </a: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94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10</a:t>
            </a:r>
            <a:r>
              <a:rPr lang="hr-HR" altLang="en-US" sz="2000" dirty="0">
                <a:solidFill>
                  <a:srgbClr val="0000CC"/>
                </a:solidFill>
              </a:rPr>
              <a:t>+78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10</a:t>
            </a:r>
            <a:r>
              <a:rPr lang="hr-HR" altLang="en-US" sz="2000" dirty="0">
                <a:solidFill>
                  <a:srgbClr val="0000CC"/>
                </a:solidFill>
              </a:rPr>
              <a:t>=</a:t>
            </a:r>
            <a:endParaRPr lang="hr-HR" altLang="en-US" sz="2000" baseline="-25000" dirty="0">
              <a:solidFill>
                <a:srgbClr val="0000CC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1011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2 </a:t>
            </a:r>
            <a:r>
              <a:rPr lang="hr-HR" altLang="en-US" sz="2000" dirty="0">
                <a:solidFill>
                  <a:srgbClr val="0000CC"/>
                </a:solidFill>
              </a:rPr>
              <a:t>+101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2</a:t>
            </a:r>
            <a:r>
              <a:rPr lang="hr-HR" altLang="en-US" sz="2000" dirty="0">
                <a:solidFill>
                  <a:srgbClr val="0000CC"/>
                </a:solidFill>
              </a:rPr>
              <a:t>=</a:t>
            </a:r>
            <a:endParaRPr lang="hr-HR" altLang="en-US" sz="2000" baseline="-25000" dirty="0">
              <a:solidFill>
                <a:srgbClr val="0000CC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101011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2</a:t>
            </a:r>
            <a:r>
              <a:rPr lang="hr-HR" altLang="en-US" sz="2000" dirty="0">
                <a:solidFill>
                  <a:srgbClr val="0000CC"/>
                </a:solidFill>
              </a:rPr>
              <a:t> +10011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2</a:t>
            </a:r>
            <a:r>
              <a:rPr lang="hr-HR" altLang="en-US" sz="2000" dirty="0">
                <a:solidFill>
                  <a:srgbClr val="0000CC"/>
                </a:solidFill>
              </a:rPr>
              <a:t>=</a:t>
            </a:r>
            <a:endParaRPr lang="hr-HR" altLang="en-US" sz="2000" baseline="-25000" dirty="0">
              <a:solidFill>
                <a:srgbClr val="0000CC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54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8 </a:t>
            </a:r>
            <a:r>
              <a:rPr lang="hr-HR" altLang="en-US" sz="2000" dirty="0">
                <a:solidFill>
                  <a:srgbClr val="0000CC"/>
                </a:solidFill>
              </a:rPr>
              <a:t>+36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8</a:t>
            </a:r>
            <a:r>
              <a:rPr lang="hr-HR" altLang="en-US" sz="2000" dirty="0">
                <a:solidFill>
                  <a:srgbClr val="0000CC"/>
                </a:solidFill>
              </a:rPr>
              <a:t>=</a:t>
            </a:r>
            <a:endParaRPr lang="hr-HR" altLang="en-US" sz="2000" baseline="-25000" dirty="0">
              <a:solidFill>
                <a:srgbClr val="0000CC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327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8 </a:t>
            </a:r>
            <a:r>
              <a:rPr lang="hr-HR" altLang="en-US" sz="2000" dirty="0">
                <a:solidFill>
                  <a:srgbClr val="0000CC"/>
                </a:solidFill>
              </a:rPr>
              <a:t>+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 </a:t>
            </a:r>
            <a:r>
              <a:rPr lang="hr-HR" altLang="en-US" sz="2000" dirty="0">
                <a:solidFill>
                  <a:srgbClr val="0000CC"/>
                </a:solidFill>
              </a:rPr>
              <a:t>63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8</a:t>
            </a:r>
            <a:r>
              <a:rPr lang="hr-HR" altLang="en-US" sz="2000" dirty="0">
                <a:solidFill>
                  <a:srgbClr val="0000CC"/>
                </a:solidFill>
              </a:rPr>
              <a:t>=</a:t>
            </a:r>
            <a:endParaRPr lang="hr-HR" altLang="en-US" sz="2000" baseline="-25000" dirty="0">
              <a:solidFill>
                <a:srgbClr val="0000CC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9C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16 </a:t>
            </a:r>
            <a:r>
              <a:rPr lang="hr-HR" altLang="en-US" sz="2000" dirty="0">
                <a:solidFill>
                  <a:srgbClr val="0000CC"/>
                </a:solidFill>
              </a:rPr>
              <a:t>+ F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16</a:t>
            </a:r>
            <a:r>
              <a:rPr lang="hr-HR" altLang="en-US" sz="2000" dirty="0">
                <a:solidFill>
                  <a:srgbClr val="0000CC"/>
                </a:solidFill>
              </a:rPr>
              <a:t> =</a:t>
            </a:r>
            <a:endParaRPr lang="hr-HR" altLang="en-US" sz="2000" baseline="-25000" dirty="0">
              <a:solidFill>
                <a:srgbClr val="0000CC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3E7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16 </a:t>
            </a:r>
            <a:r>
              <a:rPr lang="hr-HR" altLang="en-US" sz="2000" dirty="0">
                <a:solidFill>
                  <a:srgbClr val="0000CC"/>
                </a:solidFill>
              </a:rPr>
              <a:t>+ D5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16</a:t>
            </a:r>
            <a:r>
              <a:rPr lang="hr-HR" altLang="en-US" sz="2000" dirty="0">
                <a:solidFill>
                  <a:srgbClr val="0000CC"/>
                </a:solidFill>
              </a:rPr>
              <a:t> =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6869857" y="4466102"/>
            <a:ext cx="4176713" cy="2087562"/>
          </a:xfrm>
          <a:prstGeom prst="roundRect">
            <a:avLst>
              <a:gd name="adj" fmla="val 6259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>
            <a:outerShdw dist="53882" dir="2700000" algn="ctr" rotWithShape="0">
              <a:schemeClr val="accent2">
                <a:alpha val="50000"/>
              </a:schemeClr>
            </a:outerShdw>
          </a:effectLst>
        </p:spPr>
        <p:txBody>
          <a:bodyPr lIns="54000" rIns="54000"/>
          <a:lstStyle>
            <a:lvl1pPr marL="3810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82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954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526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hr-HR" altLang="en-US" sz="2000" dirty="0">
                <a:solidFill>
                  <a:srgbClr val="0000CC"/>
                </a:solidFill>
              </a:rPr>
              <a:t>6. Pomnoži:</a:t>
            </a: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75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10</a:t>
            </a:r>
            <a:r>
              <a:rPr lang="hr-HR" altLang="en-US" sz="2000" dirty="0">
                <a:solidFill>
                  <a:srgbClr val="0000CC"/>
                </a:solidFill>
                <a:sym typeface="Wingdings 2" panose="05020102010507070707" pitchFamily="18" charset="2"/>
              </a:rPr>
              <a:t></a:t>
            </a:r>
            <a:r>
              <a:rPr lang="hr-HR" altLang="en-US" sz="2000" dirty="0">
                <a:solidFill>
                  <a:srgbClr val="0000CC"/>
                </a:solidFill>
              </a:rPr>
              <a:t>31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10</a:t>
            </a:r>
            <a:r>
              <a:rPr lang="hr-HR" altLang="en-US" sz="2000" dirty="0">
                <a:solidFill>
                  <a:srgbClr val="0000CC"/>
                </a:solidFill>
              </a:rPr>
              <a:t>=</a:t>
            </a:r>
            <a:endParaRPr lang="hr-HR" altLang="en-US" sz="2000" baseline="-25000" dirty="0">
              <a:solidFill>
                <a:srgbClr val="0000CC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1011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2 </a:t>
            </a:r>
            <a:r>
              <a:rPr lang="hr-HR" altLang="en-US" sz="2000" dirty="0">
                <a:solidFill>
                  <a:srgbClr val="0000CC"/>
                </a:solidFill>
                <a:sym typeface="Wingdings 2" panose="05020102010507070707" pitchFamily="18" charset="2"/>
              </a:rPr>
              <a:t></a:t>
            </a:r>
            <a:r>
              <a:rPr lang="hr-HR" altLang="en-US" sz="2000" dirty="0">
                <a:solidFill>
                  <a:srgbClr val="0000CC"/>
                </a:solidFill>
              </a:rPr>
              <a:t> 101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2</a:t>
            </a:r>
            <a:r>
              <a:rPr lang="hr-HR" altLang="en-US" sz="2000" dirty="0">
                <a:solidFill>
                  <a:srgbClr val="0000CC"/>
                </a:solidFill>
              </a:rPr>
              <a:t>=</a:t>
            </a:r>
            <a:endParaRPr lang="hr-HR" altLang="en-US" sz="2000" baseline="-25000" dirty="0">
              <a:solidFill>
                <a:srgbClr val="0000CC"/>
              </a:solidFill>
            </a:endParaRPr>
          </a:p>
          <a:p>
            <a:pPr lvl="1" eaLnBrk="1" hangingPunct="1">
              <a:spcBef>
                <a:spcPct val="20000"/>
              </a:spcBef>
              <a:buFontTx/>
              <a:buAutoNum type="alphaLcParenR"/>
            </a:pPr>
            <a:r>
              <a:rPr lang="hr-HR" altLang="en-US" sz="2000" dirty="0">
                <a:solidFill>
                  <a:srgbClr val="0000CC"/>
                </a:solidFill>
              </a:rPr>
              <a:t>101011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2</a:t>
            </a:r>
            <a:r>
              <a:rPr lang="hr-HR" altLang="en-US" sz="2000" dirty="0">
                <a:solidFill>
                  <a:srgbClr val="0000CC"/>
                </a:solidFill>
              </a:rPr>
              <a:t> </a:t>
            </a:r>
            <a:r>
              <a:rPr lang="hr-HR" altLang="en-US" sz="2000" dirty="0">
                <a:solidFill>
                  <a:srgbClr val="0000CC"/>
                </a:solidFill>
                <a:sym typeface="Wingdings 2" panose="05020102010507070707" pitchFamily="18" charset="2"/>
              </a:rPr>
              <a:t></a:t>
            </a:r>
            <a:r>
              <a:rPr lang="hr-HR" altLang="en-US" sz="2000" dirty="0">
                <a:solidFill>
                  <a:srgbClr val="0000CC"/>
                </a:solidFill>
              </a:rPr>
              <a:t> 10011</a:t>
            </a:r>
            <a:r>
              <a:rPr lang="hr-HR" altLang="en-US" sz="2000" baseline="-25000" dirty="0">
                <a:solidFill>
                  <a:srgbClr val="0000CC"/>
                </a:solidFill>
              </a:rPr>
              <a:t>2</a:t>
            </a:r>
            <a:r>
              <a:rPr lang="hr-HR" altLang="en-US" sz="2000" dirty="0">
                <a:solidFill>
                  <a:srgbClr val="0000CC"/>
                </a:solidFill>
              </a:rPr>
              <a:t>=</a:t>
            </a:r>
            <a:endParaRPr lang="hr-HR" altLang="en-US" sz="2000" baseline="-25000" dirty="0">
              <a:solidFill>
                <a:srgbClr val="0000CC"/>
              </a:solidFill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7412748" y="1173627"/>
            <a:ext cx="4103688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81000" indent="-3810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38200" indent="-3810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5. Oduzmi: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94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10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-78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10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=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1011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 -101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=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101011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 -10011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=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54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8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 -36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8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=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327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8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 - 63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8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=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9C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16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 - F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16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 =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FontTx/>
              <a:buAutoNum type="arabicParenR"/>
            </a:pP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3E7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16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 - D5</a:t>
            </a:r>
            <a:r>
              <a:rPr lang="hr-HR" altLang="en-US" sz="26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16</a:t>
            </a:r>
            <a:r>
              <a:rPr lang="hr-HR" altLang="en-US" sz="2600" dirty="0">
                <a:solidFill>
                  <a:srgbClr val="002060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8143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10781169-B7A4-446E-BD33-B9650367A7F9}"/>
              </a:ext>
            </a:extLst>
          </p:cNvPr>
          <p:cNvGrpSpPr/>
          <p:nvPr/>
        </p:nvGrpSpPr>
        <p:grpSpPr>
          <a:xfrm>
            <a:off x="-290920" y="0"/>
            <a:ext cx="12482920" cy="6858000"/>
            <a:chOff x="-290920" y="0"/>
            <a:chExt cx="12482920" cy="6858000"/>
          </a:xfrm>
          <a:solidFill>
            <a:srgbClr val="FF5969"/>
          </a:solidFill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CED3AF08-30FC-4AFF-9C5C-99D0A7099514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grpFill/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CD9846FC-755F-4A0E-BAD3-A5D51C0E1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  <a:grpFill/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00A67C9-4929-4EFF-9CB6-292640CD2738}"/>
              </a:ext>
            </a:extLst>
          </p:cNvPr>
          <p:cNvGrpSpPr/>
          <p:nvPr/>
        </p:nvGrpSpPr>
        <p:grpSpPr>
          <a:xfrm>
            <a:off x="226788" y="-2"/>
            <a:ext cx="11447501" cy="6858000"/>
            <a:chOff x="213096" y="0"/>
            <a:chExt cx="11447501" cy="6858000"/>
          </a:xfrm>
          <a:solidFill>
            <a:srgbClr val="00A0A8"/>
          </a:solidFill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E8CDB02-4760-4298-BC44-93A18EB02F13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grpFill/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60B383F7-52C5-4FB7-AEC3-35A48D7354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  <a:grpFill/>
          </p:spPr>
        </p:pic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6F7667A6-1C16-4F0A-A162-61BD16E6BE6B}"/>
              </a:ext>
            </a:extLst>
          </p:cNvPr>
          <p:cNvGrpSpPr/>
          <p:nvPr/>
        </p:nvGrpSpPr>
        <p:grpSpPr>
          <a:xfrm>
            <a:off x="1184133" y="0"/>
            <a:ext cx="9961092" cy="6858000"/>
            <a:chOff x="491575" y="0"/>
            <a:chExt cx="9961092" cy="6858000"/>
          </a:xfrm>
          <a:solidFill>
            <a:srgbClr val="5D7373"/>
          </a:solidFill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0E8C29A9-4AAB-442C-A7A4-40DCCE0A9694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grpFill/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0376C61F-147B-441E-B32E-45D5BC1B66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  <a:grpFill/>
          </p:spPr>
        </p:pic>
      </p:grpSp>
      <p:sp>
        <p:nvSpPr>
          <p:cNvPr id="96" name="Rectangle 95">
            <a:extLst>
              <a:ext uri="{FF2B5EF4-FFF2-40B4-BE49-F238E27FC236}">
                <a16:creationId xmlns:a16="http://schemas.microsoft.com/office/drawing/2014/main" id="{321108FC-08B5-45CC-AB47-1104119B25FD}"/>
              </a:ext>
            </a:extLst>
          </p:cNvPr>
          <p:cNvSpPr/>
          <p:nvPr/>
        </p:nvSpPr>
        <p:spPr>
          <a:xfrm>
            <a:off x="1049062" y="0"/>
            <a:ext cx="9574094" cy="6858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A79A714-CB74-4EFD-9BC1-A7F2F993842A}"/>
              </a:ext>
            </a:extLst>
          </p:cNvPr>
          <p:cNvSpPr/>
          <p:nvPr/>
        </p:nvSpPr>
        <p:spPr>
          <a:xfrm>
            <a:off x="-1787487" y="0"/>
            <a:ext cx="1183239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10091" y="2763051"/>
            <a:ext cx="767466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sz="6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HVALA NA PAŽNJI</a:t>
            </a:r>
            <a:endParaRPr lang="en-US" sz="6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12CB825-EAFB-4901-8C7E-D5477E0D31C8}"/>
              </a:ext>
            </a:extLst>
          </p:cNvPr>
          <p:cNvGrpSpPr/>
          <p:nvPr/>
        </p:nvGrpSpPr>
        <p:grpSpPr>
          <a:xfrm>
            <a:off x="2033196" y="3871047"/>
            <a:ext cx="5116532" cy="526688"/>
            <a:chOff x="4679586" y="878988"/>
            <a:chExt cx="1745757" cy="190500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88C5CD2-8D88-4E1A-968C-C3E256B4316C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9CA212B-3524-454E-9129-17FD0E8983F0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6487D07D-4424-43AA-9CF5-4A04A38B6C2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1E021E3-C26E-4AB9-81EB-239E3D1BBAB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5AD4D6E-2D38-486B-8F61-738D1E4773C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88F111D-10A0-4CCB-B20B-B33508AA6193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239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248"/>
          <p:cNvSpPr>
            <a:spLocks noChangeArrowheads="1"/>
          </p:cNvSpPr>
          <p:nvPr/>
        </p:nvSpPr>
        <p:spPr bwMode="auto">
          <a:xfrm>
            <a:off x="3358122" y="2133694"/>
            <a:ext cx="8448396" cy="369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hr-HR" altLang="en-US" sz="2600" dirty="0">
                <a:solidFill>
                  <a:srgbClr val="002060"/>
                </a:solidFill>
              </a:rPr>
              <a:t>Pretv</a:t>
            </a:r>
            <a:r>
              <a:rPr lang="en-US" altLang="en-US" sz="2600" dirty="0" err="1">
                <a:solidFill>
                  <a:srgbClr val="002060"/>
                </a:solidFill>
              </a:rPr>
              <a:t>aranje</a:t>
            </a:r>
            <a:r>
              <a:rPr lang="hr-HR" altLang="en-US" sz="2600" dirty="0">
                <a:solidFill>
                  <a:srgbClr val="002060"/>
                </a:solidFill>
              </a:rPr>
              <a:t> iz </a:t>
            </a:r>
            <a:r>
              <a:rPr lang="en-US" altLang="en-US" sz="2600" dirty="0" err="1">
                <a:solidFill>
                  <a:srgbClr val="002060"/>
                </a:solidFill>
              </a:rPr>
              <a:t>dekadnog</a:t>
            </a:r>
            <a:r>
              <a:rPr lang="hr-HR" altLang="en-US" sz="2600" dirty="0">
                <a:solidFill>
                  <a:srgbClr val="002060"/>
                </a:solidFill>
              </a:rPr>
              <a:t> broj</a:t>
            </a:r>
            <a:r>
              <a:rPr lang="en-US" altLang="en-US" sz="2600" dirty="0">
                <a:solidFill>
                  <a:srgbClr val="002060"/>
                </a:solidFill>
              </a:rPr>
              <a:t>nog</a:t>
            </a:r>
            <a:r>
              <a:rPr lang="hr-HR" altLang="en-US" sz="2600" dirty="0">
                <a:solidFill>
                  <a:srgbClr val="002060"/>
                </a:solidFill>
              </a:rPr>
              <a:t> s</a:t>
            </a:r>
            <a:r>
              <a:rPr lang="en-US" altLang="en-US" sz="2600" dirty="0" err="1">
                <a:solidFill>
                  <a:srgbClr val="002060"/>
                </a:solidFill>
              </a:rPr>
              <a:t>istema</a:t>
            </a:r>
            <a:r>
              <a:rPr lang="hr-HR" altLang="en-US" sz="2600" dirty="0">
                <a:solidFill>
                  <a:srgbClr val="002060"/>
                </a:solidFill>
              </a:rPr>
              <a:t> u ostale izvodi se dijeljenjem sa osnovicom željenog s</a:t>
            </a:r>
            <a:r>
              <a:rPr lang="en-US" altLang="en-US" sz="2600" dirty="0" err="1">
                <a:solidFill>
                  <a:srgbClr val="002060"/>
                </a:solidFill>
              </a:rPr>
              <a:t>istema</a:t>
            </a:r>
            <a:r>
              <a:rPr lang="hr-HR" altLang="en-US" sz="2600" dirty="0">
                <a:solidFill>
                  <a:srgbClr val="002060"/>
                </a:solidFill>
              </a:rPr>
              <a:t> (d</a:t>
            </a:r>
            <a:r>
              <a:rPr lang="en-US" altLang="en-US" sz="2600" dirty="0" err="1">
                <a:solidFill>
                  <a:srgbClr val="002060"/>
                </a:solidFill>
              </a:rPr>
              <a:t>ij</a:t>
            </a:r>
            <a:r>
              <a:rPr lang="hr-HR" altLang="en-US" sz="2600" dirty="0">
                <a:solidFill>
                  <a:srgbClr val="002060"/>
                </a:solidFill>
              </a:rPr>
              <a:t>eljenj</a:t>
            </a:r>
            <a:r>
              <a:rPr lang="en-US" altLang="en-US" sz="2600" dirty="0">
                <a:solidFill>
                  <a:srgbClr val="002060"/>
                </a:solidFill>
              </a:rPr>
              <a:t>e</a:t>
            </a:r>
            <a:r>
              <a:rPr lang="hr-HR" altLang="en-US" sz="2600" dirty="0">
                <a:solidFill>
                  <a:srgbClr val="002060"/>
                </a:solidFill>
              </a:rPr>
              <a:t>m sa 2, 8 ili 16).</a:t>
            </a:r>
            <a:endParaRPr lang="sr-Latn-ME" altLang="en-US" sz="2600" dirty="0">
              <a:solidFill>
                <a:srgbClr val="002060"/>
              </a:solidFill>
            </a:endParaRPr>
          </a:p>
          <a:p>
            <a:pPr algn="just" eaLnBrk="1" hangingPunct="1">
              <a:defRPr/>
            </a:pPr>
            <a:endParaRPr lang="hr-HR" altLang="en-US" sz="2600" dirty="0">
              <a:solidFill>
                <a:srgbClr val="002060"/>
              </a:solidFill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hr-HR" altLang="en-US" sz="2600" dirty="0">
                <a:solidFill>
                  <a:srgbClr val="002060"/>
                </a:solidFill>
              </a:rPr>
              <a:t>Dijeli se sve dok cj</a:t>
            </a:r>
            <a:r>
              <a:rPr lang="en-US" altLang="en-US" sz="2600" dirty="0">
                <a:solidFill>
                  <a:srgbClr val="002060"/>
                </a:solidFill>
              </a:rPr>
              <a:t>e</a:t>
            </a:r>
            <a:r>
              <a:rPr lang="hr-HR" altLang="en-US" sz="2600" dirty="0">
                <a:solidFill>
                  <a:srgbClr val="002060"/>
                </a:solidFill>
              </a:rPr>
              <a:t>lobrojni rezultat dijeljenja ne postane 0.</a:t>
            </a:r>
          </a:p>
          <a:p>
            <a:pPr algn="just" eaLnBrk="1" hangingPunct="1">
              <a:defRPr/>
            </a:pPr>
            <a:endParaRPr lang="hr-HR" altLang="en-US" sz="2600" dirty="0">
              <a:solidFill>
                <a:srgbClr val="002060"/>
              </a:solidFill>
            </a:endParaRPr>
          </a:p>
          <a:p>
            <a:pPr marL="457200" indent="-457200" algn="just" eaLnBrk="1" hangingPunct="1">
              <a:buFont typeface="Wingdings" panose="05000000000000000000" pitchFamily="2" charset="2"/>
              <a:buChar char="ü"/>
              <a:defRPr/>
            </a:pPr>
            <a:r>
              <a:rPr lang="hr-HR" altLang="en-US" sz="2600" dirty="0">
                <a:solidFill>
                  <a:srgbClr val="002060"/>
                </a:solidFill>
              </a:rPr>
              <a:t>Novi broj </a:t>
            </a:r>
            <a:r>
              <a:rPr lang="en-US" altLang="en-US" sz="2600" dirty="0">
                <a:solidFill>
                  <a:srgbClr val="002060"/>
                </a:solidFill>
              </a:rPr>
              <a:t>se </a:t>
            </a:r>
            <a:r>
              <a:rPr lang="en-US" altLang="en-US" sz="2600" dirty="0" err="1">
                <a:solidFill>
                  <a:srgbClr val="002060"/>
                </a:solidFill>
              </a:rPr>
              <a:t>dobija</a:t>
            </a:r>
            <a:r>
              <a:rPr lang="hr-HR" altLang="en-US" sz="2600" dirty="0">
                <a:solidFill>
                  <a:srgbClr val="002060"/>
                </a:solidFill>
              </a:rPr>
              <a:t> od ostataka dijeljenja počevši od zadnjeg ostatka.</a:t>
            </a:r>
          </a:p>
        </p:txBody>
      </p:sp>
      <p:sp>
        <p:nvSpPr>
          <p:cNvPr id="2" name="Rectangle 1"/>
          <p:cNvSpPr/>
          <p:nvPr/>
        </p:nvSpPr>
        <p:spPr>
          <a:xfrm>
            <a:off x="3550090" y="568370"/>
            <a:ext cx="7680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altLang="en-US" sz="2800" dirty="0">
                <a:solidFill>
                  <a:srgbClr val="0070C0"/>
                </a:solidFill>
                <a:latin typeface="Impact" panose="020B0806030902050204" pitchFamily="34" charset="0"/>
              </a:rPr>
              <a:t>PRETV</a:t>
            </a:r>
            <a:r>
              <a:rPr lang="en-US" altLang="en-US" sz="2800" dirty="0">
                <a:solidFill>
                  <a:srgbClr val="0070C0"/>
                </a:solidFill>
                <a:latin typeface="Impact" panose="020B0806030902050204" pitchFamily="34" charset="0"/>
              </a:rPr>
              <a:t>ARANJE IZ DEKADNOG U OSTALE BROJNE SISTEME</a:t>
            </a:r>
            <a:endParaRPr lang="en-US" sz="28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32260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550090" y="568370"/>
            <a:ext cx="7680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altLang="en-US" sz="2800" dirty="0">
                <a:solidFill>
                  <a:srgbClr val="0070C0"/>
                </a:solidFill>
                <a:latin typeface="Impact" panose="020B0806030902050204" pitchFamily="34" charset="0"/>
              </a:rPr>
              <a:t>PRETV</a:t>
            </a:r>
            <a:r>
              <a:rPr lang="en-US" altLang="en-US" sz="2800" dirty="0">
                <a:solidFill>
                  <a:srgbClr val="0070C0"/>
                </a:solidFill>
                <a:latin typeface="Impact" panose="020B0806030902050204" pitchFamily="34" charset="0"/>
              </a:rPr>
              <a:t>ARANJE IZ DEKADNOG U OSTALE BROJNE SISTEME</a:t>
            </a:r>
            <a:endParaRPr lang="en-US" sz="28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3371571" y="1925494"/>
            <a:ext cx="4543425" cy="4016375"/>
            <a:chOff x="249" y="1657"/>
            <a:chExt cx="2862" cy="2530"/>
          </a:xfrm>
          <a:solidFill>
            <a:schemeClr val="bg1"/>
          </a:solidFill>
        </p:grpSpPr>
        <p:sp>
          <p:nvSpPr>
            <p:cNvPr id="9" name="Rectangle 4"/>
            <p:cNvSpPr>
              <a:spLocks noChangeArrowheads="1"/>
            </p:cNvSpPr>
            <p:nvPr/>
          </p:nvSpPr>
          <p:spPr bwMode="auto">
            <a:xfrm>
              <a:off x="2909" y="3037"/>
              <a:ext cx="202" cy="11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3600" b="1" smtClean="0">
                <a:sym typeface="Wingdings 3" panose="05040102010807070707" pitchFamily="18" charset="2"/>
              </a:endParaRPr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1746" y="3037"/>
              <a:ext cx="343" cy="11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3600" b="1" smtClean="0">
                <a:sym typeface="Wingdings 3" panose="05040102010807070707" pitchFamily="18" charset="2"/>
              </a:endParaRP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2445" y="395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2089" y="395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550" y="395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1193" y="395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605" y="395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249" y="395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0</a:t>
              </a: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2445" y="372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089" y="372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1550" y="372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1193" y="372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605" y="372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249" y="372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2445" y="349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2089" y="349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1550" y="349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1193" y="349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605" y="349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0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249" y="349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3</a:t>
              </a: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2445" y="326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2089" y="326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1550" y="326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1193" y="326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34" name="Rectangle 28"/>
            <p:cNvSpPr>
              <a:spLocks noChangeArrowheads="1"/>
            </p:cNvSpPr>
            <p:nvPr/>
          </p:nvSpPr>
          <p:spPr bwMode="auto">
            <a:xfrm>
              <a:off x="605" y="326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35" name="Rectangle 29"/>
            <p:cNvSpPr>
              <a:spLocks noChangeArrowheads="1"/>
            </p:cNvSpPr>
            <p:nvPr/>
          </p:nvSpPr>
          <p:spPr bwMode="auto">
            <a:xfrm>
              <a:off x="249" y="326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6</a:t>
              </a:r>
            </a:p>
          </p:txBody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2445" y="303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37" name="Rectangle 31"/>
            <p:cNvSpPr>
              <a:spLocks noChangeArrowheads="1"/>
            </p:cNvSpPr>
            <p:nvPr/>
          </p:nvSpPr>
          <p:spPr bwMode="auto">
            <a:xfrm>
              <a:off x="2089" y="303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38" name="Rectangle 32"/>
            <p:cNvSpPr>
              <a:spLocks noChangeArrowheads="1"/>
            </p:cNvSpPr>
            <p:nvPr/>
          </p:nvSpPr>
          <p:spPr bwMode="auto">
            <a:xfrm>
              <a:off x="1550" y="303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39" name="Rectangle 33"/>
            <p:cNvSpPr>
              <a:spLocks noChangeArrowheads="1"/>
            </p:cNvSpPr>
            <p:nvPr/>
          </p:nvSpPr>
          <p:spPr bwMode="auto">
            <a:xfrm>
              <a:off x="1193" y="303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40" name="Rectangle 34"/>
            <p:cNvSpPr>
              <a:spLocks noChangeArrowheads="1"/>
            </p:cNvSpPr>
            <p:nvPr/>
          </p:nvSpPr>
          <p:spPr bwMode="auto">
            <a:xfrm>
              <a:off x="605" y="303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41" name="Rectangle 35"/>
            <p:cNvSpPr>
              <a:spLocks noChangeArrowheads="1"/>
            </p:cNvSpPr>
            <p:nvPr/>
          </p:nvSpPr>
          <p:spPr bwMode="auto">
            <a:xfrm>
              <a:off x="249" y="303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13</a:t>
              </a:r>
            </a:p>
          </p:txBody>
        </p:sp>
        <p:sp>
          <p:nvSpPr>
            <p:cNvPr id="42" name="Rectangle 36"/>
            <p:cNvSpPr>
              <a:spLocks noChangeArrowheads="1"/>
            </p:cNvSpPr>
            <p:nvPr/>
          </p:nvSpPr>
          <p:spPr bwMode="auto">
            <a:xfrm>
              <a:off x="2445" y="280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43" name="Rectangle 37"/>
            <p:cNvSpPr>
              <a:spLocks noChangeArrowheads="1"/>
            </p:cNvSpPr>
            <p:nvPr/>
          </p:nvSpPr>
          <p:spPr bwMode="auto">
            <a:xfrm>
              <a:off x="2089" y="280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1550" y="280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1193" y="280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mtClean="0"/>
            </a:p>
          </p:txBody>
        </p:sp>
        <p:sp>
          <p:nvSpPr>
            <p:cNvPr id="46" name="Rectangle 40"/>
            <p:cNvSpPr>
              <a:spLocks noChangeArrowheads="1"/>
            </p:cNvSpPr>
            <p:nvPr/>
          </p:nvSpPr>
          <p:spPr bwMode="auto">
            <a:xfrm>
              <a:off x="605" y="280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0</a:t>
              </a:r>
            </a:p>
          </p:txBody>
        </p:sp>
        <p:sp>
          <p:nvSpPr>
            <p:cNvPr id="47" name="Rectangle 41"/>
            <p:cNvSpPr>
              <a:spLocks noChangeArrowheads="1"/>
            </p:cNvSpPr>
            <p:nvPr/>
          </p:nvSpPr>
          <p:spPr bwMode="auto">
            <a:xfrm>
              <a:off x="249" y="280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27</a:t>
              </a:r>
            </a:p>
          </p:txBody>
        </p:sp>
        <p:sp>
          <p:nvSpPr>
            <p:cNvPr id="48" name="Rectangle 42"/>
            <p:cNvSpPr>
              <a:spLocks noChangeArrowheads="1"/>
            </p:cNvSpPr>
            <p:nvPr/>
          </p:nvSpPr>
          <p:spPr bwMode="auto">
            <a:xfrm>
              <a:off x="2445" y="257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49" name="Rectangle 43"/>
            <p:cNvSpPr>
              <a:spLocks noChangeArrowheads="1"/>
            </p:cNvSpPr>
            <p:nvPr/>
          </p:nvSpPr>
          <p:spPr bwMode="auto">
            <a:xfrm>
              <a:off x="2089" y="257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0</a:t>
              </a:r>
            </a:p>
          </p:txBody>
        </p:sp>
        <p:sp>
          <p:nvSpPr>
            <p:cNvPr id="50" name="Rectangle 44"/>
            <p:cNvSpPr>
              <a:spLocks noChangeArrowheads="1"/>
            </p:cNvSpPr>
            <p:nvPr/>
          </p:nvSpPr>
          <p:spPr bwMode="auto">
            <a:xfrm>
              <a:off x="1550" y="257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6</a:t>
              </a:r>
            </a:p>
          </p:txBody>
        </p:sp>
        <p:sp>
          <p:nvSpPr>
            <p:cNvPr id="51" name="Rectangle 45"/>
            <p:cNvSpPr>
              <a:spLocks noChangeArrowheads="1"/>
            </p:cNvSpPr>
            <p:nvPr/>
          </p:nvSpPr>
          <p:spPr bwMode="auto">
            <a:xfrm>
              <a:off x="1193" y="257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0</a:t>
              </a:r>
            </a:p>
          </p:txBody>
        </p:sp>
        <p:sp>
          <p:nvSpPr>
            <p:cNvPr id="52" name="Rectangle 46"/>
            <p:cNvSpPr>
              <a:spLocks noChangeArrowheads="1"/>
            </p:cNvSpPr>
            <p:nvPr/>
          </p:nvSpPr>
          <p:spPr bwMode="auto">
            <a:xfrm>
              <a:off x="605" y="257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53" name="Rectangle 47"/>
            <p:cNvSpPr>
              <a:spLocks noChangeArrowheads="1"/>
            </p:cNvSpPr>
            <p:nvPr/>
          </p:nvSpPr>
          <p:spPr bwMode="auto">
            <a:xfrm>
              <a:off x="249" y="257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54</a:t>
              </a:r>
            </a:p>
          </p:txBody>
        </p:sp>
        <p:sp>
          <p:nvSpPr>
            <p:cNvPr id="54" name="Rectangle 48"/>
            <p:cNvSpPr>
              <a:spLocks noChangeArrowheads="1"/>
            </p:cNvSpPr>
            <p:nvPr/>
          </p:nvSpPr>
          <p:spPr bwMode="auto">
            <a:xfrm>
              <a:off x="2445" y="234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11=B</a:t>
              </a:r>
            </a:p>
          </p:txBody>
        </p:sp>
        <p:sp>
          <p:nvSpPr>
            <p:cNvPr id="55" name="Rectangle 49"/>
            <p:cNvSpPr>
              <a:spLocks noChangeArrowheads="1"/>
            </p:cNvSpPr>
            <p:nvPr/>
          </p:nvSpPr>
          <p:spPr bwMode="auto">
            <a:xfrm>
              <a:off x="2089" y="234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57" name="Rectangle 50"/>
            <p:cNvSpPr>
              <a:spLocks noChangeArrowheads="1"/>
            </p:cNvSpPr>
            <p:nvPr/>
          </p:nvSpPr>
          <p:spPr bwMode="auto">
            <a:xfrm>
              <a:off x="1550" y="234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6</a:t>
              </a:r>
            </a:p>
          </p:txBody>
        </p:sp>
        <p:sp>
          <p:nvSpPr>
            <p:cNvPr id="58" name="Rectangle 51"/>
            <p:cNvSpPr>
              <a:spLocks noChangeArrowheads="1"/>
            </p:cNvSpPr>
            <p:nvPr/>
          </p:nvSpPr>
          <p:spPr bwMode="auto">
            <a:xfrm>
              <a:off x="1193" y="234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6</a:t>
              </a:r>
            </a:p>
          </p:txBody>
        </p:sp>
        <p:sp>
          <p:nvSpPr>
            <p:cNvPr id="59" name="Rectangle 52"/>
            <p:cNvSpPr>
              <a:spLocks noChangeArrowheads="1"/>
            </p:cNvSpPr>
            <p:nvPr/>
          </p:nvSpPr>
          <p:spPr bwMode="auto">
            <a:xfrm>
              <a:off x="605" y="234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60" name="Rectangle 53"/>
            <p:cNvSpPr>
              <a:spLocks noChangeArrowheads="1"/>
            </p:cNvSpPr>
            <p:nvPr/>
          </p:nvSpPr>
          <p:spPr bwMode="auto">
            <a:xfrm>
              <a:off x="249" y="234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109</a:t>
              </a: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2445" y="211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7</a:t>
              </a: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2089" y="211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27</a:t>
              </a:r>
            </a:p>
          </p:txBody>
        </p:sp>
        <p:sp>
          <p:nvSpPr>
            <p:cNvPr id="64" name="Rectangle 56"/>
            <p:cNvSpPr>
              <a:spLocks noChangeArrowheads="1"/>
            </p:cNvSpPr>
            <p:nvPr/>
          </p:nvSpPr>
          <p:spPr bwMode="auto">
            <a:xfrm>
              <a:off x="1550" y="211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7</a:t>
              </a:r>
            </a:p>
          </p:txBody>
        </p:sp>
        <p:sp>
          <p:nvSpPr>
            <p:cNvPr id="65" name="Rectangle 57"/>
            <p:cNvSpPr>
              <a:spLocks noChangeArrowheads="1"/>
            </p:cNvSpPr>
            <p:nvPr/>
          </p:nvSpPr>
          <p:spPr bwMode="auto">
            <a:xfrm>
              <a:off x="1193" y="211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54</a:t>
              </a:r>
            </a:p>
          </p:txBody>
        </p:sp>
        <p:sp>
          <p:nvSpPr>
            <p:cNvPr id="67" name="Rectangle 58"/>
            <p:cNvSpPr>
              <a:spLocks noChangeArrowheads="1"/>
            </p:cNvSpPr>
            <p:nvPr/>
          </p:nvSpPr>
          <p:spPr bwMode="auto">
            <a:xfrm>
              <a:off x="605" y="211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b="1" smtClean="0"/>
                <a:t>1</a:t>
              </a:r>
            </a:p>
          </p:txBody>
        </p:sp>
        <p:sp>
          <p:nvSpPr>
            <p:cNvPr id="68" name="Rectangle 59"/>
            <p:cNvSpPr>
              <a:spLocks noChangeArrowheads="1"/>
            </p:cNvSpPr>
            <p:nvPr/>
          </p:nvSpPr>
          <p:spPr bwMode="auto">
            <a:xfrm>
              <a:off x="249" y="211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hr-HR" altLang="en-US" b="1" smtClean="0"/>
                <a:t>219</a:t>
              </a:r>
            </a:p>
          </p:txBody>
        </p:sp>
        <p:sp>
          <p:nvSpPr>
            <p:cNvPr id="69" name="Rectangle 60"/>
            <p:cNvSpPr>
              <a:spLocks noChangeArrowheads="1"/>
            </p:cNvSpPr>
            <p:nvPr/>
          </p:nvSpPr>
          <p:spPr bwMode="auto">
            <a:xfrm>
              <a:off x="2445" y="1887"/>
              <a:ext cx="46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b="1" smtClean="0"/>
            </a:p>
          </p:txBody>
        </p:sp>
        <p:sp>
          <p:nvSpPr>
            <p:cNvPr id="71" name="Rectangle 61"/>
            <p:cNvSpPr>
              <a:spLocks noChangeArrowheads="1"/>
            </p:cNvSpPr>
            <p:nvPr/>
          </p:nvSpPr>
          <p:spPr bwMode="auto">
            <a:xfrm>
              <a:off x="2089" y="188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endParaRPr lang="en-US" altLang="en-US" b="1" smtClean="0"/>
            </a:p>
          </p:txBody>
        </p:sp>
        <p:sp>
          <p:nvSpPr>
            <p:cNvPr id="72" name="Rectangle 62"/>
            <p:cNvSpPr>
              <a:spLocks noChangeArrowheads="1"/>
            </p:cNvSpPr>
            <p:nvPr/>
          </p:nvSpPr>
          <p:spPr bwMode="auto">
            <a:xfrm>
              <a:off x="1550" y="1887"/>
              <a:ext cx="1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b="1" smtClean="0"/>
            </a:p>
          </p:txBody>
        </p:sp>
        <p:sp>
          <p:nvSpPr>
            <p:cNvPr id="73" name="Rectangle 63"/>
            <p:cNvSpPr>
              <a:spLocks noChangeArrowheads="1"/>
            </p:cNvSpPr>
            <p:nvPr/>
          </p:nvSpPr>
          <p:spPr bwMode="auto">
            <a:xfrm>
              <a:off x="1193" y="1887"/>
              <a:ext cx="35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endParaRPr lang="en-US" altLang="en-US" b="1" smtClean="0"/>
            </a:p>
          </p:txBody>
        </p:sp>
        <p:sp>
          <p:nvSpPr>
            <p:cNvPr id="74" name="Rectangle 64"/>
            <p:cNvSpPr>
              <a:spLocks noChangeArrowheads="1"/>
            </p:cNvSpPr>
            <p:nvPr/>
          </p:nvSpPr>
          <p:spPr bwMode="auto">
            <a:xfrm>
              <a:off x="605" y="1887"/>
              <a:ext cx="24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b="1" smtClean="0"/>
            </a:p>
          </p:txBody>
        </p:sp>
        <p:sp>
          <p:nvSpPr>
            <p:cNvPr id="75" name="Rectangle 65"/>
            <p:cNvSpPr>
              <a:spLocks noChangeArrowheads="1"/>
            </p:cNvSpPr>
            <p:nvPr/>
          </p:nvSpPr>
          <p:spPr bwMode="auto">
            <a:xfrm>
              <a:off x="249" y="1887"/>
              <a:ext cx="35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endParaRPr lang="en-US" altLang="en-US" b="1" smtClean="0"/>
            </a:p>
          </p:txBody>
        </p:sp>
        <p:sp>
          <p:nvSpPr>
            <p:cNvPr id="76" name="Rectangle 66"/>
            <p:cNvSpPr>
              <a:spLocks noChangeArrowheads="1"/>
            </p:cNvSpPr>
            <p:nvPr/>
          </p:nvSpPr>
          <p:spPr bwMode="auto">
            <a:xfrm>
              <a:off x="2909" y="1657"/>
              <a:ext cx="202" cy="138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4800" b="1" smtClean="0">
                  <a:solidFill>
                    <a:srgbClr val="FF0000"/>
                  </a:solidFill>
                  <a:sym typeface="Wingdings 3" panose="05040102010807070707" pitchFamily="18" charset="2"/>
                </a:rPr>
                <a:t></a:t>
              </a:r>
            </a:p>
          </p:txBody>
        </p:sp>
        <p:sp>
          <p:nvSpPr>
            <p:cNvPr id="77" name="Rectangle 67"/>
            <p:cNvSpPr>
              <a:spLocks noChangeArrowheads="1"/>
            </p:cNvSpPr>
            <p:nvPr/>
          </p:nvSpPr>
          <p:spPr bwMode="auto">
            <a:xfrm>
              <a:off x="2089" y="1657"/>
              <a:ext cx="82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hr-HR" altLang="en-US" b="1" smtClean="0"/>
                <a:t>439 :16</a:t>
              </a:r>
            </a:p>
          </p:txBody>
        </p:sp>
        <p:sp>
          <p:nvSpPr>
            <p:cNvPr id="78" name="Rectangle 68"/>
            <p:cNvSpPr>
              <a:spLocks noChangeArrowheads="1"/>
            </p:cNvSpPr>
            <p:nvPr/>
          </p:nvSpPr>
          <p:spPr bwMode="auto">
            <a:xfrm>
              <a:off x="1746" y="1657"/>
              <a:ext cx="343" cy="138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4800" b="1" smtClean="0">
                  <a:solidFill>
                    <a:srgbClr val="FF0000"/>
                  </a:solidFill>
                  <a:sym typeface="Wingdings 3" panose="05040102010807070707" pitchFamily="18" charset="2"/>
                </a:rPr>
                <a:t></a:t>
              </a:r>
            </a:p>
          </p:txBody>
        </p:sp>
        <p:sp>
          <p:nvSpPr>
            <p:cNvPr id="79" name="Rectangle 69"/>
            <p:cNvSpPr>
              <a:spLocks noChangeArrowheads="1"/>
            </p:cNvSpPr>
            <p:nvPr/>
          </p:nvSpPr>
          <p:spPr bwMode="auto">
            <a:xfrm>
              <a:off x="1193" y="1657"/>
              <a:ext cx="55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hr-HR" altLang="en-US" b="1" smtClean="0"/>
                <a:t>439 :8</a:t>
              </a:r>
            </a:p>
          </p:txBody>
        </p:sp>
        <p:sp>
          <p:nvSpPr>
            <p:cNvPr id="80" name="Rectangle 70"/>
            <p:cNvSpPr>
              <a:spLocks noChangeArrowheads="1"/>
            </p:cNvSpPr>
            <p:nvPr/>
          </p:nvSpPr>
          <p:spPr bwMode="auto">
            <a:xfrm>
              <a:off x="849" y="1657"/>
              <a:ext cx="344" cy="25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4800" b="1" smtClean="0">
                  <a:solidFill>
                    <a:srgbClr val="FF0000"/>
                  </a:solidFill>
                  <a:sym typeface="Wingdings 3" panose="05040102010807070707" pitchFamily="18" charset="2"/>
                </a:rPr>
                <a:t></a:t>
              </a:r>
              <a:endParaRPr lang="hr-HR" altLang="en-US" sz="4800" b="1" smtClean="0">
                <a:solidFill>
                  <a:srgbClr val="FF0000"/>
                </a:solidFill>
              </a:endParaRPr>
            </a:p>
          </p:txBody>
        </p:sp>
        <p:sp>
          <p:nvSpPr>
            <p:cNvPr id="81" name="Rectangle 71"/>
            <p:cNvSpPr>
              <a:spLocks noChangeArrowheads="1"/>
            </p:cNvSpPr>
            <p:nvPr/>
          </p:nvSpPr>
          <p:spPr bwMode="auto">
            <a:xfrm>
              <a:off x="249" y="1657"/>
              <a:ext cx="6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hr-HR" altLang="en-US" b="1" smtClean="0"/>
                <a:t>439 :2</a:t>
              </a:r>
            </a:p>
          </p:txBody>
        </p:sp>
        <p:sp>
          <p:nvSpPr>
            <p:cNvPr id="82" name="Line 72"/>
            <p:cNvSpPr>
              <a:spLocks noChangeShapeType="1"/>
            </p:cNvSpPr>
            <p:nvPr/>
          </p:nvSpPr>
          <p:spPr bwMode="auto">
            <a:xfrm>
              <a:off x="249" y="1657"/>
              <a:ext cx="600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3" name="Line 73"/>
            <p:cNvSpPr>
              <a:spLocks noChangeShapeType="1"/>
            </p:cNvSpPr>
            <p:nvPr/>
          </p:nvSpPr>
          <p:spPr bwMode="auto">
            <a:xfrm>
              <a:off x="249" y="4187"/>
              <a:ext cx="356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4" name="Line 74"/>
            <p:cNvSpPr>
              <a:spLocks noChangeShapeType="1"/>
            </p:cNvSpPr>
            <p:nvPr/>
          </p:nvSpPr>
          <p:spPr bwMode="auto">
            <a:xfrm>
              <a:off x="249" y="165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5" name="Line 75"/>
            <p:cNvSpPr>
              <a:spLocks noChangeShapeType="1"/>
            </p:cNvSpPr>
            <p:nvPr/>
          </p:nvSpPr>
          <p:spPr bwMode="auto">
            <a:xfrm>
              <a:off x="3111" y="1657"/>
              <a:ext cx="0" cy="25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6" name="Line 76"/>
            <p:cNvSpPr>
              <a:spLocks noChangeShapeType="1"/>
            </p:cNvSpPr>
            <p:nvPr/>
          </p:nvSpPr>
          <p:spPr bwMode="auto">
            <a:xfrm>
              <a:off x="849" y="1657"/>
              <a:ext cx="897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7" name="Line 77"/>
            <p:cNvSpPr>
              <a:spLocks noChangeShapeType="1"/>
            </p:cNvSpPr>
            <p:nvPr/>
          </p:nvSpPr>
          <p:spPr bwMode="auto">
            <a:xfrm>
              <a:off x="249" y="188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8" name="Line 78"/>
            <p:cNvSpPr>
              <a:spLocks noChangeShapeType="1"/>
            </p:cNvSpPr>
            <p:nvPr/>
          </p:nvSpPr>
          <p:spPr bwMode="auto">
            <a:xfrm>
              <a:off x="849" y="4187"/>
              <a:ext cx="701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89" name="Line 79"/>
            <p:cNvSpPr>
              <a:spLocks noChangeShapeType="1"/>
            </p:cNvSpPr>
            <p:nvPr/>
          </p:nvSpPr>
          <p:spPr bwMode="auto">
            <a:xfrm>
              <a:off x="1746" y="1657"/>
              <a:ext cx="1163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0" name="Line 80"/>
            <p:cNvSpPr>
              <a:spLocks noChangeShapeType="1"/>
            </p:cNvSpPr>
            <p:nvPr/>
          </p:nvSpPr>
          <p:spPr bwMode="auto">
            <a:xfrm>
              <a:off x="1746" y="4187"/>
              <a:ext cx="699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1" name="Line 81"/>
            <p:cNvSpPr>
              <a:spLocks noChangeShapeType="1"/>
            </p:cNvSpPr>
            <p:nvPr/>
          </p:nvSpPr>
          <p:spPr bwMode="auto">
            <a:xfrm>
              <a:off x="2909" y="1657"/>
              <a:ext cx="202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2" name="Line 82"/>
            <p:cNvSpPr>
              <a:spLocks noChangeShapeType="1"/>
            </p:cNvSpPr>
            <p:nvPr/>
          </p:nvSpPr>
          <p:spPr bwMode="auto">
            <a:xfrm>
              <a:off x="2909" y="4187"/>
              <a:ext cx="202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3" name="Line 83"/>
            <p:cNvSpPr>
              <a:spLocks noChangeShapeType="1"/>
            </p:cNvSpPr>
            <p:nvPr/>
          </p:nvSpPr>
          <p:spPr bwMode="auto">
            <a:xfrm>
              <a:off x="249" y="211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4" name="Line 84"/>
            <p:cNvSpPr>
              <a:spLocks noChangeShapeType="1"/>
            </p:cNvSpPr>
            <p:nvPr/>
          </p:nvSpPr>
          <p:spPr bwMode="auto">
            <a:xfrm>
              <a:off x="249" y="234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5" name="Line 85"/>
            <p:cNvSpPr>
              <a:spLocks noChangeShapeType="1"/>
            </p:cNvSpPr>
            <p:nvPr/>
          </p:nvSpPr>
          <p:spPr bwMode="auto">
            <a:xfrm>
              <a:off x="249" y="257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6" name="Line 86"/>
            <p:cNvSpPr>
              <a:spLocks noChangeShapeType="1"/>
            </p:cNvSpPr>
            <p:nvPr/>
          </p:nvSpPr>
          <p:spPr bwMode="auto">
            <a:xfrm>
              <a:off x="249" y="280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7" name="Line 87"/>
            <p:cNvSpPr>
              <a:spLocks noChangeShapeType="1"/>
            </p:cNvSpPr>
            <p:nvPr/>
          </p:nvSpPr>
          <p:spPr bwMode="auto">
            <a:xfrm>
              <a:off x="249" y="303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8" name="Line 88"/>
            <p:cNvSpPr>
              <a:spLocks noChangeShapeType="1"/>
            </p:cNvSpPr>
            <p:nvPr/>
          </p:nvSpPr>
          <p:spPr bwMode="auto">
            <a:xfrm>
              <a:off x="249" y="326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99" name="Line 89"/>
            <p:cNvSpPr>
              <a:spLocks noChangeShapeType="1"/>
            </p:cNvSpPr>
            <p:nvPr/>
          </p:nvSpPr>
          <p:spPr bwMode="auto">
            <a:xfrm>
              <a:off x="249" y="349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0" name="Line 90"/>
            <p:cNvSpPr>
              <a:spLocks noChangeShapeType="1"/>
            </p:cNvSpPr>
            <p:nvPr/>
          </p:nvSpPr>
          <p:spPr bwMode="auto">
            <a:xfrm>
              <a:off x="249" y="372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1" name="Line 91"/>
            <p:cNvSpPr>
              <a:spLocks noChangeShapeType="1"/>
            </p:cNvSpPr>
            <p:nvPr/>
          </p:nvSpPr>
          <p:spPr bwMode="auto">
            <a:xfrm>
              <a:off x="249" y="3957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2" name="Line 92"/>
            <p:cNvSpPr>
              <a:spLocks noChangeShapeType="1"/>
            </p:cNvSpPr>
            <p:nvPr/>
          </p:nvSpPr>
          <p:spPr bwMode="auto">
            <a:xfrm>
              <a:off x="605" y="4187"/>
              <a:ext cx="244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3" name="Line 93"/>
            <p:cNvSpPr>
              <a:spLocks noChangeShapeType="1"/>
            </p:cNvSpPr>
            <p:nvPr/>
          </p:nvSpPr>
          <p:spPr bwMode="auto">
            <a:xfrm>
              <a:off x="1550" y="4187"/>
              <a:ext cx="196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4" name="Line 94"/>
            <p:cNvSpPr>
              <a:spLocks noChangeShapeType="1"/>
            </p:cNvSpPr>
            <p:nvPr/>
          </p:nvSpPr>
          <p:spPr bwMode="auto">
            <a:xfrm>
              <a:off x="2445" y="4187"/>
              <a:ext cx="464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5" name="Line 95"/>
            <p:cNvSpPr>
              <a:spLocks noChangeShapeType="1"/>
            </p:cNvSpPr>
            <p:nvPr/>
          </p:nvSpPr>
          <p:spPr bwMode="auto">
            <a:xfrm>
              <a:off x="249" y="1887"/>
              <a:ext cx="600" cy="0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6" name="Line 96"/>
            <p:cNvSpPr>
              <a:spLocks noChangeShapeType="1"/>
            </p:cNvSpPr>
            <p:nvPr/>
          </p:nvSpPr>
          <p:spPr bwMode="auto">
            <a:xfrm>
              <a:off x="1193" y="1887"/>
              <a:ext cx="553" cy="0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7" name="Line 97"/>
            <p:cNvSpPr>
              <a:spLocks noChangeShapeType="1"/>
            </p:cNvSpPr>
            <p:nvPr/>
          </p:nvSpPr>
          <p:spPr bwMode="auto">
            <a:xfrm>
              <a:off x="2089" y="1887"/>
              <a:ext cx="820" cy="0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8" name="Line 98"/>
            <p:cNvSpPr>
              <a:spLocks noChangeShapeType="1"/>
            </p:cNvSpPr>
            <p:nvPr/>
          </p:nvSpPr>
          <p:spPr bwMode="auto">
            <a:xfrm>
              <a:off x="605" y="1887"/>
              <a:ext cx="0" cy="2300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09" name="Line 99"/>
            <p:cNvSpPr>
              <a:spLocks noChangeShapeType="1"/>
            </p:cNvSpPr>
            <p:nvPr/>
          </p:nvSpPr>
          <p:spPr bwMode="auto">
            <a:xfrm>
              <a:off x="1550" y="1887"/>
              <a:ext cx="0" cy="920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10" name="Line 100"/>
            <p:cNvSpPr>
              <a:spLocks noChangeShapeType="1"/>
            </p:cNvSpPr>
            <p:nvPr/>
          </p:nvSpPr>
          <p:spPr bwMode="auto">
            <a:xfrm>
              <a:off x="2445" y="1887"/>
              <a:ext cx="0" cy="920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graphicFrame>
        <p:nvGraphicFramePr>
          <p:cNvPr id="111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14021"/>
              </p:ext>
            </p:extLst>
          </p:nvPr>
        </p:nvGraphicFramePr>
        <p:xfrm>
          <a:off x="8422367" y="3531250"/>
          <a:ext cx="2808287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3" imgW="1371600" imgH="215900" progId="Equation.DSMT4">
                  <p:embed/>
                </p:oleObj>
              </mc:Choice>
              <mc:Fallback>
                <p:oleObj name="Equation" r:id="rId3" imgW="1371600" imgH="215900" progId="Equation.DSMT4">
                  <p:embed/>
                  <p:pic>
                    <p:nvPicPr>
                      <p:cNvPr id="7171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2367" y="3531250"/>
                        <a:ext cx="2808287" cy="439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958723"/>
              </p:ext>
            </p:extLst>
          </p:nvPr>
        </p:nvGraphicFramePr>
        <p:xfrm>
          <a:off x="8422367" y="4251975"/>
          <a:ext cx="1846262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5" imgW="901309" imgH="215806" progId="Equation.DSMT4">
                  <p:embed/>
                </p:oleObj>
              </mc:Choice>
              <mc:Fallback>
                <p:oleObj name="Equation" r:id="rId5" imgW="901309" imgH="215806" progId="Equation.DSMT4">
                  <p:embed/>
                  <p:pic>
                    <p:nvPicPr>
                      <p:cNvPr id="7173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2367" y="4251975"/>
                        <a:ext cx="1846262" cy="439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669089"/>
              </p:ext>
            </p:extLst>
          </p:nvPr>
        </p:nvGraphicFramePr>
        <p:xfrm>
          <a:off x="8422367" y="4972700"/>
          <a:ext cx="1820862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7" imgW="888614" imgH="215806" progId="Equation.DSMT4">
                  <p:embed/>
                </p:oleObj>
              </mc:Choice>
              <mc:Fallback>
                <p:oleObj name="Equation" r:id="rId7" imgW="888614" imgH="215806" progId="Equation.DSMT4">
                  <p:embed/>
                  <p:pic>
                    <p:nvPicPr>
                      <p:cNvPr id="7174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2367" y="4972700"/>
                        <a:ext cx="1820862" cy="4397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00A0A8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5492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550090" y="568370"/>
            <a:ext cx="7680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r-HR" altLang="en-US" sz="2800" dirty="0">
                <a:solidFill>
                  <a:srgbClr val="0070C0"/>
                </a:solidFill>
                <a:latin typeface="Impact" panose="020B0806030902050204" pitchFamily="34" charset="0"/>
              </a:rPr>
              <a:t>PRETV</a:t>
            </a:r>
            <a:r>
              <a:rPr lang="en-US" altLang="en-US" sz="2800" dirty="0">
                <a:solidFill>
                  <a:srgbClr val="0070C0"/>
                </a:solidFill>
                <a:latin typeface="Impact" panose="020B0806030902050204" pitchFamily="34" charset="0"/>
              </a:rPr>
              <a:t>ARANJE IZ DEKADNOG U OSTALE BROJNE SISTEME</a:t>
            </a:r>
            <a:endParaRPr lang="en-US" sz="28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grpSp>
        <p:nvGrpSpPr>
          <p:cNvPr id="114" name="Group 105"/>
          <p:cNvGrpSpPr>
            <a:grpSpLocks/>
          </p:cNvGrpSpPr>
          <p:nvPr/>
        </p:nvGrpSpPr>
        <p:grpSpPr bwMode="auto">
          <a:xfrm>
            <a:off x="3223654" y="1960002"/>
            <a:ext cx="4897437" cy="4032250"/>
            <a:chOff x="249" y="255"/>
            <a:chExt cx="3085" cy="2540"/>
          </a:xfrm>
          <a:solidFill>
            <a:schemeClr val="bg1"/>
          </a:solidFill>
        </p:grpSpPr>
        <p:sp>
          <p:nvSpPr>
            <p:cNvPr id="115" name="Rectangle 5"/>
            <p:cNvSpPr>
              <a:spLocks noChangeArrowheads="1"/>
            </p:cNvSpPr>
            <p:nvPr/>
          </p:nvSpPr>
          <p:spPr bwMode="auto">
            <a:xfrm>
              <a:off x="3116" y="1635"/>
              <a:ext cx="218" cy="11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b="1" smtClean="0">
                <a:sym typeface="Wingdings 3" panose="05040102010807070707" pitchFamily="18" charset="2"/>
              </a:endParaRPr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1863" y="1635"/>
              <a:ext cx="369" cy="115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b="1" smtClean="0">
                <a:sym typeface="Wingdings 3" panose="05040102010807070707" pitchFamily="18" charset="2"/>
              </a:endParaRPr>
            </a:p>
          </p:txBody>
        </p:sp>
        <p:sp>
          <p:nvSpPr>
            <p:cNvPr id="117" name="Rectangle 7"/>
            <p:cNvSpPr>
              <a:spLocks noChangeArrowheads="1"/>
            </p:cNvSpPr>
            <p:nvPr/>
          </p:nvSpPr>
          <p:spPr bwMode="auto">
            <a:xfrm>
              <a:off x="2616" y="255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18" name="Rectangle 8"/>
            <p:cNvSpPr>
              <a:spLocks noChangeArrowheads="1"/>
            </p:cNvSpPr>
            <p:nvPr/>
          </p:nvSpPr>
          <p:spPr bwMode="auto">
            <a:xfrm>
              <a:off x="2232" y="255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19" name="Rectangle 9"/>
            <p:cNvSpPr>
              <a:spLocks noChangeArrowheads="1"/>
            </p:cNvSpPr>
            <p:nvPr/>
          </p:nvSpPr>
          <p:spPr bwMode="auto">
            <a:xfrm>
              <a:off x="1651" y="255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20" name="Rectangle 10"/>
            <p:cNvSpPr>
              <a:spLocks noChangeArrowheads="1"/>
            </p:cNvSpPr>
            <p:nvPr/>
          </p:nvSpPr>
          <p:spPr bwMode="auto">
            <a:xfrm>
              <a:off x="1267" y="255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21" name="Rectangle 11"/>
            <p:cNvSpPr>
              <a:spLocks noChangeArrowheads="1"/>
            </p:cNvSpPr>
            <p:nvPr/>
          </p:nvSpPr>
          <p:spPr bwMode="auto">
            <a:xfrm>
              <a:off x="633" y="255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b="1" smtClean="0"/>
            </a:p>
          </p:txBody>
        </p:sp>
        <p:sp>
          <p:nvSpPr>
            <p:cNvPr id="122" name="Rectangle 12"/>
            <p:cNvSpPr>
              <a:spLocks noChangeArrowheads="1"/>
            </p:cNvSpPr>
            <p:nvPr/>
          </p:nvSpPr>
          <p:spPr bwMode="auto">
            <a:xfrm>
              <a:off x="249" y="255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endParaRPr lang="en-US" altLang="en-US" sz="2000" b="1" smtClean="0"/>
            </a:p>
          </p:txBody>
        </p:sp>
        <p:sp>
          <p:nvSpPr>
            <p:cNvPr id="123" name="Rectangle 13"/>
            <p:cNvSpPr>
              <a:spLocks noChangeArrowheads="1"/>
            </p:cNvSpPr>
            <p:nvPr/>
          </p:nvSpPr>
          <p:spPr bwMode="auto">
            <a:xfrm>
              <a:off x="2616" y="232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24" name="Rectangle 14"/>
            <p:cNvSpPr>
              <a:spLocks noChangeArrowheads="1"/>
            </p:cNvSpPr>
            <p:nvPr/>
          </p:nvSpPr>
          <p:spPr bwMode="auto">
            <a:xfrm>
              <a:off x="2232" y="232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25" name="Rectangle 15"/>
            <p:cNvSpPr>
              <a:spLocks noChangeArrowheads="1"/>
            </p:cNvSpPr>
            <p:nvPr/>
          </p:nvSpPr>
          <p:spPr bwMode="auto">
            <a:xfrm>
              <a:off x="1651" y="232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26" name="Rectangle 16"/>
            <p:cNvSpPr>
              <a:spLocks noChangeArrowheads="1"/>
            </p:cNvSpPr>
            <p:nvPr/>
          </p:nvSpPr>
          <p:spPr bwMode="auto">
            <a:xfrm>
              <a:off x="1267" y="232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27" name="Rectangle 17"/>
            <p:cNvSpPr>
              <a:spLocks noChangeArrowheads="1"/>
            </p:cNvSpPr>
            <p:nvPr/>
          </p:nvSpPr>
          <p:spPr bwMode="auto">
            <a:xfrm>
              <a:off x="633" y="232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2000" b="1" smtClean="0"/>
                <a:t>1</a:t>
              </a:r>
            </a:p>
          </p:txBody>
        </p:sp>
        <p:sp>
          <p:nvSpPr>
            <p:cNvPr id="128" name="Rectangle 18"/>
            <p:cNvSpPr>
              <a:spLocks noChangeArrowheads="1"/>
            </p:cNvSpPr>
            <p:nvPr/>
          </p:nvSpPr>
          <p:spPr bwMode="auto">
            <a:xfrm>
              <a:off x="249" y="232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0</a:t>
              </a:r>
              <a:endParaRPr lang="hr-HR" altLang="en-US" sz="2000" b="1" smtClean="0"/>
            </a:p>
          </p:txBody>
        </p:sp>
        <p:sp>
          <p:nvSpPr>
            <p:cNvPr id="129" name="Rectangle 19"/>
            <p:cNvSpPr>
              <a:spLocks noChangeArrowheads="1"/>
            </p:cNvSpPr>
            <p:nvPr/>
          </p:nvSpPr>
          <p:spPr bwMode="auto">
            <a:xfrm>
              <a:off x="2616" y="209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30" name="Rectangle 20"/>
            <p:cNvSpPr>
              <a:spLocks noChangeArrowheads="1"/>
            </p:cNvSpPr>
            <p:nvPr/>
          </p:nvSpPr>
          <p:spPr bwMode="auto">
            <a:xfrm>
              <a:off x="2232" y="209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31" name="Rectangle 21"/>
            <p:cNvSpPr>
              <a:spLocks noChangeArrowheads="1"/>
            </p:cNvSpPr>
            <p:nvPr/>
          </p:nvSpPr>
          <p:spPr bwMode="auto">
            <a:xfrm>
              <a:off x="1651" y="209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32" name="Rectangle 22"/>
            <p:cNvSpPr>
              <a:spLocks noChangeArrowheads="1"/>
            </p:cNvSpPr>
            <p:nvPr/>
          </p:nvSpPr>
          <p:spPr bwMode="auto">
            <a:xfrm>
              <a:off x="1267" y="209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33" name="Rectangle 23"/>
            <p:cNvSpPr>
              <a:spLocks noChangeArrowheads="1"/>
            </p:cNvSpPr>
            <p:nvPr/>
          </p:nvSpPr>
          <p:spPr bwMode="auto">
            <a:xfrm>
              <a:off x="633" y="209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2000" b="1" smtClean="0"/>
                <a:t>0</a:t>
              </a:r>
            </a:p>
          </p:txBody>
        </p:sp>
        <p:sp>
          <p:nvSpPr>
            <p:cNvPr id="134" name="Rectangle 24"/>
            <p:cNvSpPr>
              <a:spLocks noChangeArrowheads="1"/>
            </p:cNvSpPr>
            <p:nvPr/>
          </p:nvSpPr>
          <p:spPr bwMode="auto">
            <a:xfrm>
              <a:off x="249" y="209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1</a:t>
              </a:r>
              <a:endParaRPr lang="hr-HR" altLang="en-US" sz="2000" b="1" smtClean="0"/>
            </a:p>
          </p:txBody>
        </p:sp>
        <p:sp>
          <p:nvSpPr>
            <p:cNvPr id="135" name="Rectangle 25"/>
            <p:cNvSpPr>
              <a:spLocks noChangeArrowheads="1"/>
            </p:cNvSpPr>
            <p:nvPr/>
          </p:nvSpPr>
          <p:spPr bwMode="auto">
            <a:xfrm>
              <a:off x="2616" y="186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36" name="Rectangle 26"/>
            <p:cNvSpPr>
              <a:spLocks noChangeArrowheads="1"/>
            </p:cNvSpPr>
            <p:nvPr/>
          </p:nvSpPr>
          <p:spPr bwMode="auto">
            <a:xfrm>
              <a:off x="2232" y="186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37" name="Rectangle 27"/>
            <p:cNvSpPr>
              <a:spLocks noChangeArrowheads="1"/>
            </p:cNvSpPr>
            <p:nvPr/>
          </p:nvSpPr>
          <p:spPr bwMode="auto">
            <a:xfrm>
              <a:off x="1651" y="186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38" name="Rectangle 28"/>
            <p:cNvSpPr>
              <a:spLocks noChangeArrowheads="1"/>
            </p:cNvSpPr>
            <p:nvPr/>
          </p:nvSpPr>
          <p:spPr bwMode="auto">
            <a:xfrm>
              <a:off x="1267" y="186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39" name="Rectangle 29"/>
            <p:cNvSpPr>
              <a:spLocks noChangeArrowheads="1"/>
            </p:cNvSpPr>
            <p:nvPr/>
          </p:nvSpPr>
          <p:spPr bwMode="auto">
            <a:xfrm>
              <a:off x="633" y="186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2000" b="1" smtClean="0"/>
                <a:t>1</a:t>
              </a:r>
            </a:p>
          </p:txBody>
        </p:sp>
        <p:sp>
          <p:nvSpPr>
            <p:cNvPr id="140" name="Rectangle 30"/>
            <p:cNvSpPr>
              <a:spLocks noChangeArrowheads="1"/>
            </p:cNvSpPr>
            <p:nvPr/>
          </p:nvSpPr>
          <p:spPr bwMode="auto">
            <a:xfrm>
              <a:off x="249" y="186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2</a:t>
              </a:r>
              <a:endParaRPr lang="hr-HR" altLang="en-US" sz="2000" b="1" smtClean="0"/>
            </a:p>
          </p:txBody>
        </p:sp>
        <p:sp>
          <p:nvSpPr>
            <p:cNvPr id="141" name="Rectangle 31"/>
            <p:cNvSpPr>
              <a:spLocks noChangeArrowheads="1"/>
            </p:cNvSpPr>
            <p:nvPr/>
          </p:nvSpPr>
          <p:spPr bwMode="auto">
            <a:xfrm>
              <a:off x="2616" y="163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42" name="Rectangle 32"/>
            <p:cNvSpPr>
              <a:spLocks noChangeArrowheads="1"/>
            </p:cNvSpPr>
            <p:nvPr/>
          </p:nvSpPr>
          <p:spPr bwMode="auto">
            <a:xfrm>
              <a:off x="2232" y="163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43" name="Rectangle 33"/>
            <p:cNvSpPr>
              <a:spLocks noChangeArrowheads="1"/>
            </p:cNvSpPr>
            <p:nvPr/>
          </p:nvSpPr>
          <p:spPr bwMode="auto">
            <a:xfrm>
              <a:off x="1651" y="163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44" name="Rectangle 34"/>
            <p:cNvSpPr>
              <a:spLocks noChangeArrowheads="1"/>
            </p:cNvSpPr>
            <p:nvPr/>
          </p:nvSpPr>
          <p:spPr bwMode="auto">
            <a:xfrm>
              <a:off x="1267" y="163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45" name="Rectangle 35"/>
            <p:cNvSpPr>
              <a:spLocks noChangeArrowheads="1"/>
            </p:cNvSpPr>
            <p:nvPr/>
          </p:nvSpPr>
          <p:spPr bwMode="auto">
            <a:xfrm>
              <a:off x="633" y="163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en-US" altLang="en-US" sz="2000" b="1" smtClean="0"/>
                <a:t>0</a:t>
              </a:r>
              <a:endParaRPr lang="hr-HR" altLang="en-US" sz="2000" b="1" smtClean="0"/>
            </a:p>
          </p:txBody>
        </p:sp>
        <p:sp>
          <p:nvSpPr>
            <p:cNvPr id="146" name="Rectangle 36"/>
            <p:cNvSpPr>
              <a:spLocks noChangeArrowheads="1"/>
            </p:cNvSpPr>
            <p:nvPr/>
          </p:nvSpPr>
          <p:spPr bwMode="auto">
            <a:xfrm>
              <a:off x="249" y="163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5</a:t>
              </a:r>
              <a:endParaRPr lang="hr-HR" altLang="en-US" sz="2000" b="1" smtClean="0"/>
            </a:p>
          </p:txBody>
        </p:sp>
        <p:sp>
          <p:nvSpPr>
            <p:cNvPr id="147" name="Rectangle 37"/>
            <p:cNvSpPr>
              <a:spLocks noChangeArrowheads="1"/>
            </p:cNvSpPr>
            <p:nvPr/>
          </p:nvSpPr>
          <p:spPr bwMode="auto">
            <a:xfrm>
              <a:off x="2616" y="140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48" name="Rectangle 38"/>
            <p:cNvSpPr>
              <a:spLocks noChangeArrowheads="1"/>
            </p:cNvSpPr>
            <p:nvPr/>
          </p:nvSpPr>
          <p:spPr bwMode="auto">
            <a:xfrm>
              <a:off x="2232" y="140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49" name="Rectangle 39"/>
            <p:cNvSpPr>
              <a:spLocks noChangeArrowheads="1"/>
            </p:cNvSpPr>
            <p:nvPr/>
          </p:nvSpPr>
          <p:spPr bwMode="auto">
            <a:xfrm>
              <a:off x="1651" y="140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50" name="Rectangle 40"/>
            <p:cNvSpPr>
              <a:spLocks noChangeArrowheads="1"/>
            </p:cNvSpPr>
            <p:nvPr/>
          </p:nvSpPr>
          <p:spPr bwMode="auto">
            <a:xfrm>
              <a:off x="1267" y="140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smtClean="0"/>
            </a:p>
          </p:txBody>
        </p:sp>
        <p:sp>
          <p:nvSpPr>
            <p:cNvPr id="151" name="Rectangle 41"/>
            <p:cNvSpPr>
              <a:spLocks noChangeArrowheads="1"/>
            </p:cNvSpPr>
            <p:nvPr/>
          </p:nvSpPr>
          <p:spPr bwMode="auto">
            <a:xfrm>
              <a:off x="633" y="140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2000" b="1" smtClean="0"/>
                <a:t>0</a:t>
              </a:r>
            </a:p>
          </p:txBody>
        </p:sp>
        <p:sp>
          <p:nvSpPr>
            <p:cNvPr id="152" name="Rectangle 42"/>
            <p:cNvSpPr>
              <a:spLocks noChangeArrowheads="1"/>
            </p:cNvSpPr>
            <p:nvPr/>
          </p:nvSpPr>
          <p:spPr bwMode="auto">
            <a:xfrm>
              <a:off x="249" y="140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10</a:t>
              </a:r>
              <a:endParaRPr lang="hr-HR" altLang="en-US" sz="2000" b="1" smtClean="0"/>
            </a:p>
          </p:txBody>
        </p:sp>
        <p:sp>
          <p:nvSpPr>
            <p:cNvPr id="153" name="Rectangle 43"/>
            <p:cNvSpPr>
              <a:spLocks noChangeArrowheads="1"/>
            </p:cNvSpPr>
            <p:nvPr/>
          </p:nvSpPr>
          <p:spPr bwMode="auto">
            <a:xfrm>
              <a:off x="2616" y="117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b="1" smtClean="0"/>
            </a:p>
          </p:txBody>
        </p:sp>
        <p:sp>
          <p:nvSpPr>
            <p:cNvPr id="154" name="Rectangle 44"/>
            <p:cNvSpPr>
              <a:spLocks noChangeArrowheads="1"/>
            </p:cNvSpPr>
            <p:nvPr/>
          </p:nvSpPr>
          <p:spPr bwMode="auto">
            <a:xfrm>
              <a:off x="2232" y="117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endParaRPr lang="en-US" altLang="en-US" sz="2000" b="1" smtClean="0"/>
            </a:p>
          </p:txBody>
        </p:sp>
        <p:sp>
          <p:nvSpPr>
            <p:cNvPr id="155" name="Rectangle 45"/>
            <p:cNvSpPr>
              <a:spLocks noChangeArrowheads="1"/>
            </p:cNvSpPr>
            <p:nvPr/>
          </p:nvSpPr>
          <p:spPr bwMode="auto">
            <a:xfrm>
              <a:off x="1651" y="117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endParaRPr lang="en-US" altLang="en-US" sz="2000" b="1" smtClean="0"/>
            </a:p>
          </p:txBody>
        </p:sp>
        <p:sp>
          <p:nvSpPr>
            <p:cNvPr id="156" name="Rectangle 46"/>
            <p:cNvSpPr>
              <a:spLocks noChangeArrowheads="1"/>
            </p:cNvSpPr>
            <p:nvPr/>
          </p:nvSpPr>
          <p:spPr bwMode="auto">
            <a:xfrm>
              <a:off x="1267" y="117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endParaRPr lang="en-US" altLang="en-US" sz="2000" b="1" smtClean="0"/>
            </a:p>
          </p:txBody>
        </p:sp>
        <p:sp>
          <p:nvSpPr>
            <p:cNvPr id="157" name="Rectangle 47"/>
            <p:cNvSpPr>
              <a:spLocks noChangeArrowheads="1"/>
            </p:cNvSpPr>
            <p:nvPr/>
          </p:nvSpPr>
          <p:spPr bwMode="auto">
            <a:xfrm>
              <a:off x="633" y="117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2000" b="1" smtClean="0"/>
                <a:t>1</a:t>
              </a:r>
            </a:p>
          </p:txBody>
        </p:sp>
        <p:sp>
          <p:nvSpPr>
            <p:cNvPr id="158" name="Rectangle 48"/>
            <p:cNvSpPr>
              <a:spLocks noChangeArrowheads="1"/>
            </p:cNvSpPr>
            <p:nvPr/>
          </p:nvSpPr>
          <p:spPr bwMode="auto">
            <a:xfrm>
              <a:off x="249" y="117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20</a:t>
              </a:r>
              <a:endParaRPr lang="hr-HR" altLang="en-US" sz="2000" b="1" smtClean="0"/>
            </a:p>
          </p:txBody>
        </p:sp>
        <p:sp>
          <p:nvSpPr>
            <p:cNvPr id="159" name="Rectangle 49"/>
            <p:cNvSpPr>
              <a:spLocks noChangeArrowheads="1"/>
            </p:cNvSpPr>
            <p:nvPr/>
          </p:nvSpPr>
          <p:spPr bwMode="auto">
            <a:xfrm>
              <a:off x="2616" y="94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2000" b="1" smtClean="0"/>
                <a:t>1</a:t>
              </a:r>
            </a:p>
          </p:txBody>
        </p:sp>
        <p:sp>
          <p:nvSpPr>
            <p:cNvPr id="160" name="Rectangle 50"/>
            <p:cNvSpPr>
              <a:spLocks noChangeArrowheads="1"/>
            </p:cNvSpPr>
            <p:nvPr/>
          </p:nvSpPr>
          <p:spPr bwMode="auto">
            <a:xfrm>
              <a:off x="2232" y="94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0</a:t>
              </a:r>
              <a:endParaRPr lang="hr-HR" altLang="en-US" sz="2000" b="1" smtClean="0"/>
            </a:p>
          </p:txBody>
        </p:sp>
        <p:sp>
          <p:nvSpPr>
            <p:cNvPr id="161" name="Rectangle 51"/>
            <p:cNvSpPr>
              <a:spLocks noChangeArrowheads="1"/>
            </p:cNvSpPr>
            <p:nvPr/>
          </p:nvSpPr>
          <p:spPr bwMode="auto">
            <a:xfrm>
              <a:off x="1651" y="94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en-US" altLang="en-US" sz="2000" b="1" smtClean="0"/>
                <a:t>5</a:t>
              </a:r>
              <a:endParaRPr lang="hr-HR" altLang="en-US" sz="2000" b="1" smtClean="0"/>
            </a:p>
          </p:txBody>
        </p:sp>
        <p:sp>
          <p:nvSpPr>
            <p:cNvPr id="162" name="Rectangle 52"/>
            <p:cNvSpPr>
              <a:spLocks noChangeArrowheads="1"/>
            </p:cNvSpPr>
            <p:nvPr/>
          </p:nvSpPr>
          <p:spPr bwMode="auto">
            <a:xfrm>
              <a:off x="1267" y="94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0</a:t>
              </a:r>
              <a:endParaRPr lang="hr-HR" altLang="en-US" sz="2000" b="1" smtClean="0"/>
            </a:p>
          </p:txBody>
        </p:sp>
        <p:sp>
          <p:nvSpPr>
            <p:cNvPr id="163" name="Rectangle 53"/>
            <p:cNvSpPr>
              <a:spLocks noChangeArrowheads="1"/>
            </p:cNvSpPr>
            <p:nvPr/>
          </p:nvSpPr>
          <p:spPr bwMode="auto">
            <a:xfrm>
              <a:off x="633" y="94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2000" b="1" smtClean="0"/>
                <a:t>1</a:t>
              </a:r>
            </a:p>
          </p:txBody>
        </p:sp>
        <p:sp>
          <p:nvSpPr>
            <p:cNvPr id="164" name="Rectangle 54"/>
            <p:cNvSpPr>
              <a:spLocks noChangeArrowheads="1"/>
            </p:cNvSpPr>
            <p:nvPr/>
          </p:nvSpPr>
          <p:spPr bwMode="auto">
            <a:xfrm>
              <a:off x="249" y="94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41</a:t>
              </a:r>
              <a:endParaRPr lang="hr-HR" altLang="en-US" sz="2000" b="1" smtClean="0"/>
            </a:p>
          </p:txBody>
        </p:sp>
        <p:sp>
          <p:nvSpPr>
            <p:cNvPr id="165" name="Rectangle 55"/>
            <p:cNvSpPr>
              <a:spLocks noChangeArrowheads="1"/>
            </p:cNvSpPr>
            <p:nvPr/>
          </p:nvSpPr>
          <p:spPr bwMode="auto">
            <a:xfrm>
              <a:off x="2616" y="71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en-US" altLang="en-US" sz="2000" b="1" smtClean="0"/>
                <a:t>4</a:t>
              </a:r>
              <a:endParaRPr lang="hr-HR" altLang="en-US" sz="2000" b="1" smtClean="0"/>
            </a:p>
          </p:txBody>
        </p:sp>
        <p:sp>
          <p:nvSpPr>
            <p:cNvPr id="166" name="Rectangle 56"/>
            <p:cNvSpPr>
              <a:spLocks noChangeArrowheads="1"/>
            </p:cNvSpPr>
            <p:nvPr/>
          </p:nvSpPr>
          <p:spPr bwMode="auto">
            <a:xfrm>
              <a:off x="2232" y="71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1</a:t>
              </a:r>
              <a:endParaRPr lang="hr-HR" altLang="en-US" sz="2000" b="1" smtClean="0"/>
            </a:p>
          </p:txBody>
        </p:sp>
        <p:sp>
          <p:nvSpPr>
            <p:cNvPr id="167" name="Rectangle 57"/>
            <p:cNvSpPr>
              <a:spLocks noChangeArrowheads="1"/>
            </p:cNvSpPr>
            <p:nvPr/>
          </p:nvSpPr>
          <p:spPr bwMode="auto">
            <a:xfrm>
              <a:off x="1651" y="71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en-US" altLang="en-US" sz="2000" b="1" smtClean="0"/>
                <a:t>1</a:t>
              </a:r>
              <a:endParaRPr lang="hr-HR" altLang="en-US" sz="2000" b="1" smtClean="0"/>
            </a:p>
          </p:txBody>
        </p:sp>
        <p:sp>
          <p:nvSpPr>
            <p:cNvPr id="168" name="Rectangle 58"/>
            <p:cNvSpPr>
              <a:spLocks noChangeArrowheads="1"/>
            </p:cNvSpPr>
            <p:nvPr/>
          </p:nvSpPr>
          <p:spPr bwMode="auto">
            <a:xfrm>
              <a:off x="1267" y="71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5</a:t>
              </a:r>
              <a:endParaRPr lang="hr-HR" altLang="en-US" sz="2000" b="1" smtClean="0"/>
            </a:p>
          </p:txBody>
        </p:sp>
        <p:sp>
          <p:nvSpPr>
            <p:cNvPr id="169" name="Rectangle 59"/>
            <p:cNvSpPr>
              <a:spLocks noChangeArrowheads="1"/>
            </p:cNvSpPr>
            <p:nvPr/>
          </p:nvSpPr>
          <p:spPr bwMode="auto">
            <a:xfrm>
              <a:off x="633" y="71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2000" b="1" smtClean="0"/>
                <a:t>1</a:t>
              </a:r>
            </a:p>
          </p:txBody>
        </p:sp>
        <p:sp>
          <p:nvSpPr>
            <p:cNvPr id="170" name="Rectangle 60"/>
            <p:cNvSpPr>
              <a:spLocks noChangeArrowheads="1"/>
            </p:cNvSpPr>
            <p:nvPr/>
          </p:nvSpPr>
          <p:spPr bwMode="auto">
            <a:xfrm>
              <a:off x="249" y="71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83</a:t>
              </a:r>
              <a:endParaRPr lang="hr-HR" altLang="en-US" sz="2000" b="1" smtClean="0"/>
            </a:p>
          </p:txBody>
        </p:sp>
        <p:sp>
          <p:nvSpPr>
            <p:cNvPr id="171" name="Rectangle 61"/>
            <p:cNvSpPr>
              <a:spLocks noChangeArrowheads="1"/>
            </p:cNvSpPr>
            <p:nvPr/>
          </p:nvSpPr>
          <p:spPr bwMode="auto">
            <a:xfrm>
              <a:off x="2616" y="485"/>
              <a:ext cx="500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en-US" altLang="en-US" sz="2000" b="1" smtClean="0"/>
                <a:t>15=F</a:t>
              </a:r>
            </a:p>
          </p:txBody>
        </p:sp>
        <p:sp>
          <p:nvSpPr>
            <p:cNvPr id="172" name="Rectangle 62"/>
            <p:cNvSpPr>
              <a:spLocks noChangeArrowheads="1"/>
            </p:cNvSpPr>
            <p:nvPr/>
          </p:nvSpPr>
          <p:spPr bwMode="auto">
            <a:xfrm>
              <a:off x="2232" y="48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20</a:t>
              </a:r>
              <a:endParaRPr lang="hr-HR" altLang="en-US" sz="2000" b="1" smtClean="0"/>
            </a:p>
          </p:txBody>
        </p:sp>
        <p:sp>
          <p:nvSpPr>
            <p:cNvPr id="173" name="Rectangle 63"/>
            <p:cNvSpPr>
              <a:spLocks noChangeArrowheads="1"/>
            </p:cNvSpPr>
            <p:nvPr/>
          </p:nvSpPr>
          <p:spPr bwMode="auto">
            <a:xfrm>
              <a:off x="1651" y="485"/>
              <a:ext cx="212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en-US" altLang="en-US" sz="2000" b="1" smtClean="0"/>
                <a:t>7</a:t>
              </a:r>
            </a:p>
          </p:txBody>
        </p:sp>
        <p:sp>
          <p:nvSpPr>
            <p:cNvPr id="174" name="Rectangle 64"/>
            <p:cNvSpPr>
              <a:spLocks noChangeArrowheads="1"/>
            </p:cNvSpPr>
            <p:nvPr/>
          </p:nvSpPr>
          <p:spPr bwMode="auto">
            <a:xfrm>
              <a:off x="1267" y="48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41</a:t>
              </a:r>
              <a:endParaRPr lang="hr-HR" altLang="en-US" sz="2000" b="1" smtClean="0"/>
            </a:p>
          </p:txBody>
        </p:sp>
        <p:sp>
          <p:nvSpPr>
            <p:cNvPr id="175" name="Rectangle 65"/>
            <p:cNvSpPr>
              <a:spLocks noChangeArrowheads="1"/>
            </p:cNvSpPr>
            <p:nvPr/>
          </p:nvSpPr>
          <p:spPr bwMode="auto">
            <a:xfrm>
              <a:off x="633" y="485"/>
              <a:ext cx="263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en-US" altLang="en-US" sz="2000" b="1" smtClean="0"/>
                <a:t>1</a:t>
              </a:r>
            </a:p>
          </p:txBody>
        </p:sp>
        <p:sp>
          <p:nvSpPr>
            <p:cNvPr id="176" name="Rectangle 66"/>
            <p:cNvSpPr>
              <a:spLocks noChangeArrowheads="1"/>
            </p:cNvSpPr>
            <p:nvPr/>
          </p:nvSpPr>
          <p:spPr bwMode="auto">
            <a:xfrm>
              <a:off x="249" y="485"/>
              <a:ext cx="3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buFontTx/>
                <a:buNone/>
                <a:defRPr/>
              </a:pPr>
              <a:r>
                <a:rPr lang="en-US" altLang="en-US" sz="2000" b="1" smtClean="0"/>
                <a:t>167</a:t>
              </a:r>
              <a:endParaRPr lang="hr-HR" altLang="en-US" sz="2000" b="1" smtClean="0"/>
            </a:p>
          </p:txBody>
        </p:sp>
        <p:sp>
          <p:nvSpPr>
            <p:cNvPr id="177" name="Rectangle 67"/>
            <p:cNvSpPr>
              <a:spLocks noChangeArrowheads="1"/>
            </p:cNvSpPr>
            <p:nvPr/>
          </p:nvSpPr>
          <p:spPr bwMode="auto">
            <a:xfrm>
              <a:off x="3116" y="255"/>
              <a:ext cx="218" cy="138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3600" b="1" smtClean="0">
                  <a:solidFill>
                    <a:srgbClr val="FF0000"/>
                  </a:solidFill>
                  <a:sym typeface="Wingdings 3" panose="05040102010807070707" pitchFamily="18" charset="2"/>
                </a:rPr>
                <a:t></a:t>
              </a:r>
            </a:p>
          </p:txBody>
        </p:sp>
        <p:sp>
          <p:nvSpPr>
            <p:cNvPr id="178" name="Rectangle 68"/>
            <p:cNvSpPr>
              <a:spLocks noChangeArrowheads="1"/>
            </p:cNvSpPr>
            <p:nvPr/>
          </p:nvSpPr>
          <p:spPr bwMode="auto">
            <a:xfrm>
              <a:off x="2232" y="255"/>
              <a:ext cx="884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b="1" smtClean="0"/>
                <a:t>335</a:t>
              </a:r>
              <a:r>
                <a:rPr lang="hr-HR" altLang="en-US" sz="2000" b="1" smtClean="0"/>
                <a:t>:16</a:t>
              </a:r>
            </a:p>
          </p:txBody>
        </p:sp>
        <p:sp>
          <p:nvSpPr>
            <p:cNvPr id="179" name="Rectangle 69"/>
            <p:cNvSpPr>
              <a:spLocks noChangeArrowheads="1"/>
            </p:cNvSpPr>
            <p:nvPr/>
          </p:nvSpPr>
          <p:spPr bwMode="auto">
            <a:xfrm>
              <a:off x="1863" y="255"/>
              <a:ext cx="369" cy="138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3600" b="1" smtClean="0">
                  <a:solidFill>
                    <a:srgbClr val="FF0000"/>
                  </a:solidFill>
                  <a:sym typeface="Wingdings 3" panose="05040102010807070707" pitchFamily="18" charset="2"/>
                </a:rPr>
                <a:t></a:t>
              </a:r>
            </a:p>
          </p:txBody>
        </p:sp>
        <p:sp>
          <p:nvSpPr>
            <p:cNvPr id="180" name="Rectangle 70"/>
            <p:cNvSpPr>
              <a:spLocks noChangeArrowheads="1"/>
            </p:cNvSpPr>
            <p:nvPr/>
          </p:nvSpPr>
          <p:spPr bwMode="auto">
            <a:xfrm>
              <a:off x="1267" y="255"/>
              <a:ext cx="596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b="1" smtClean="0"/>
                <a:t>335</a:t>
              </a:r>
              <a:r>
                <a:rPr lang="hr-HR" altLang="en-US" sz="2000" b="1" smtClean="0"/>
                <a:t>:8</a:t>
              </a:r>
            </a:p>
          </p:txBody>
        </p:sp>
        <p:sp>
          <p:nvSpPr>
            <p:cNvPr id="181" name="Rectangle 71"/>
            <p:cNvSpPr>
              <a:spLocks noChangeArrowheads="1"/>
            </p:cNvSpPr>
            <p:nvPr/>
          </p:nvSpPr>
          <p:spPr bwMode="auto">
            <a:xfrm>
              <a:off x="896" y="255"/>
              <a:ext cx="371" cy="25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hr-HR" altLang="en-US" sz="3600" b="1" smtClean="0">
                  <a:solidFill>
                    <a:srgbClr val="FF0000"/>
                  </a:solidFill>
                  <a:sym typeface="Wingdings 3" panose="05040102010807070707" pitchFamily="18" charset="2"/>
                </a:rPr>
                <a:t></a:t>
              </a:r>
              <a:endParaRPr lang="hr-HR" altLang="en-US" sz="3600" b="1" smtClean="0">
                <a:solidFill>
                  <a:srgbClr val="FF0000"/>
                </a:solidFill>
              </a:endParaRPr>
            </a:p>
          </p:txBody>
        </p:sp>
        <p:sp>
          <p:nvSpPr>
            <p:cNvPr id="182" name="Rectangle 72"/>
            <p:cNvSpPr>
              <a:spLocks noChangeArrowheads="1"/>
            </p:cNvSpPr>
            <p:nvPr/>
          </p:nvSpPr>
          <p:spPr bwMode="auto">
            <a:xfrm>
              <a:off x="249" y="255"/>
              <a:ext cx="647" cy="230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har char="–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2pPr>
              <a:lvl3pPr>
                <a:spcBef>
                  <a:spcPct val="20000"/>
                </a:spcBef>
                <a:buChar char="•"/>
                <a:defRPr>
                  <a:solidFill>
                    <a:srgbClr val="0000CC"/>
                  </a:solidFill>
                  <a:latin typeface="Arial" panose="020B0604020202020204" pitchFamily="34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fontAlgn="base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buFontTx/>
                <a:buNone/>
                <a:defRPr/>
              </a:pPr>
              <a:r>
                <a:rPr lang="en-US" altLang="en-US" sz="2000" b="1" smtClean="0"/>
                <a:t>335</a:t>
              </a:r>
              <a:r>
                <a:rPr lang="hr-HR" altLang="en-US" sz="2000" b="1" smtClean="0"/>
                <a:t>:2</a:t>
              </a:r>
            </a:p>
          </p:txBody>
        </p:sp>
        <p:sp>
          <p:nvSpPr>
            <p:cNvPr id="183" name="Line 73"/>
            <p:cNvSpPr>
              <a:spLocks noChangeShapeType="1"/>
            </p:cNvSpPr>
            <p:nvPr/>
          </p:nvSpPr>
          <p:spPr bwMode="auto">
            <a:xfrm>
              <a:off x="249" y="255"/>
              <a:ext cx="647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84" name="Line 74"/>
            <p:cNvSpPr>
              <a:spLocks noChangeShapeType="1"/>
            </p:cNvSpPr>
            <p:nvPr/>
          </p:nvSpPr>
          <p:spPr bwMode="auto">
            <a:xfrm>
              <a:off x="249" y="2785"/>
              <a:ext cx="384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85" name="Line 75"/>
            <p:cNvSpPr>
              <a:spLocks noChangeShapeType="1"/>
            </p:cNvSpPr>
            <p:nvPr/>
          </p:nvSpPr>
          <p:spPr bwMode="auto">
            <a:xfrm>
              <a:off x="249" y="25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86" name="Line 76"/>
            <p:cNvSpPr>
              <a:spLocks noChangeShapeType="1"/>
            </p:cNvSpPr>
            <p:nvPr/>
          </p:nvSpPr>
          <p:spPr bwMode="auto">
            <a:xfrm>
              <a:off x="3334" y="255"/>
              <a:ext cx="0" cy="25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87" name="Line 77"/>
            <p:cNvSpPr>
              <a:spLocks noChangeShapeType="1"/>
            </p:cNvSpPr>
            <p:nvPr/>
          </p:nvSpPr>
          <p:spPr bwMode="auto">
            <a:xfrm>
              <a:off x="896" y="255"/>
              <a:ext cx="967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88" name="Line 78"/>
            <p:cNvSpPr>
              <a:spLocks noChangeShapeType="1"/>
            </p:cNvSpPr>
            <p:nvPr/>
          </p:nvSpPr>
          <p:spPr bwMode="auto">
            <a:xfrm>
              <a:off x="249" y="48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89" name="Line 79"/>
            <p:cNvSpPr>
              <a:spLocks noChangeShapeType="1"/>
            </p:cNvSpPr>
            <p:nvPr/>
          </p:nvSpPr>
          <p:spPr bwMode="auto">
            <a:xfrm>
              <a:off x="896" y="2785"/>
              <a:ext cx="759" cy="1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0" name="Line 80"/>
            <p:cNvSpPr>
              <a:spLocks noChangeShapeType="1"/>
            </p:cNvSpPr>
            <p:nvPr/>
          </p:nvSpPr>
          <p:spPr bwMode="auto">
            <a:xfrm>
              <a:off x="1863" y="255"/>
              <a:ext cx="1253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1" name="Line 81"/>
            <p:cNvSpPr>
              <a:spLocks noChangeShapeType="1"/>
            </p:cNvSpPr>
            <p:nvPr/>
          </p:nvSpPr>
          <p:spPr bwMode="auto">
            <a:xfrm>
              <a:off x="1863" y="2785"/>
              <a:ext cx="753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2" name="Line 82"/>
            <p:cNvSpPr>
              <a:spLocks noChangeShapeType="1"/>
            </p:cNvSpPr>
            <p:nvPr/>
          </p:nvSpPr>
          <p:spPr bwMode="auto">
            <a:xfrm>
              <a:off x="3116" y="255"/>
              <a:ext cx="218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3" name="Line 83"/>
            <p:cNvSpPr>
              <a:spLocks noChangeShapeType="1"/>
            </p:cNvSpPr>
            <p:nvPr/>
          </p:nvSpPr>
          <p:spPr bwMode="auto">
            <a:xfrm>
              <a:off x="3116" y="2785"/>
              <a:ext cx="218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4" name="Line 84"/>
            <p:cNvSpPr>
              <a:spLocks noChangeShapeType="1"/>
            </p:cNvSpPr>
            <p:nvPr/>
          </p:nvSpPr>
          <p:spPr bwMode="auto">
            <a:xfrm>
              <a:off x="249" y="71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5" name="Line 85"/>
            <p:cNvSpPr>
              <a:spLocks noChangeShapeType="1"/>
            </p:cNvSpPr>
            <p:nvPr/>
          </p:nvSpPr>
          <p:spPr bwMode="auto">
            <a:xfrm>
              <a:off x="249" y="94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6" name="Line 86"/>
            <p:cNvSpPr>
              <a:spLocks noChangeShapeType="1"/>
            </p:cNvSpPr>
            <p:nvPr/>
          </p:nvSpPr>
          <p:spPr bwMode="auto">
            <a:xfrm>
              <a:off x="249" y="117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7" name="Line 87"/>
            <p:cNvSpPr>
              <a:spLocks noChangeShapeType="1"/>
            </p:cNvSpPr>
            <p:nvPr/>
          </p:nvSpPr>
          <p:spPr bwMode="auto">
            <a:xfrm>
              <a:off x="249" y="140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8" name="Line 88"/>
            <p:cNvSpPr>
              <a:spLocks noChangeShapeType="1"/>
            </p:cNvSpPr>
            <p:nvPr/>
          </p:nvSpPr>
          <p:spPr bwMode="auto">
            <a:xfrm>
              <a:off x="249" y="163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9" name="Line 89"/>
            <p:cNvSpPr>
              <a:spLocks noChangeShapeType="1"/>
            </p:cNvSpPr>
            <p:nvPr/>
          </p:nvSpPr>
          <p:spPr bwMode="auto">
            <a:xfrm>
              <a:off x="249" y="186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0" name="Line 90"/>
            <p:cNvSpPr>
              <a:spLocks noChangeShapeType="1"/>
            </p:cNvSpPr>
            <p:nvPr/>
          </p:nvSpPr>
          <p:spPr bwMode="auto">
            <a:xfrm>
              <a:off x="249" y="209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1" name="Line 91"/>
            <p:cNvSpPr>
              <a:spLocks noChangeShapeType="1"/>
            </p:cNvSpPr>
            <p:nvPr/>
          </p:nvSpPr>
          <p:spPr bwMode="auto">
            <a:xfrm>
              <a:off x="249" y="232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2" name="Line 92"/>
            <p:cNvSpPr>
              <a:spLocks noChangeShapeType="1"/>
            </p:cNvSpPr>
            <p:nvPr/>
          </p:nvSpPr>
          <p:spPr bwMode="auto">
            <a:xfrm>
              <a:off x="249" y="2555"/>
              <a:ext cx="0" cy="23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3" name="Line 93"/>
            <p:cNvSpPr>
              <a:spLocks noChangeShapeType="1"/>
            </p:cNvSpPr>
            <p:nvPr/>
          </p:nvSpPr>
          <p:spPr bwMode="auto">
            <a:xfrm>
              <a:off x="633" y="2785"/>
              <a:ext cx="263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4" name="Line 94"/>
            <p:cNvSpPr>
              <a:spLocks noChangeShapeType="1"/>
            </p:cNvSpPr>
            <p:nvPr/>
          </p:nvSpPr>
          <p:spPr bwMode="auto">
            <a:xfrm>
              <a:off x="1651" y="2785"/>
              <a:ext cx="212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5" name="Line 95"/>
            <p:cNvSpPr>
              <a:spLocks noChangeShapeType="1"/>
            </p:cNvSpPr>
            <p:nvPr/>
          </p:nvSpPr>
          <p:spPr bwMode="auto">
            <a:xfrm>
              <a:off x="2616" y="2785"/>
              <a:ext cx="500" cy="0"/>
            </a:xfrm>
            <a:prstGeom prst="lin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sq">
                  <a:solidFill>
                    <a:srgbClr val="0099FF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6" name="Line 96"/>
            <p:cNvSpPr>
              <a:spLocks noChangeShapeType="1"/>
            </p:cNvSpPr>
            <p:nvPr/>
          </p:nvSpPr>
          <p:spPr bwMode="auto">
            <a:xfrm>
              <a:off x="249" y="485"/>
              <a:ext cx="647" cy="0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7" name="Line 97"/>
            <p:cNvSpPr>
              <a:spLocks noChangeShapeType="1"/>
            </p:cNvSpPr>
            <p:nvPr/>
          </p:nvSpPr>
          <p:spPr bwMode="auto">
            <a:xfrm>
              <a:off x="1267" y="485"/>
              <a:ext cx="596" cy="0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8" name="Line 98"/>
            <p:cNvSpPr>
              <a:spLocks noChangeShapeType="1"/>
            </p:cNvSpPr>
            <p:nvPr/>
          </p:nvSpPr>
          <p:spPr bwMode="auto">
            <a:xfrm>
              <a:off x="2232" y="485"/>
              <a:ext cx="884" cy="0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9" name="Line 99"/>
            <p:cNvSpPr>
              <a:spLocks noChangeShapeType="1"/>
            </p:cNvSpPr>
            <p:nvPr/>
          </p:nvSpPr>
          <p:spPr bwMode="auto">
            <a:xfrm flipH="1">
              <a:off x="612" y="485"/>
              <a:ext cx="21" cy="2083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10" name="Line 100"/>
            <p:cNvSpPr>
              <a:spLocks noChangeShapeType="1"/>
            </p:cNvSpPr>
            <p:nvPr/>
          </p:nvSpPr>
          <p:spPr bwMode="auto">
            <a:xfrm>
              <a:off x="1651" y="485"/>
              <a:ext cx="4" cy="632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11" name="Line 101"/>
            <p:cNvSpPr>
              <a:spLocks noChangeShapeType="1"/>
            </p:cNvSpPr>
            <p:nvPr/>
          </p:nvSpPr>
          <p:spPr bwMode="auto">
            <a:xfrm flipH="1">
              <a:off x="2608" y="485"/>
              <a:ext cx="8" cy="632"/>
            </a:xfrm>
            <a:prstGeom prst="line">
              <a:avLst/>
            </a:prstGeom>
            <a:grpFill/>
            <a:ln w="28575">
              <a:solidFill>
                <a:srgbClr val="0099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212" name="Text Box 106"/>
          <p:cNvSpPr txBox="1">
            <a:spLocks noChangeArrowheads="1"/>
          </p:cNvSpPr>
          <p:nvPr/>
        </p:nvSpPr>
        <p:spPr bwMode="auto">
          <a:xfrm>
            <a:off x="8467166" y="2872814"/>
            <a:ext cx="3455987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335</a:t>
            </a:r>
            <a:r>
              <a:rPr lang="en-US" alt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10</a:t>
            </a: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 = 101001111</a:t>
            </a:r>
            <a:r>
              <a:rPr lang="en-US" alt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335</a:t>
            </a:r>
            <a:r>
              <a:rPr lang="en-US" alt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10</a:t>
            </a: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 = 517</a:t>
            </a:r>
            <a:r>
              <a:rPr lang="en-US" alt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8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335</a:t>
            </a:r>
            <a:r>
              <a:rPr lang="en-US" alt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10</a:t>
            </a:r>
            <a:r>
              <a:rPr lang="en-US" altLang="en-US" sz="2400" b="1" dirty="0">
                <a:solidFill>
                  <a:srgbClr val="002060"/>
                </a:solidFill>
                <a:latin typeface="Arial" panose="020B0604020202020204" pitchFamily="34" charset="0"/>
              </a:rPr>
              <a:t> = 14F</a:t>
            </a:r>
            <a:r>
              <a:rPr lang="en-US" alt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1948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503726" y="712257"/>
            <a:ext cx="814215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hr-HR" altLang="en-US" sz="2500" b="1" dirty="0">
                <a:solidFill>
                  <a:srgbClr val="002060"/>
                </a:solidFill>
              </a:rPr>
              <a:t>Pretva</a:t>
            </a:r>
            <a:r>
              <a:rPr lang="en-US" altLang="en-US" sz="2500" b="1" dirty="0" err="1">
                <a:solidFill>
                  <a:srgbClr val="002060"/>
                </a:solidFill>
              </a:rPr>
              <a:t>ranje</a:t>
            </a:r>
            <a:r>
              <a:rPr lang="hr-HR" altLang="en-US" sz="2500" b="1" dirty="0">
                <a:solidFill>
                  <a:srgbClr val="002060"/>
                </a:solidFill>
              </a:rPr>
              <a:t> iz </a:t>
            </a:r>
            <a:r>
              <a:rPr lang="en-US" altLang="en-US" sz="2500" b="1" dirty="0" err="1">
                <a:solidFill>
                  <a:srgbClr val="002060"/>
                </a:solidFill>
              </a:rPr>
              <a:t>binarnog</a:t>
            </a:r>
            <a:r>
              <a:rPr lang="hr-HR" altLang="en-US" sz="2500" b="1" dirty="0">
                <a:solidFill>
                  <a:srgbClr val="002060"/>
                </a:solidFill>
              </a:rPr>
              <a:t>, </a:t>
            </a:r>
            <a:r>
              <a:rPr lang="en-US" altLang="en-US" sz="2500" b="1" dirty="0" err="1">
                <a:solidFill>
                  <a:srgbClr val="002060"/>
                </a:solidFill>
              </a:rPr>
              <a:t>oktalnog</a:t>
            </a:r>
            <a:r>
              <a:rPr lang="hr-HR" altLang="en-US" sz="2500" b="1" dirty="0">
                <a:solidFill>
                  <a:srgbClr val="002060"/>
                </a:solidFill>
              </a:rPr>
              <a:t> i </a:t>
            </a:r>
            <a:r>
              <a:rPr lang="en-US" altLang="en-US" sz="2500" b="1" dirty="0" err="1">
                <a:solidFill>
                  <a:srgbClr val="002060"/>
                </a:solidFill>
              </a:rPr>
              <a:t>heksadecimaln</a:t>
            </a:r>
            <a:r>
              <a:rPr lang="hr-HR" altLang="en-US" sz="2500" b="1" dirty="0">
                <a:solidFill>
                  <a:srgbClr val="002060"/>
                </a:solidFill>
              </a:rPr>
              <a:t>og broj</a:t>
            </a:r>
            <a:r>
              <a:rPr lang="en-US" altLang="en-US" sz="2500" b="1" dirty="0">
                <a:solidFill>
                  <a:srgbClr val="002060"/>
                </a:solidFill>
              </a:rPr>
              <a:t>n</a:t>
            </a:r>
            <a:r>
              <a:rPr lang="hr-HR" altLang="en-US" sz="2500" b="1" dirty="0">
                <a:solidFill>
                  <a:srgbClr val="002060"/>
                </a:solidFill>
              </a:rPr>
              <a:t>og s</a:t>
            </a:r>
            <a:r>
              <a:rPr lang="en-US" altLang="en-US" sz="2500" b="1" dirty="0" err="1">
                <a:solidFill>
                  <a:srgbClr val="002060"/>
                </a:solidFill>
              </a:rPr>
              <a:t>istema</a:t>
            </a:r>
            <a:r>
              <a:rPr lang="hr-HR" altLang="en-US" sz="2500" b="1" dirty="0">
                <a:solidFill>
                  <a:srgbClr val="002060"/>
                </a:solidFill>
              </a:rPr>
              <a:t> u </a:t>
            </a:r>
            <a:r>
              <a:rPr lang="en-US" altLang="en-US" sz="2500" b="1" dirty="0" err="1">
                <a:solidFill>
                  <a:srgbClr val="002060"/>
                </a:solidFill>
              </a:rPr>
              <a:t>dekadni</a:t>
            </a:r>
            <a:r>
              <a:rPr lang="hr-HR" altLang="en-US" sz="2500" b="1" dirty="0">
                <a:solidFill>
                  <a:srgbClr val="002060"/>
                </a:solidFill>
              </a:rPr>
              <a:t> izvodi se </a:t>
            </a:r>
            <a:r>
              <a:rPr lang="hr-HR" altLang="en-US" sz="2500" b="1" i="1" u="sng" dirty="0">
                <a:solidFill>
                  <a:srgbClr val="002060"/>
                </a:solidFill>
              </a:rPr>
              <a:t>množenjem</a:t>
            </a:r>
            <a:r>
              <a:rPr lang="hr-HR" altLang="en-US" sz="2500" b="1" dirty="0">
                <a:solidFill>
                  <a:srgbClr val="002060"/>
                </a:solidFill>
              </a:rPr>
              <a:t>.</a:t>
            </a:r>
          </a:p>
        </p:txBody>
      </p:sp>
      <p:graphicFrame>
        <p:nvGraphicFramePr>
          <p:cNvPr id="10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862319"/>
              </p:ext>
            </p:extLst>
          </p:nvPr>
        </p:nvGraphicFramePr>
        <p:xfrm>
          <a:off x="3290141" y="2551205"/>
          <a:ext cx="8583612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" imgW="3962400" imgH="304800" progId="Equation.DSMT4">
                  <p:embed/>
                </p:oleObj>
              </mc:Choice>
              <mc:Fallback>
                <p:oleObj name="Equation" r:id="rId3" imgW="3962400" imgH="304800" progId="Equation.DSMT4">
                  <p:embed/>
                  <p:pic>
                    <p:nvPicPr>
                      <p:cNvPr id="9218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141" y="2551205"/>
                        <a:ext cx="8583612" cy="8270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8685814"/>
              </p:ext>
            </p:extLst>
          </p:nvPr>
        </p:nvGraphicFramePr>
        <p:xfrm>
          <a:off x="3290141" y="3991068"/>
          <a:ext cx="8569325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5" imgW="4851400" imgH="762000" progId="Equation.DSMT4">
                  <p:embed/>
                </p:oleObj>
              </mc:Choice>
              <mc:Fallback>
                <p:oleObj name="Equation" r:id="rId5" imgW="4851400" imgH="762000" progId="Equation.DSMT4">
                  <p:embed/>
                  <p:pic>
                    <p:nvPicPr>
                      <p:cNvPr id="9222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141" y="3991068"/>
                        <a:ext cx="8569325" cy="17287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2284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299558"/>
              </p:ext>
            </p:extLst>
          </p:nvPr>
        </p:nvGraphicFramePr>
        <p:xfrm>
          <a:off x="3165661" y="427504"/>
          <a:ext cx="835183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4483100" imgH="304800" progId="Equation.DSMT4">
                  <p:embed/>
                </p:oleObj>
              </mc:Choice>
              <mc:Fallback>
                <p:oleObj name="Equation" r:id="rId3" imgW="4483100" imgH="304800" progId="Equation.DSMT4">
                  <p:embed/>
                  <p:pic>
                    <p:nvPicPr>
                      <p:cNvPr id="102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661" y="427504"/>
                        <a:ext cx="8351838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81792"/>
              </p:ext>
            </p:extLst>
          </p:nvPr>
        </p:nvGraphicFramePr>
        <p:xfrm>
          <a:off x="3187886" y="1722904"/>
          <a:ext cx="832961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5" imgW="5029200" imgH="304800" progId="Equation.DSMT4">
                  <p:embed/>
                </p:oleObj>
              </mc:Choice>
              <mc:Fallback>
                <p:oleObj name="Equation" r:id="rId5" imgW="5029200" imgH="304800" progId="Equation.DSMT4">
                  <p:embed/>
                  <p:pic>
                    <p:nvPicPr>
                      <p:cNvPr id="102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886" y="1722904"/>
                        <a:ext cx="8329613" cy="7207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>
                        <a:outerShdw dist="71842" dir="2700000" algn="ctr" rotWithShape="0">
                          <a:schemeClr val="accent2">
                            <a:alpha val="50000"/>
                          </a:scheme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Group 9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586732"/>
              </p:ext>
            </p:extLst>
          </p:nvPr>
        </p:nvGraphicFramePr>
        <p:xfrm>
          <a:off x="3412657" y="3667591"/>
          <a:ext cx="7966075" cy="2519364"/>
        </p:xfrm>
        <a:graphic>
          <a:graphicData uri="http://schemas.openxmlformats.org/drawingml/2006/table">
            <a:tbl>
              <a:tblPr/>
              <a:tblGrid>
                <a:gridCol w="569912">
                  <a:extLst>
                    <a:ext uri="{9D8B030D-6E8A-4147-A177-3AD203B41FA5}">
                      <a16:colId xmlns:a16="http://schemas.microsoft.com/office/drawing/2014/main" val="362819549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23179577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2588163821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391092691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861902475"/>
                    </a:ext>
                  </a:extLst>
                </a:gridCol>
                <a:gridCol w="617537">
                  <a:extLst>
                    <a:ext uri="{9D8B030D-6E8A-4147-A177-3AD203B41FA5}">
                      <a16:colId xmlns:a16="http://schemas.microsoft.com/office/drawing/2014/main" val="2174256313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1174926678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469253307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4198866918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85702454"/>
                    </a:ext>
                  </a:extLst>
                </a:gridCol>
                <a:gridCol w="617537">
                  <a:extLst>
                    <a:ext uri="{9D8B030D-6E8A-4147-A177-3AD203B41FA5}">
                      <a16:colId xmlns:a16="http://schemas.microsoft.com/office/drawing/2014/main" val="2981461000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3122881939"/>
                    </a:ext>
                  </a:extLst>
                </a:gridCol>
                <a:gridCol w="617538">
                  <a:extLst>
                    <a:ext uri="{9D8B030D-6E8A-4147-A177-3AD203B41FA5}">
                      <a16:colId xmlns:a16="http://schemas.microsoft.com/office/drawing/2014/main" val="764394149"/>
                    </a:ext>
                  </a:extLst>
                </a:gridCol>
              </a:tblGrid>
              <a:tr h="50323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J</a:t>
                      </a: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ESTO</a:t>
                      </a:r>
                    </a:p>
                  </a:txBody>
                  <a:tcPr marL="36000" marR="36000" marT="18000" marB="18000" horzOverflow="overflow">
                    <a:lnL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89625"/>
                  </a:ext>
                </a:extLst>
              </a:tr>
              <a:tr h="504825"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kumimoji="0" lang="cs-CZ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</a:rPr>
                        <a:t>EM</a:t>
                      </a:r>
                      <a:endParaRPr kumimoji="0" lang="hr-H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vert="eaVert" anchor="ctr" anchorCtr="1" horzOverflow="overflow">
                    <a:lnL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128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512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1024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320813"/>
                  </a:ext>
                </a:extLst>
              </a:tr>
              <a:tr h="503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512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4096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076401"/>
                  </a:ext>
                </a:extLst>
              </a:tr>
              <a:tr h="504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1000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345834"/>
                  </a:ext>
                </a:extLst>
              </a:tr>
              <a:tr h="5032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4096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F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874033"/>
                  </a:ext>
                </a:extLst>
              </a:tr>
            </a:tbl>
          </a:graphicData>
        </a:graphic>
      </p:graphicFrame>
      <p:sp>
        <p:nvSpPr>
          <p:cNvPr id="13" name="Text Box 94"/>
          <p:cNvSpPr txBox="1">
            <a:spLocks noChangeArrowheads="1"/>
          </p:cNvSpPr>
          <p:nvPr/>
        </p:nvSpPr>
        <p:spPr bwMode="auto">
          <a:xfrm>
            <a:off x="5212882" y="2946866"/>
            <a:ext cx="41751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cs-CZ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TEŽINA</a:t>
            </a:r>
            <a:r>
              <a:rPr lang="en-US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cs-CZ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POJEDINOG</a:t>
            </a:r>
            <a:r>
              <a:rPr lang="en-US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 M</a:t>
            </a:r>
            <a:r>
              <a:rPr lang="sr-Latn-ME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J</a:t>
            </a:r>
            <a:r>
              <a:rPr lang="cs-CZ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ESTA</a:t>
            </a:r>
            <a:r>
              <a:rPr lang="en-US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 ZAVISN</a:t>
            </a:r>
            <a:r>
              <a:rPr lang="cs-CZ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O O</a:t>
            </a:r>
            <a:r>
              <a:rPr lang="en-US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D </a:t>
            </a:r>
            <a:r>
              <a:rPr lang="cs-CZ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BROJNO</a:t>
            </a:r>
            <a:r>
              <a:rPr lang="en-US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G </a:t>
            </a:r>
            <a:r>
              <a:rPr lang="cs-CZ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ISTEM</a:t>
            </a:r>
            <a:r>
              <a:rPr lang="cs-CZ" altLang="en-US" sz="1800" b="1" dirty="0">
                <a:solidFill>
                  <a:srgbClr val="002060"/>
                </a:solidFill>
                <a:latin typeface="Arial" panose="020B0604020202020204" pitchFamily="34" charset="0"/>
              </a:rPr>
              <a:t>A</a:t>
            </a:r>
            <a:endParaRPr lang="hr-HR" altLang="en-US" sz="1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9850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00A0A8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451412" y="497106"/>
            <a:ext cx="820718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r-HR" altLang="en-US" sz="2600" dirty="0">
                <a:solidFill>
                  <a:srgbClr val="0070C0"/>
                </a:solidFill>
                <a:latin typeface="Impact" panose="020B0806030902050204" pitchFamily="34" charset="0"/>
              </a:rPr>
              <a:t>PRETV</a:t>
            </a:r>
            <a:r>
              <a:rPr lang="en-US" altLang="en-US" sz="2600" dirty="0">
                <a:solidFill>
                  <a:srgbClr val="0070C0"/>
                </a:solidFill>
                <a:latin typeface="Impact" panose="020B0806030902050204" pitchFamily="34" charset="0"/>
              </a:rPr>
              <a:t>A</a:t>
            </a:r>
            <a:r>
              <a:rPr lang="hr-HR" altLang="en-US" sz="2600" dirty="0">
                <a:solidFill>
                  <a:srgbClr val="0070C0"/>
                </a:solidFill>
                <a:latin typeface="Impact" panose="020B0806030902050204" pitchFamily="34" charset="0"/>
              </a:rPr>
              <a:t>RA</a:t>
            </a:r>
            <a:r>
              <a:rPr lang="en-US" altLang="en-US" sz="2600" dirty="0">
                <a:solidFill>
                  <a:srgbClr val="0070C0"/>
                </a:solidFill>
                <a:latin typeface="Impact" panose="020B0806030902050204" pitchFamily="34" charset="0"/>
              </a:rPr>
              <a:t>NJE IZ BINARNOG U OKTALNI I HEKSADECIMALNI BROJNI SISTEM</a:t>
            </a:r>
            <a:endParaRPr lang="en-US" sz="26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10" name="AutoShape 3"/>
          <p:cNvSpPr txBox="1">
            <a:spLocks noChangeArrowheads="1"/>
          </p:cNvSpPr>
          <p:nvPr/>
        </p:nvSpPr>
        <p:spPr>
          <a:xfrm>
            <a:off x="3451412" y="2734329"/>
            <a:ext cx="8358187" cy="304323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dist="53882" dir="2700000" algn="ctr" rotWithShape="0">
              <a:schemeClr val="accent2">
                <a:alpha val="50000"/>
              </a:schemeClr>
            </a:outerShdw>
          </a:effectLst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hr-HR" altLang="en-US" sz="3000" dirty="0" smtClean="0">
                <a:solidFill>
                  <a:srgbClr val="002060"/>
                </a:solidFill>
              </a:rPr>
              <a:t>Iz poznatog izraza </a:t>
            </a:r>
            <a:r>
              <a:rPr lang="hr-HR" altLang="en-US" sz="3000" b="1" dirty="0" smtClean="0">
                <a:solidFill>
                  <a:srgbClr val="002060"/>
                </a:solidFill>
              </a:rPr>
              <a:t>2</a:t>
            </a:r>
            <a:r>
              <a:rPr lang="hr-HR" altLang="en-US" sz="3000" b="1" baseline="30000" dirty="0" smtClean="0">
                <a:solidFill>
                  <a:srgbClr val="002060"/>
                </a:solidFill>
              </a:rPr>
              <a:t>3</a:t>
            </a:r>
            <a:r>
              <a:rPr lang="hr-HR" altLang="en-US" sz="3000" b="1" dirty="0" smtClean="0">
                <a:solidFill>
                  <a:srgbClr val="002060"/>
                </a:solidFill>
              </a:rPr>
              <a:t>=8</a:t>
            </a:r>
            <a:r>
              <a:rPr lang="hr-HR" altLang="en-US" sz="3000" b="1" baseline="30000" dirty="0" smtClean="0">
                <a:solidFill>
                  <a:srgbClr val="002060"/>
                </a:solidFill>
              </a:rPr>
              <a:t>1</a:t>
            </a:r>
            <a:r>
              <a:rPr lang="hr-HR" altLang="en-US" sz="3000" dirty="0" smtClean="0">
                <a:solidFill>
                  <a:srgbClr val="002060"/>
                </a:solidFill>
              </a:rPr>
              <a:t> možemo zaključiti kako svaki </a:t>
            </a:r>
            <a:r>
              <a:rPr lang="en-US" altLang="en-US" sz="3000" dirty="0" err="1" smtClean="0">
                <a:solidFill>
                  <a:srgbClr val="002060"/>
                </a:solidFill>
              </a:rPr>
              <a:t>binarni</a:t>
            </a:r>
            <a:r>
              <a:rPr lang="hr-HR" altLang="en-US" sz="3000" dirty="0" smtClean="0">
                <a:solidFill>
                  <a:srgbClr val="002060"/>
                </a:solidFill>
              </a:rPr>
              <a:t> broj od </a:t>
            </a:r>
            <a:r>
              <a:rPr lang="hr-HR" altLang="en-US" sz="3000" b="1" dirty="0" smtClean="0">
                <a:solidFill>
                  <a:srgbClr val="002060"/>
                </a:solidFill>
              </a:rPr>
              <a:t>3</a:t>
            </a:r>
            <a:r>
              <a:rPr lang="hr-HR" altLang="en-US" sz="3000" dirty="0" smtClean="0">
                <a:solidFill>
                  <a:srgbClr val="002060"/>
                </a:solidFill>
              </a:rPr>
              <a:t> cifre ima t</a:t>
            </a:r>
            <a:r>
              <a:rPr lang="en-US" altLang="en-US" sz="3000" dirty="0" smtClean="0">
                <a:solidFill>
                  <a:srgbClr val="002060"/>
                </a:solidFill>
              </a:rPr>
              <a:t>a</a:t>
            </a:r>
            <a:r>
              <a:rPr lang="hr-HR" altLang="en-US" sz="3000" dirty="0" smtClean="0">
                <a:solidFill>
                  <a:srgbClr val="002060"/>
                </a:solidFill>
              </a:rPr>
              <a:t>čno </a:t>
            </a:r>
            <a:r>
              <a:rPr lang="hr-HR" altLang="en-US" sz="3000" b="1" dirty="0" smtClean="0">
                <a:solidFill>
                  <a:srgbClr val="002060"/>
                </a:solidFill>
              </a:rPr>
              <a:t>1</a:t>
            </a:r>
            <a:r>
              <a:rPr lang="hr-HR" altLang="en-US" sz="3000" dirty="0" smtClean="0">
                <a:solidFill>
                  <a:srgbClr val="002060"/>
                </a:solidFill>
              </a:rPr>
              <a:t> odgovarajući </a:t>
            </a:r>
            <a:r>
              <a:rPr lang="en-US" altLang="en-US" sz="3000" dirty="0" err="1" smtClean="0">
                <a:solidFill>
                  <a:srgbClr val="002060"/>
                </a:solidFill>
              </a:rPr>
              <a:t>oktalni</a:t>
            </a:r>
            <a:r>
              <a:rPr lang="hr-HR" altLang="en-US" sz="3000" dirty="0" smtClean="0">
                <a:solidFill>
                  <a:srgbClr val="002060"/>
                </a:solidFill>
              </a:rPr>
              <a:t> broj.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en-US" sz="3000" dirty="0" smtClean="0">
                <a:solidFill>
                  <a:srgbClr val="002060"/>
                </a:solidFill>
              </a:rPr>
              <a:t>Takođe iz izraza </a:t>
            </a:r>
            <a:r>
              <a:rPr lang="hr-HR" altLang="en-US" sz="3000" b="1" dirty="0" smtClean="0">
                <a:solidFill>
                  <a:srgbClr val="002060"/>
                </a:solidFill>
              </a:rPr>
              <a:t>2</a:t>
            </a:r>
            <a:r>
              <a:rPr lang="hr-HR" altLang="en-US" sz="3000" b="1" baseline="30000" dirty="0" smtClean="0">
                <a:solidFill>
                  <a:srgbClr val="002060"/>
                </a:solidFill>
              </a:rPr>
              <a:t>4</a:t>
            </a:r>
            <a:r>
              <a:rPr lang="hr-HR" altLang="en-US" sz="3000" b="1" dirty="0" smtClean="0">
                <a:solidFill>
                  <a:srgbClr val="002060"/>
                </a:solidFill>
              </a:rPr>
              <a:t>=16</a:t>
            </a:r>
            <a:r>
              <a:rPr lang="hr-HR" altLang="en-US" sz="3000" b="1" baseline="30000" dirty="0" smtClean="0">
                <a:solidFill>
                  <a:srgbClr val="002060"/>
                </a:solidFill>
              </a:rPr>
              <a:t>1</a:t>
            </a:r>
            <a:r>
              <a:rPr lang="hr-HR" altLang="en-US" sz="3000" dirty="0" smtClean="0">
                <a:solidFill>
                  <a:srgbClr val="002060"/>
                </a:solidFill>
              </a:rPr>
              <a:t> možemo zaključiti kako svaki </a:t>
            </a:r>
            <a:r>
              <a:rPr lang="en-US" altLang="en-US" sz="3000" dirty="0" err="1" smtClean="0">
                <a:solidFill>
                  <a:srgbClr val="002060"/>
                </a:solidFill>
              </a:rPr>
              <a:t>binarn</a:t>
            </a:r>
            <a:r>
              <a:rPr lang="hr-HR" altLang="en-US" sz="3000" dirty="0" smtClean="0">
                <a:solidFill>
                  <a:srgbClr val="002060"/>
                </a:solidFill>
              </a:rPr>
              <a:t>i broj od </a:t>
            </a:r>
            <a:r>
              <a:rPr lang="hr-HR" altLang="en-US" sz="3000" b="1" dirty="0" smtClean="0">
                <a:solidFill>
                  <a:srgbClr val="002060"/>
                </a:solidFill>
              </a:rPr>
              <a:t>4</a:t>
            </a:r>
            <a:r>
              <a:rPr lang="hr-HR" altLang="en-US" sz="3000" dirty="0" smtClean="0">
                <a:solidFill>
                  <a:srgbClr val="002060"/>
                </a:solidFill>
              </a:rPr>
              <a:t> cifre ima t</a:t>
            </a:r>
            <a:r>
              <a:rPr lang="en-US" altLang="en-US" sz="3000" dirty="0" smtClean="0">
                <a:solidFill>
                  <a:srgbClr val="002060"/>
                </a:solidFill>
              </a:rPr>
              <a:t>a</a:t>
            </a:r>
            <a:r>
              <a:rPr lang="hr-HR" altLang="en-US" sz="3000" dirty="0" smtClean="0">
                <a:solidFill>
                  <a:srgbClr val="002060"/>
                </a:solidFill>
              </a:rPr>
              <a:t>čno </a:t>
            </a:r>
            <a:r>
              <a:rPr lang="hr-HR" altLang="en-US" sz="3000" b="1" dirty="0" smtClean="0">
                <a:solidFill>
                  <a:srgbClr val="002060"/>
                </a:solidFill>
              </a:rPr>
              <a:t>1</a:t>
            </a:r>
            <a:r>
              <a:rPr lang="hr-HR" altLang="en-US" sz="3000" dirty="0" smtClean="0">
                <a:solidFill>
                  <a:srgbClr val="002060"/>
                </a:solidFill>
              </a:rPr>
              <a:t> odgovarajući </a:t>
            </a:r>
            <a:r>
              <a:rPr lang="en-US" altLang="en-US" sz="3000" dirty="0" err="1" smtClean="0">
                <a:solidFill>
                  <a:srgbClr val="002060"/>
                </a:solidFill>
              </a:rPr>
              <a:t>heksadecimaln</a:t>
            </a:r>
            <a:r>
              <a:rPr lang="hr-HR" altLang="en-US" sz="3000" dirty="0" smtClean="0">
                <a:solidFill>
                  <a:srgbClr val="002060"/>
                </a:solidFill>
              </a:rPr>
              <a:t>i broj.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36873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6D2C93AC-EBE3-4E67-A867-76D5D6BEDB10}"/>
              </a:ext>
            </a:extLst>
          </p:cNvPr>
          <p:cNvSpPr/>
          <p:nvPr/>
        </p:nvSpPr>
        <p:spPr>
          <a:xfrm>
            <a:off x="-8798784" y="0"/>
            <a:ext cx="11555431" cy="6858000"/>
          </a:xfrm>
          <a:prstGeom prst="rect">
            <a:avLst/>
          </a:prstGeom>
          <a:solidFill>
            <a:srgbClr val="FF5969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9E3B68-B936-49FB-94D8-7AC0076CF488}"/>
              </a:ext>
            </a:extLst>
          </p:cNvPr>
          <p:cNvSpPr/>
          <p:nvPr/>
        </p:nvSpPr>
        <p:spPr>
          <a:xfrm>
            <a:off x="-7847639" y="0"/>
            <a:ext cx="9951866" cy="68580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B77930A-0489-40A5-B3D7-053D64BD29C4}"/>
              </a:ext>
            </a:extLst>
          </p:cNvPr>
          <p:cNvSpPr/>
          <p:nvPr/>
        </p:nvSpPr>
        <p:spPr>
          <a:xfrm>
            <a:off x="-7985196" y="0"/>
            <a:ext cx="9417469" cy="6858000"/>
          </a:xfrm>
          <a:prstGeom prst="rect">
            <a:avLst/>
          </a:prstGeom>
          <a:solidFill>
            <a:srgbClr val="FEC63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104227" y="-1"/>
            <a:ext cx="646331" cy="685799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sr-Latn-ME" sz="3000" dirty="0" smtClean="0">
                <a:solidFill>
                  <a:schemeClr val="bg1"/>
                </a:solidFill>
                <a:latin typeface="Impact" panose="020B0806030902050204" pitchFamily="34" charset="0"/>
              </a:rPr>
              <a:t>  </a:t>
            </a:r>
            <a:endParaRPr lang="en-US" sz="3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graphicFrame>
        <p:nvGraphicFramePr>
          <p:cNvPr id="10" name="Group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178703"/>
              </p:ext>
            </p:extLst>
          </p:nvPr>
        </p:nvGraphicFramePr>
        <p:xfrm>
          <a:off x="3758994" y="593718"/>
          <a:ext cx="6553200" cy="6264282"/>
        </p:xfrm>
        <a:graphic>
          <a:graphicData uri="http://schemas.openxmlformats.org/drawingml/2006/table">
            <a:tbl>
              <a:tblPr/>
              <a:tblGrid>
                <a:gridCol w="1509537">
                  <a:extLst>
                    <a:ext uri="{9D8B030D-6E8A-4147-A177-3AD203B41FA5}">
                      <a16:colId xmlns:a16="http://schemas.microsoft.com/office/drawing/2014/main" val="194652893"/>
                    </a:ext>
                  </a:extLst>
                </a:gridCol>
                <a:gridCol w="1424609">
                  <a:extLst>
                    <a:ext uri="{9D8B030D-6E8A-4147-A177-3AD203B41FA5}">
                      <a16:colId xmlns:a16="http://schemas.microsoft.com/office/drawing/2014/main" val="1471479970"/>
                    </a:ext>
                  </a:extLst>
                </a:gridCol>
                <a:gridCol w="731483">
                  <a:extLst>
                    <a:ext uri="{9D8B030D-6E8A-4147-A177-3AD203B41FA5}">
                      <a16:colId xmlns:a16="http://schemas.microsoft.com/office/drawing/2014/main" val="3147820704"/>
                    </a:ext>
                  </a:extLst>
                </a:gridCol>
                <a:gridCol w="1484880">
                  <a:extLst>
                    <a:ext uri="{9D8B030D-6E8A-4147-A177-3AD203B41FA5}">
                      <a16:colId xmlns:a16="http://schemas.microsoft.com/office/drawing/2014/main" val="2247841958"/>
                    </a:ext>
                  </a:extLst>
                </a:gridCol>
                <a:gridCol w="1402691">
                  <a:extLst>
                    <a:ext uri="{9D8B030D-6E8A-4147-A177-3AD203B41FA5}">
                      <a16:colId xmlns:a16="http://schemas.microsoft.com/office/drawing/2014/main" val="3872650875"/>
                    </a:ext>
                  </a:extLst>
                </a:gridCol>
              </a:tblGrid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8=O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10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16=H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303486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000</a:t>
                      </a: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0000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762250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001</a:t>
                      </a: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0001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216559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010</a:t>
                      </a: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0010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750495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011</a:t>
                      </a: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0011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129020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0100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317211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0101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324443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0110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6340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0111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88582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1000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75928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1001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909471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1010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=A</a:t>
                      </a:r>
                      <a:endParaRPr kumimoji="0" lang="hr-HR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897222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1011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=B</a:t>
                      </a:r>
                      <a:endParaRPr kumimoji="0" lang="hr-HR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999243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1100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=C</a:t>
                      </a:r>
                      <a:endParaRPr kumimoji="0" lang="hr-HR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571510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1101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=D</a:t>
                      </a:r>
                      <a:endParaRPr kumimoji="0" lang="hr-HR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28272"/>
                  </a:ext>
                </a:extLst>
              </a:tr>
              <a:tr h="3492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1110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=E</a:t>
                      </a:r>
                      <a:endParaRPr kumimoji="0" lang="hr-HR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04987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1111</a:t>
                      </a: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anose="020B0604020202020204" pitchFamily="34" charset="0"/>
                        </a:rPr>
                        <a:t>=F</a:t>
                      </a:r>
                      <a:endParaRPr kumimoji="0" lang="hr-HR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48351"/>
                  </a:ext>
                </a:extLst>
              </a:tr>
              <a:tr h="347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0000CC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18000" marB="18000"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rgbClr val="339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063998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7674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2149</TotalTime>
  <Words>1288</Words>
  <Application>Microsoft Office PowerPoint</Application>
  <PresentationFormat>Widescreen</PresentationFormat>
  <Paragraphs>374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5" baseType="lpstr">
      <vt:lpstr>Arial</vt:lpstr>
      <vt:lpstr>Calibri</vt:lpstr>
      <vt:lpstr>Calibri Light</vt:lpstr>
      <vt:lpstr>Impact</vt:lpstr>
      <vt:lpstr>Times New Roman</vt:lpstr>
      <vt:lpstr>Wingdings</vt:lpstr>
      <vt:lpstr>Wingdings 2</vt:lpstr>
      <vt:lpstr>Wingdings 3</vt:lpstr>
      <vt:lpstr>Office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Zähringer</dc:creator>
  <cp:lastModifiedBy>User</cp:lastModifiedBy>
  <cp:revision>189</cp:revision>
  <dcterms:created xsi:type="dcterms:W3CDTF">2017-01-05T13:17:27Z</dcterms:created>
  <dcterms:modified xsi:type="dcterms:W3CDTF">2020-09-06T14:49:06Z</dcterms:modified>
</cp:coreProperties>
</file>