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300" r:id="rId12"/>
    <p:sldId id="301" r:id="rId13"/>
    <p:sldId id="302" r:id="rId14"/>
    <p:sldId id="303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57A"/>
    <a:srgbClr val="62A2DC"/>
    <a:srgbClr val="1C4D7A"/>
    <a:srgbClr val="1E5384"/>
    <a:srgbClr val="626678"/>
    <a:srgbClr val="A20078"/>
    <a:srgbClr val="990099"/>
    <a:srgbClr val="008080"/>
    <a:srgbClr val="00CC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 varScale="1">
        <p:scale>
          <a:sx n="124" d="100"/>
          <a:sy n="124" d="100"/>
        </p:scale>
        <p:origin x="-102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49F80E1-A873-41BE-89A8-CBD27FEE6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2858C25-F84D-4124-8FF9-E518B4D7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4376737"/>
            <a:ext cx="5867400" cy="586979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13373"/>
            <a:ext cx="9167813" cy="276344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971550"/>
            <a:ext cx="6324600" cy="10287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057400"/>
            <a:ext cx="6400800" cy="2857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4" y="4617244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4857751"/>
            <a:ext cx="1447800" cy="18335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4857751"/>
            <a:ext cx="1600200" cy="183356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4857751"/>
            <a:ext cx="1524000" cy="183356"/>
          </a:xfrm>
        </p:spPr>
        <p:txBody>
          <a:bodyPr/>
          <a:lstStyle>
            <a:lvl1pPr algn="ctr">
              <a:defRPr/>
            </a:lvl1pPr>
          </a:lstStyle>
          <a:p>
            <a:fld id="{95A517CB-E137-4296-A817-E46343DE25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000250"/>
            <a:ext cx="7315200" cy="57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820341"/>
            <a:ext cx="10096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F445-C589-49F9-8AB3-632F4DC4C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253"/>
            <a:ext cx="2057400" cy="4623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253"/>
            <a:ext cx="6019800" cy="4623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F342-7A70-4F94-84FB-BD90FF8E1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2BEE4CC4-5593-4659-8B95-C97956E29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85850"/>
            <a:ext cx="8229600" cy="3657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D9ECFF17-5240-431E-B5C0-1968DBD08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861A-4276-4412-9DE4-DA63A78A7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A621-D2C0-4DCB-ADF0-89294794B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5EE-E7A8-4B52-998E-7C6A3DAB7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9C60-3D6A-4181-8F13-53A4608F3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D25F-47BA-4FC9-818F-3FCC698C8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535B-ACD8-4B80-9096-BC5151F5B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0F2C-0235-4067-BA9E-07C5C2C52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DB2D-04D7-4DDC-BB5A-0468A15F4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08585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857751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11582B3A-F956-4662-AB56-42F02D87B3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399" y="796529"/>
            <a:ext cx="7313613" cy="5476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0254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7000892" y="4600592"/>
            <a:ext cx="1928826" cy="400050"/>
          </a:xfrm>
        </p:spPr>
        <p:txBody>
          <a:bodyPr/>
          <a:lstStyle/>
          <a:p>
            <a:r>
              <a:rPr lang="sr-Latn-M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C4D7A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briola" pitchFamily="82" charset="0"/>
              </a:rPr>
              <a:t>Violeta  Rašković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C4D7A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abriola" pitchFamily="82" charset="0"/>
            </a:endParaRPr>
          </a:p>
          <a:p>
            <a:endParaRPr lang="en-US" sz="2400" dirty="0">
              <a:solidFill>
                <a:srgbClr val="1C4D7A"/>
              </a:solidFill>
            </a:endParaRPr>
          </a:p>
        </p:txBody>
      </p:sp>
      <p:pic>
        <p:nvPicPr>
          <p:cNvPr id="2150" name="Picture 102" descr="C:\Users\Win 7\Desktop\Untitled - Copy.png"/>
          <p:cNvPicPr>
            <a:picLocks noChangeAspect="1" noChangeArrowheads="1"/>
          </p:cNvPicPr>
          <p:nvPr/>
        </p:nvPicPr>
        <p:blipFill>
          <a:blip r:embed="rId2"/>
          <a:srcRect l="50921" t="34797" r="21901" b="37283"/>
          <a:stretch>
            <a:fillRect/>
          </a:stretch>
        </p:blipFill>
        <p:spPr bwMode="auto">
          <a:xfrm>
            <a:off x="4357686" y="4673029"/>
            <a:ext cx="1143008" cy="274985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white">
          <a:xfrm>
            <a:off x="857224" y="1357304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  <a:defRPr/>
            </a:pP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osnov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računarstva</a:t>
            </a:r>
            <a:endParaRPr kumimoji="0" lang="sr-Latn-ME" sz="4600" b="1" i="0" u="none" strike="noStrike" kern="0" cap="none" spc="0" normalizeH="0" baseline="0" noProof="1" smtClean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18" y="1643056"/>
            <a:ext cx="785818" cy="19082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>
              <a:rot lat="0" lon="19800000" rev="0"/>
            </a:camera>
            <a:lightRig rig="threePt" dir="t"/>
          </a:scene3d>
          <a:sp3d prstMaterial="dkEdge"/>
        </p:spPr>
        <p:txBody>
          <a:bodyPr wrap="square" lIns="91440" tIns="45720" rIns="91440" bIns="45720">
            <a:spAutoFit/>
            <a:scene3d>
              <a:camera prst="perspectiveContrastingRightFacing">
                <a:rot lat="0" lon="19800000" rev="0"/>
              </a:camera>
              <a:lightRig rig="threePt" dir="t"/>
            </a:scene3d>
            <a:sp3d>
              <a:bevelT w="31750" h="114300"/>
              <a:bevelB w="25400" h="82550"/>
            </a:sp3d>
          </a:bodyPr>
          <a:lstStyle/>
          <a:p>
            <a:pPr algn="ctr"/>
            <a:r>
              <a:rPr lang="en-US" sz="11800" spc="100" dirty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BE90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</a:t>
            </a:r>
            <a:endParaRPr lang="en-US" sz="118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BE90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8" name="Picture 4" descr="C:\Users\Win 7\Desktop\Untitled3.png"/>
          <p:cNvPicPr>
            <a:picLocks noChangeAspect="1" noChangeArrowheads="1"/>
          </p:cNvPicPr>
          <p:nvPr/>
        </p:nvPicPr>
        <p:blipFill>
          <a:blip r:embed="rId3"/>
          <a:srcRect l="66138" t="13632" r="18120" b="33106"/>
          <a:stretch>
            <a:fillRect/>
          </a:stretch>
        </p:blipFill>
        <p:spPr bwMode="auto">
          <a:xfrm rot="3660000">
            <a:off x="7165266" y="1541004"/>
            <a:ext cx="838248" cy="1359713"/>
          </a:xfrm>
          <a:prstGeom prst="rect">
            <a:avLst/>
          </a:prstGeom>
          <a:noFill/>
        </p:spPr>
      </p:pic>
      <p:pic>
        <p:nvPicPr>
          <p:cNvPr id="1026" name="Picture 2" descr="C:\Users\Win 7\Desktop\Untitled2.png"/>
          <p:cNvPicPr>
            <a:picLocks noChangeAspect="1" noChangeArrowheads="1"/>
          </p:cNvPicPr>
          <p:nvPr/>
        </p:nvPicPr>
        <p:blipFill>
          <a:blip r:embed="rId4"/>
          <a:srcRect t="8924" r="2222" b="8924"/>
          <a:stretch>
            <a:fillRect/>
          </a:stretch>
        </p:blipFill>
        <p:spPr bwMode="auto">
          <a:xfrm flipH="1">
            <a:off x="7311851" y="794133"/>
            <a:ext cx="1108727" cy="1391832"/>
          </a:xfrm>
          <a:prstGeom prst="rect">
            <a:avLst/>
          </a:prstGeom>
          <a:noFill/>
        </p:spPr>
      </p:pic>
      <p:pic>
        <p:nvPicPr>
          <p:cNvPr id="1029" name="Picture 5" descr="C:\Users\Win 7\Desktop\Untitled - Copy.png"/>
          <p:cNvPicPr>
            <a:picLocks noChangeAspect="1" noChangeArrowheads="1"/>
          </p:cNvPicPr>
          <p:nvPr/>
        </p:nvPicPr>
        <p:blipFill>
          <a:blip r:embed="rId5"/>
          <a:srcRect l="-3184"/>
          <a:stretch>
            <a:fillRect/>
          </a:stretch>
        </p:blipFill>
        <p:spPr bwMode="auto">
          <a:xfrm>
            <a:off x="6643701" y="2357436"/>
            <a:ext cx="2485200" cy="886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5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78652"/>
            <a:ext cx="8715436" cy="3954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Podatak predstavljen  u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diskretnom  obliku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onaj koji je zadat pomoću prekidnih  fizičkih veličina koje imaju samo određene oštro odvojene  vrijednosti.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Radi obrade na računaru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podaci se zadaju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diskretnom obliku pomoću kombinacije slova i brojeva.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Podaci  zadati u diskretnom obliku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mogu biti :</a:t>
            </a:r>
          </a:p>
          <a:p>
            <a:pPr lvl="1" indent="2880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numerički  (predstavljeni pomoću brojeva)</a:t>
            </a:r>
          </a:p>
          <a:p>
            <a:pPr lvl="1" indent="2880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alfabetski (predstavljeni pomoću slova)</a:t>
            </a:r>
          </a:p>
          <a:p>
            <a:pPr lvl="1" indent="2880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alfanumerički (predstavljeni pomoću slova i brojeva)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34" y="185739"/>
            <a:ext cx="8143932" cy="671499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sr-Latn-CS" sz="36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Diskretno predstavljanje </a:t>
            </a:r>
            <a:r>
              <a:rPr kumimoji="0" lang="sr-Latn-C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2A2DC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podataka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6135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Diskretna veličina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veličina koja se mijenja skokovito s jedne vrijednosti na drugu.            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 bi se podaci mogli predstaviti potrebno je usvojiti skup znakova ili apstraktnu azbuku.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Taj skup znakova je obično konačan neprazan skup različitih elemenata. Elementi mogu biti mala i velika slova azbuke, znaci decimalnih cifara, znaci interpunkcije i drugi specijalni znaci.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Svaki element skupa znakova naziva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znak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Riječ znak potiče od e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gleske riječi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character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3570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Konačan broj redom napisanih znakova iz skupa znakova  naziva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niska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ili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niz znakova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Svaka niska ima svoju dužinu. To je ukupan broj znakova niske. Postoji i prazna niska čija je dužina nula. Prazna niska ne sadrži ni jedan znak.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 bi se podaci mogli obrađivati, oni se prethodno moraju predstaviti. Za predstavljanje konačnog broja elemenata nekog skupa radi obrade, primjenjuje se sledeći postupak:</a:t>
            </a:r>
            <a:endParaRPr lang="vi-VN" sz="22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00510"/>
            <a:ext cx="9072594" cy="8463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2880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Nad usvojenim skupom znakova  formira se potreban broj niski.</a:t>
            </a:r>
          </a:p>
          <a:p>
            <a:pPr indent="2880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Svakom elementu stavi se jednoznačno  u vezu po jedna niska. </a:t>
            </a:r>
          </a:p>
        </p:txBody>
      </p:sp>
    </p:spTree>
    <p:extLst>
      <p:ext uri="{BB962C8B-B14F-4D97-AF65-F5344CB8AC3E}">
        <p14:creationId xmlns:p14="http://schemas.microsoft.com/office/powerpoint/2010/main" val="3062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9244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Postupak uspostavljnja ove veze naziva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kodiranje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Za postupak kodiranja potreban je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skup pravila kojima se opisuje način predstavljanja podataka.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Svaka korišćena niska naziva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kodna riječ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Kodom se opisuje veza između svakog elementa polaznog skupa i određene kodne riječi.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Postoji i suprotan postupak, a to je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dekodir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nje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Dekodiranje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postupak prelaska sa kodne riječi na odgovarajuće elemente polaznog skupa.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Ovakav način predstavljanja podataka naziva se diskretan način predsta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</a:t>
            </a: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ljanja podataka.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9710"/>
            <a:ext cx="8715436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Skup od 4 boje (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crvena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zelena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vi-VN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plava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žuta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kodirati azbukom  A = (a,b).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rvena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- aa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elena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ab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plava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ba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žuta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– bb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Kodne  riječi  su: aa, ab, ba i bb.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94"/>
            <a:ext cx="2543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7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78652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uređaj koji obrađuje podatke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izvršavajući naredbe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date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programom.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Obrad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podataka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predstavlja proces kod kojeg se polazeći od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ulaznih podataka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osnovu poznatog obradnog  postupka  dobijaju 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izlazni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podaci.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Podatak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označava činjenicu koja može biti u obliku broja, teksta, slike ili u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nekom drugom obliku, koja se kao takva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pamti.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pr.		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-5˚C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– podatak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	spoljna temperatura je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-5˚C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– informacija</a:t>
            </a: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1514" y="185739"/>
            <a:ext cx="7758138" cy="6714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P</a:t>
            </a:r>
            <a:r>
              <a:rPr kumimoji="0" lang="sr-Latn-C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2A2DC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odatak  i  vrste  podataka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063361"/>
            <a:ext cx="8715436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Podaci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su činjenice, pojmovi ili događaji predstavljeni (zapisani, registrovani) na unaprijed dogovoren, formalizovan način.</a:t>
            </a:r>
          </a:p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Formalizovan način predstavljanja podataka je neki standardizovan, uobičajeni način koji se primjenjuje u radu sa podacima.</a:t>
            </a:r>
          </a:p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 Niz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6.09.201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.“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uobičajeni način pisanja datuma.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073528"/>
            <a:ext cx="8715436" cy="33547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Podaci su sirov materijal u proizvodnji informacija. Sirovi podaci rijetko imaju značenje kao informacija.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 bi postali informacije, podaci se pravilno interpretiraju, povezuju i obrađuju.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Obrada podataka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predstavlja skup aktivnosti kojima se podaci transformišu u informacije. Podaci se prikupljaju i registruju da bi se mogli čuvati, obrađivati i po potrebi koristiti.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20"/>
            <a:ext cx="8715436" cy="47705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Informacija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Obrađeni podaci koji imaju određeno značenje i koji mogu biti korisni predstavljaju informaciju. Informacije se koriste za donošenje odluka.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tak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nešto što objektivno postoji u prirodi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Obradom podataka dobija se informacija.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Informacija je subjektivna, jer postoji samo u odnosu na primaoca kome saopštava nešto novo.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osnovu određene kol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čine informacija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primaoc usvaja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znanje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donosi odluke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 preuzima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određene  upravljačke akcije.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Znanje je uslovljeno informacijom.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5074" y="3286130"/>
            <a:ext cx="2786082" cy="1785950"/>
            <a:chOff x="533400" y="1944291"/>
            <a:chExt cx="3625850" cy="2731293"/>
          </a:xfrm>
        </p:grpSpPr>
        <p:sp>
          <p:nvSpPr>
            <p:cNvPr id="5" name="Oval 20"/>
            <p:cNvSpPr>
              <a:spLocks noChangeArrowheads="1"/>
            </p:cNvSpPr>
            <p:nvPr/>
          </p:nvSpPr>
          <p:spPr bwMode="gray">
            <a:xfrm>
              <a:off x="533400" y="1944291"/>
              <a:ext cx="3625850" cy="2719388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rgbClr val="F8F8F8"/>
              </a:solidFill>
              <a:round/>
              <a:headEnd/>
              <a:tailEnd/>
            </a:ln>
            <a:effectLst>
              <a:outerShdw dist="91581" dir="3378596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" name="Oval 21"/>
            <p:cNvSpPr>
              <a:spLocks noChangeArrowheads="1"/>
            </p:cNvSpPr>
            <p:nvPr/>
          </p:nvSpPr>
          <p:spPr bwMode="ltGray">
            <a:xfrm>
              <a:off x="882650" y="2519363"/>
              <a:ext cx="2927350" cy="2150269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rgbClr val="F8F8F8"/>
              </a:solidFill>
              <a:round/>
              <a:headEnd/>
              <a:tailEnd/>
            </a:ln>
            <a:effectLst>
              <a:outerShdw dist="91581" dir="3378596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7" name="Oval 22"/>
            <p:cNvSpPr>
              <a:spLocks noChangeArrowheads="1"/>
            </p:cNvSpPr>
            <p:nvPr/>
          </p:nvSpPr>
          <p:spPr bwMode="gray">
            <a:xfrm>
              <a:off x="1277939" y="3065860"/>
              <a:ext cx="2160587" cy="16049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8F8F8"/>
              </a:solidFill>
              <a:round/>
              <a:headEnd/>
              <a:tailEnd/>
            </a:ln>
            <a:effectLst>
              <a:outerShdw dist="91581" dir="3378596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3"/>
            <p:cNvSpPr>
              <a:spLocks noChangeArrowheads="1"/>
            </p:cNvSpPr>
            <p:nvPr/>
          </p:nvSpPr>
          <p:spPr bwMode="gray">
            <a:xfrm>
              <a:off x="1628776" y="3714758"/>
              <a:ext cx="1484313" cy="96082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8F8F8"/>
              </a:solidFill>
              <a:round/>
              <a:headEnd/>
              <a:tailEnd/>
            </a:ln>
            <a:effectLst>
              <a:outerShdw dist="91581" dir="3378596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black">
            <a:xfrm>
              <a:off x="1501776" y="3929071"/>
              <a:ext cx="1793875" cy="577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ME" dirty="0" smtClean="0">
                  <a:solidFill>
                    <a:srgbClr val="F8F8F8"/>
                  </a:solidFill>
                  <a:latin typeface="Constantia" pitchFamily="18" charset="0"/>
                  <a:cs typeface="Arial" charset="0"/>
                </a:rPr>
                <a:t>znanje</a:t>
              </a:r>
              <a:endParaRPr lang="en-US" dirty="0">
                <a:solidFill>
                  <a:srgbClr val="F8F8F8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black">
            <a:xfrm>
              <a:off x="1406526" y="3259932"/>
              <a:ext cx="1882775" cy="577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ME" dirty="0" smtClean="0">
                  <a:solidFill>
                    <a:srgbClr val="F8F8F8"/>
                  </a:solidFill>
                  <a:latin typeface="Constantia" pitchFamily="18" charset="0"/>
                  <a:cs typeface="Arial" charset="0"/>
                </a:rPr>
                <a:t>informacija</a:t>
              </a:r>
              <a:endParaRPr lang="en-US" dirty="0">
                <a:solidFill>
                  <a:srgbClr val="F8F8F8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black">
            <a:xfrm>
              <a:off x="1406526" y="2610151"/>
              <a:ext cx="1882775" cy="577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ME" dirty="0" smtClean="0">
                  <a:solidFill>
                    <a:srgbClr val="F8F8F8"/>
                  </a:solidFill>
                  <a:latin typeface="Constantia" pitchFamily="18" charset="0"/>
                  <a:cs typeface="Arial" charset="0"/>
                </a:rPr>
                <a:t>podatak</a:t>
              </a:r>
              <a:endParaRPr lang="en-US" dirty="0">
                <a:solidFill>
                  <a:srgbClr val="F8F8F8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black">
            <a:xfrm>
              <a:off x="1406526" y="2090738"/>
              <a:ext cx="1882775" cy="577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ME" dirty="0" smtClean="0">
                  <a:solidFill>
                    <a:srgbClr val="F8F8F8"/>
                  </a:solidFill>
                  <a:latin typeface="Constantia" pitchFamily="18" charset="0"/>
                  <a:cs typeface="Arial" charset="0"/>
                </a:rPr>
                <a:t>okolina</a:t>
              </a:r>
              <a:endParaRPr lang="en-US" dirty="0">
                <a:solidFill>
                  <a:srgbClr val="F8F8F8"/>
                </a:solidFill>
                <a:latin typeface="Constantia" pitchFamily="18" charset="0"/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11666"/>
            <a:ext cx="8715436" cy="4170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12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svakodnevnom životu često se spominju pojmovi koje treba razlikovati:</a:t>
            </a:r>
          </a:p>
          <a:p>
            <a:pPr lvl="2" indent="180000" algn="just">
              <a:spcBef>
                <a:spcPts val="0"/>
              </a:spcBef>
              <a:spcAft>
                <a:spcPts val="0"/>
              </a:spcAft>
              <a:buSzPct val="50000"/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podatak</a:t>
            </a:r>
          </a:p>
          <a:p>
            <a:pPr lvl="2" indent="180000" algn="just">
              <a:spcBef>
                <a:spcPts val="0"/>
              </a:spcBef>
              <a:spcAft>
                <a:spcPts val="0"/>
              </a:spcAft>
              <a:buSzPct val="50000"/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poruka</a:t>
            </a:r>
          </a:p>
          <a:p>
            <a:pPr lvl="2" indent="180000" algn="just">
              <a:spcBef>
                <a:spcPts val="0"/>
              </a:spcBef>
              <a:spcAft>
                <a:spcPts val="0"/>
              </a:spcAft>
              <a:buSzPct val="50000"/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signal</a:t>
            </a:r>
          </a:p>
          <a:p>
            <a:pPr lvl="2" indent="180000" algn="just">
              <a:spcBef>
                <a:spcPts val="0"/>
              </a:spcBef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nformacija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Poruka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podatak koji se razmjenjuje između dva subjekta u procesu komunikacije.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Signal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fizički nosioc poruka pri komunikaciji između prostorno ili vremenski udaljenih korisnika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72981"/>
            <a:ext cx="8715436" cy="47705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Riječ informacija potiče od latinske riječi </a:t>
            </a:r>
            <a:r>
              <a:rPr lang="vi-VN" i="1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informatio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što u prevodu znači saznanje.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Informatika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nauka koja se bavi izučavanjem načina, metoda i sredstava za prikupljanje i obradu informacija.                                                            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Riječ informatika potiče od francuske riječi </a:t>
            </a:r>
            <a:r>
              <a:rPr lang="vi-VN" i="1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information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[e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nformasion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]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posljednja dva slova riječi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automatique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[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otomatik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]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Računarstvo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nauka koja se bavi proučavanjem računara i postupaka koji se primjenjuju na računarima.</a:t>
            </a: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engleskom govornom području koriste se termini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Computer</a:t>
            </a:r>
            <a:r>
              <a:rPr lang="sr-Latn-ME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science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Information systems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72981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Podaci se prema načinu predstavljanja mogu podijeliti na:</a:t>
            </a:r>
          </a:p>
          <a:p>
            <a:pPr lvl="1" indent="457200" algn="just"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 analogne podatke</a:t>
            </a:r>
          </a:p>
          <a:p>
            <a:pPr lvl="1" indent="457200" algn="just"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 digitalne podatke     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  <a:buSzPct val="50000"/>
            </a:pPr>
            <a:r>
              <a:rPr lang="vi-VN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indent="457200" algn="just">
              <a:spcBef>
                <a:spcPts val="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Analogni podaci su predstavljeni kontinualnim neprekidnim funkcijama, a digitalni pomoću cifara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(brojeva).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  <a:buSzPct val="50000"/>
            </a:pPr>
            <a:endParaRPr lang="sr-Latn-ME" sz="14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Riječ digitalno potiče od eng.riječi </a:t>
            </a:r>
            <a:r>
              <a:rPr lang="vi-VN" i="1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digit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što u prevodu znači cifra ili od latinske riječi </a:t>
            </a:r>
            <a:r>
              <a:rPr lang="vi-VN" i="1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digitus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što u prevodu znači prst (računanje  na prste).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72981"/>
            <a:ext cx="8715436" cy="28315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Podatak predstavljen u analognom obliku je onaj koji je zadat pomoću fizičke veličine koja se m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jenja  neprekidno i čija je vrijednost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funkcionalno zavisna od  podatka.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  <a:buSzPct val="50000"/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Makroskopski posmatrano većina prirodnih pojava je kontinualnog karaktera, mijenja se u vremenu,                                                                  bez trenutnih skokova (temperatura, pritisak, prirodna svjetlost…).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214546" y="3357568"/>
            <a:ext cx="1516666" cy="13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29124" y="3355388"/>
            <a:ext cx="1518667" cy="13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0TGp_climb_dark">
  <a:themeElements>
    <a:clrScheme name="Office Them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212</TotalTime>
  <Words>840</Words>
  <Application>Microsoft Office PowerPoint</Application>
  <PresentationFormat>On-screen Show (16:9)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590TGp_climb_dark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računarstva</dc:title>
  <dc:creator>violeta</dc:creator>
  <cp:lastModifiedBy>nastava</cp:lastModifiedBy>
  <cp:revision>41</cp:revision>
  <dcterms:created xsi:type="dcterms:W3CDTF">2016-09-17T00:47:55Z</dcterms:created>
  <dcterms:modified xsi:type="dcterms:W3CDTF">2018-11-06T06:41:27Z</dcterms:modified>
</cp:coreProperties>
</file>