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32" r:id="rId1"/>
  </p:sldMasterIdLst>
  <p:sldIdLst>
    <p:sldId id="257" r:id="rId2"/>
    <p:sldId id="259" r:id="rId3"/>
    <p:sldId id="260" r:id="rId4"/>
    <p:sldId id="261" r:id="rId5"/>
    <p:sldId id="258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19" autoAdjust="0"/>
    <p:restoredTop sz="94709" autoAdjust="0"/>
  </p:normalViewPr>
  <p:slideViewPr>
    <p:cSldViewPr>
      <p:cViewPr varScale="1">
        <p:scale>
          <a:sx n="70" d="100"/>
          <a:sy n="70" d="100"/>
        </p:scale>
        <p:origin x="-5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4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9/12/2018</a:t>
            </a:fld>
            <a:endParaRPr lang="en-US" dirty="0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comb dir="vert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9/12/2018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comb dir="vert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9/12/2018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9/12/2018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9/12/2018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9/12/2018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comb dir="vert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9/12/2018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33" r:id="rId1"/>
    <p:sldLayoutId id="2147484334" r:id="rId2"/>
    <p:sldLayoutId id="2147484335" r:id="rId3"/>
    <p:sldLayoutId id="2147484336" r:id="rId4"/>
    <p:sldLayoutId id="2147484337" r:id="rId5"/>
    <p:sldLayoutId id="2147484338" r:id="rId6"/>
    <p:sldLayoutId id="2147484339" r:id="rId7"/>
    <p:sldLayoutId id="2147484340" r:id="rId8"/>
    <p:sldLayoutId id="2147484341" r:id="rId9"/>
    <p:sldLayoutId id="2147484342" r:id="rId10"/>
    <p:sldLayoutId id="2147484343" r:id="rId11"/>
  </p:sldLayoutIdLst>
  <p:transition>
    <p:comb dir="vert"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ertical Scroll 3"/>
          <p:cNvSpPr/>
          <p:nvPr/>
        </p:nvSpPr>
        <p:spPr>
          <a:xfrm>
            <a:off x="1752600" y="685800"/>
            <a:ext cx="5867400" cy="5867400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CS" sz="6600" b="1" dirty="0" smtClean="0">
                <a:solidFill>
                  <a:schemeClr val="tx1"/>
                </a:solidFill>
              </a:rPr>
              <a:t>MODERNA</a:t>
            </a:r>
            <a:endParaRPr lang="en-US" sz="66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7239000" cy="5638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sr-Latn-CS" dirty="0" smtClean="0"/>
              <a:t>   </a:t>
            </a:r>
            <a:r>
              <a:rPr lang="sr-Latn-CS" b="1" dirty="0" smtClean="0"/>
              <a:t>Zajedničke odlike svih modernističkih pokreta jesu:</a:t>
            </a:r>
          </a:p>
          <a:p>
            <a:pPr>
              <a:buFont typeface="Arial" pitchFamily="34" charset="0"/>
              <a:buChar char="•"/>
            </a:pPr>
            <a:r>
              <a:rPr lang="sr-Latn-CS" dirty="0" smtClean="0"/>
              <a:t>uzdizanje vrijednosti stilskih sredstava;</a:t>
            </a:r>
          </a:p>
          <a:p>
            <a:pPr>
              <a:buFont typeface="Arial" pitchFamily="34" charset="0"/>
              <a:buChar char="•"/>
            </a:pPr>
            <a:r>
              <a:rPr lang="sr-Latn-CS" dirty="0" smtClean="0"/>
              <a:t>bunt, negacija svega što nameće društvo, bjekstvo od stvarnosti;</a:t>
            </a:r>
          </a:p>
          <a:p>
            <a:pPr>
              <a:buFont typeface="Arial" pitchFamily="34" charset="0"/>
              <a:buChar char="•"/>
            </a:pPr>
            <a:r>
              <a:rPr lang="sr-Latn-CS" dirty="0" smtClean="0"/>
              <a:t>bavljenje mističnim, iracionalnim vidovima stvarnosti;</a:t>
            </a:r>
          </a:p>
          <a:p>
            <a:pPr>
              <a:buFont typeface="Arial" pitchFamily="34" charset="0"/>
              <a:buChar char="•"/>
            </a:pPr>
            <a:r>
              <a:rPr lang="sr-Latn-CS" dirty="0" smtClean="0"/>
              <a:t>modernizacija poetskog izraza;</a:t>
            </a:r>
          </a:p>
          <a:p>
            <a:pPr>
              <a:buFont typeface="Arial" pitchFamily="34" charset="0"/>
              <a:buChar char="•"/>
            </a:pPr>
            <a:r>
              <a:rPr lang="sr-Latn-CS" dirty="0" smtClean="0"/>
              <a:t>njegovanje forme, težnja savršenom obliku;</a:t>
            </a:r>
          </a:p>
          <a:p>
            <a:pPr>
              <a:buFont typeface="Arial" pitchFamily="34" charset="0"/>
              <a:buChar char="•"/>
            </a:pPr>
            <a:r>
              <a:rPr lang="sr-Latn-CS" dirty="0" smtClean="0"/>
              <a:t>pesimistički doživljaj svijeta i života;</a:t>
            </a:r>
          </a:p>
          <a:p>
            <a:pPr>
              <a:buFont typeface="Arial" pitchFamily="34" charset="0"/>
              <a:buChar char="•"/>
            </a:pPr>
            <a:r>
              <a:rPr lang="sr-Latn-CS" dirty="0" smtClean="0"/>
              <a:t>isticanje svega novog – novoga doživljaja svijeta i nove osjećajnosti.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</p:spTree>
  </p:cSld>
  <p:clrMapOvr>
    <a:masterClrMapping/>
  </p:clrMapOvr>
  <p:transition>
    <p:comb dir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838200"/>
            <a:ext cx="7239000" cy="5334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sr-Latn-CS" b="1" dirty="0" smtClean="0"/>
              <a:t>MODERNIZAM  </a:t>
            </a:r>
            <a:r>
              <a:rPr lang="sr-Latn-CS" dirty="0" smtClean="0"/>
              <a:t>je pojava usklađivanja određenih fenomena s duhom vremena i zahtjevima mode i oznaka koja se poistovjećuje s umjetničkim i literarnim tendencijama. To je izraz za pojave u kojima se želi istaći ono što je savremeno, što prevazilazi tradiciju i donosi inovacije.</a:t>
            </a:r>
          </a:p>
          <a:p>
            <a:pPr>
              <a:buNone/>
            </a:pPr>
            <a:r>
              <a:rPr lang="sr-Latn-CS" dirty="0" smtClean="0"/>
              <a:t>U okviru svjetske književnosti, modernizam se javlja kao oznaka za različite pravce (dekadencu, impresionizam, simbolizam, futurizam, dadaizam, ekspresionizam</a:t>
            </a:r>
            <a:r>
              <a:rPr lang="sr-Latn-CS" smtClean="0"/>
              <a:t>, nadrealizam, egzistencijalizam).</a:t>
            </a:r>
            <a:endParaRPr lang="en-US" dirty="0"/>
          </a:p>
        </p:txBody>
      </p:sp>
    </p:spTree>
  </p:cSld>
  <p:clrMapOvr>
    <a:masterClrMapping/>
  </p:clrMapOvr>
  <p:transition>
    <p:comb dir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7600"/>
            <a:ext cx="7239000" cy="1143000"/>
          </a:xfrm>
        </p:spPr>
        <p:txBody>
          <a:bodyPr/>
          <a:lstStyle/>
          <a:p>
            <a:r>
              <a:rPr lang="sr-Latn-CS" dirty="0" smtClean="0"/>
              <a:t>                     larpurlatizam</a:t>
            </a:r>
            <a:endParaRPr lang="en-US" dirty="0"/>
          </a:p>
        </p:txBody>
      </p:sp>
    </p:spTree>
  </p:cSld>
  <p:clrMapOvr>
    <a:masterClrMapping/>
  </p:clrMapOvr>
  <p:transition>
    <p:comb dir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7239000" cy="5791200"/>
          </a:xfrm>
        </p:spPr>
        <p:txBody>
          <a:bodyPr/>
          <a:lstStyle/>
          <a:p>
            <a:pPr>
              <a:buNone/>
            </a:pPr>
            <a:r>
              <a:rPr lang="sr-Latn-CS" b="1" dirty="0" smtClean="0">
                <a:solidFill>
                  <a:srgbClr val="00B050"/>
                </a:solidFill>
              </a:rPr>
              <a:t>Larpurlatizam</a:t>
            </a:r>
            <a:r>
              <a:rPr lang="sr-Latn-CS" dirty="0" smtClean="0"/>
              <a:t> je estetička teorija formulisana u drugoj polovini 19.vijeka, koja zastupa teoriju da umjetnost ne treba ničemu da služi osim ljepoti, da je ona dovoljna sama sebi.</a:t>
            </a:r>
          </a:p>
          <a:p>
            <a:pPr>
              <a:buNone/>
            </a:pPr>
            <a:r>
              <a:rPr lang="sr-Latn-CS" dirty="0" smtClean="0"/>
              <a:t>  Teoriju larpurlatizma razvio je Teofil Gotje.</a:t>
            </a:r>
          </a:p>
          <a:p>
            <a:pPr>
              <a:buNone/>
            </a:pPr>
            <a:r>
              <a:rPr lang="sr-Latn-CS" dirty="0" smtClean="0"/>
              <a:t>  Osnovne postavke larpurlatizma svode se na sljedeće: umjetnost je nezainteresovana za sve što je oko nje i izvan nje; ne interesuje je ništa što se događa u društvu: politika, moral, vaspitanje, socijalna pitanja, ne služi nikakvom korisnom cilju; pravoj umjetnosti su strana snažna osjećanja, ideal umjetnosti je savršenstvo ljepote.</a:t>
            </a:r>
            <a:endParaRPr lang="en-US" dirty="0"/>
          </a:p>
        </p:txBody>
      </p:sp>
    </p:spTree>
  </p:cSld>
  <p:clrMapOvr>
    <a:masterClrMapping/>
  </p:clrMapOvr>
  <p:transition>
    <p:comb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IMG_20180911_114720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5455" b="5455"/>
          <a:stretch>
            <a:fillRect/>
          </a:stretch>
        </p:blipFill>
        <p:spPr>
          <a:xfrm>
            <a:off x="663682" y="457200"/>
            <a:ext cx="7718318" cy="6172200"/>
          </a:xfrm>
        </p:spPr>
      </p:pic>
    </p:spTree>
  </p:cSld>
  <p:clrMapOvr>
    <a:masterClrMapping/>
  </p:clrMapOvr>
  <p:transition>
    <p:comb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7239000" cy="5943600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sr-Latn-CS" dirty="0" smtClean="0"/>
              <a:t>Posmatrajući date slike govori o promjenama u ženskome i muškome odijevanju tokom vjekova.</a:t>
            </a:r>
          </a:p>
          <a:p>
            <a:pPr>
              <a:buFont typeface="Wingdings" pitchFamily="2" charset="2"/>
              <a:buChar char="q"/>
            </a:pPr>
            <a:r>
              <a:rPr lang="sr-Latn-CS" dirty="0" smtClean="0"/>
              <a:t> Koji su uzroci tih promjena?</a:t>
            </a:r>
          </a:p>
          <a:p>
            <a:pPr>
              <a:buFont typeface="Wingdings" pitchFamily="2" charset="2"/>
              <a:buChar char="q"/>
            </a:pPr>
            <a:r>
              <a:rPr lang="sr-Latn-CS" dirty="0" smtClean="0"/>
              <a:t> Uoči sličnosti i razlike u načinu odijevanja kroz vrijeme.</a:t>
            </a:r>
          </a:p>
          <a:p>
            <a:pPr>
              <a:buNone/>
            </a:pPr>
            <a:endParaRPr lang="sr-Latn-CS" dirty="0" smtClean="0"/>
          </a:p>
          <a:p>
            <a:pPr>
              <a:buFont typeface="Wingdings" pitchFamily="2" charset="2"/>
              <a:buChar char="v"/>
            </a:pPr>
            <a:r>
              <a:rPr lang="sr-Latn-CS" dirty="0" smtClean="0"/>
              <a:t> Komentariši pojmove </a:t>
            </a:r>
            <a:r>
              <a:rPr lang="sr-Latn-CS" i="1" dirty="0" smtClean="0"/>
              <a:t>moda</a:t>
            </a:r>
            <a:r>
              <a:rPr lang="sr-Latn-CS" dirty="0" smtClean="0"/>
              <a:t> i </a:t>
            </a:r>
            <a:r>
              <a:rPr lang="sr-Latn-CS" i="1" dirty="0" smtClean="0"/>
              <a:t>moderno</a:t>
            </a:r>
            <a:r>
              <a:rPr lang="sr-Latn-CS" dirty="0" smtClean="0"/>
              <a:t>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ransition>
    <p:comb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7391400" cy="5638800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ü"/>
            </a:pPr>
            <a:r>
              <a:rPr lang="sr-Latn-CS" b="1" dirty="0" smtClean="0"/>
              <a:t>Moda – </a:t>
            </a:r>
            <a:r>
              <a:rPr lang="sr-Latn-CS" dirty="0" smtClean="0"/>
              <a:t>promjenljiva kategorija života koja je u skladu sa ukusom određene sredine i određenoga vremena, a manifestuje se u odijevanju, načinu života, običajima i navikama, dominaciji nekoga umjetničkog pravca ili stila.</a:t>
            </a:r>
          </a:p>
          <a:p>
            <a:pPr>
              <a:buFont typeface="Wingdings" pitchFamily="2" charset="2"/>
              <a:buChar char="ü"/>
            </a:pPr>
            <a:r>
              <a:rPr lang="sr-Latn-CS" b="1" dirty="0" smtClean="0"/>
              <a:t>Moderan – </a:t>
            </a:r>
            <a:r>
              <a:rPr lang="sr-Latn-CS" dirty="0" smtClean="0"/>
              <a:t>onaj koji je u skladu sa savremenim ukusom i najnovijom modom; koji je u duhu novoga vremena, zahvaćen novinama, savremen.</a:t>
            </a:r>
          </a:p>
          <a:p>
            <a:pPr>
              <a:buFont typeface="Wingdings" pitchFamily="2" charset="2"/>
              <a:buChar char="ü"/>
            </a:pPr>
            <a:r>
              <a:rPr lang="sr-Latn-CS" b="1" dirty="0" smtClean="0"/>
              <a:t>Moderno – </a:t>
            </a:r>
            <a:r>
              <a:rPr lang="sr-Latn-CS" dirty="0" smtClean="0"/>
              <a:t>pojam koji se obično koristi kao suprotnost pojmovima </a:t>
            </a:r>
            <a:r>
              <a:rPr lang="sr-Latn-CS" i="1" dirty="0" smtClean="0"/>
              <a:t>tradicionalno</a:t>
            </a:r>
            <a:r>
              <a:rPr lang="sr-Latn-CS" dirty="0" smtClean="0"/>
              <a:t> i </a:t>
            </a:r>
            <a:r>
              <a:rPr lang="sr-Latn-CS" i="1" dirty="0" smtClean="0"/>
              <a:t>klasično; </a:t>
            </a:r>
            <a:r>
              <a:rPr lang="sr-Latn-CS" dirty="0" smtClean="0"/>
              <a:t>prvi put se javio u VI vijeku da obilježi neku novu pojavu u odnosu na staru.</a:t>
            </a:r>
            <a:endParaRPr lang="en-US" b="1" dirty="0"/>
          </a:p>
        </p:txBody>
      </p:sp>
    </p:spTree>
  </p:cSld>
  <p:clrMapOvr>
    <a:masterClrMapping/>
  </p:clrMapOvr>
  <p:transition>
    <p:comb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685800"/>
            <a:ext cx="7239000" cy="5105400"/>
          </a:xfrm>
        </p:spPr>
        <p:txBody>
          <a:bodyPr/>
          <a:lstStyle/>
          <a:p>
            <a:pPr>
              <a:buNone/>
            </a:pPr>
            <a:endParaRPr lang="sr-Latn-CS" dirty="0" smtClean="0"/>
          </a:p>
          <a:p>
            <a:pPr>
              <a:buNone/>
            </a:pPr>
            <a:r>
              <a:rPr lang="sr-Latn-CS" dirty="0" smtClean="0"/>
              <a:t>  		 U drugoj polovini 19.vijeka građansko društvo u razvijenim evropskim zemljama su zahvatile krupne krize. Sve jača socijalna diferencijacija između pojedinih slojeva i klasa, povremeni ratovi između velikih država i druge pojave potresle su građanski svijet.</a:t>
            </a:r>
          </a:p>
          <a:p>
            <a:pPr>
              <a:buNone/>
            </a:pPr>
            <a:r>
              <a:rPr lang="sr-Latn-CS" dirty="0" smtClean="0"/>
              <a:t>		Sve ove pojave morale su da ostave neizbrisiv trag u odnosima i doživljajima ljudi i na njihova idejna opredjeljenja. </a:t>
            </a:r>
            <a:endParaRPr lang="en-US" dirty="0"/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7239000" cy="3886200"/>
          </a:xfrm>
        </p:spPr>
        <p:txBody>
          <a:bodyPr/>
          <a:lstStyle/>
          <a:p>
            <a:pPr>
              <a:buNone/>
            </a:pPr>
            <a:r>
              <a:rPr lang="sr-Latn-CS" dirty="0" smtClean="0"/>
              <a:t>    Posebno su ovakvi potresi dovodili do krupnih promjena kod umjetnika, djelujući na njihova osjećanja, shvatanja, čime je u umjetnosti uslovljen nastanak novih pravaca, škola i stilova.</a:t>
            </a:r>
          </a:p>
          <a:p>
            <a:pPr>
              <a:buNone/>
            </a:pPr>
            <a:r>
              <a:rPr lang="sr-Latn-CS" dirty="0" smtClean="0"/>
              <a:t>      Prevazilaženje realizma i naturalizma trebalo je da dovede – i dovodilo je – do jedne nove, </a:t>
            </a:r>
            <a:r>
              <a:rPr lang="sr-Latn-CS" i="1" dirty="0" smtClean="0"/>
              <a:t>moderne umjetnosti.</a:t>
            </a:r>
          </a:p>
        </p:txBody>
      </p:sp>
    </p:spTree>
  </p:cSld>
  <p:clrMapOvr>
    <a:masterClrMapping/>
  </p:clrMapOvr>
  <p:transition>
    <p:comb dir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914400"/>
            <a:ext cx="7239000" cy="484632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sr-Latn-CS" dirty="0" smtClean="0"/>
              <a:t>      Na prelazu iz 19. u 20. vijek srpska književnost dobija sva osnovna obilježja moderne nacionalne književnosti. Obično se uzima da u vodećim evropskim književnostima moderan roman i pripovijetka nastaju poslije dezintegracije realizma, kada se s naturalizma prelazi na impresionizam. Moderna lirika počinje od (francuskih)</a:t>
            </a:r>
            <a:r>
              <a:rPr lang="sr-Latn-CS" b="1" dirty="0" smtClean="0"/>
              <a:t> parnasovaca </a:t>
            </a:r>
            <a:r>
              <a:rPr lang="sr-Latn-CS" dirty="0" smtClean="0"/>
              <a:t>i prelaska na simbolizam. Takođe se mijenja književna kritika, kao i književna teorija. Ona napušta spoljašnje tumačenje književnosti i prelazi na unutrašnje, na analizu umjetničkih svojstava djela, a ne okolnosti u kojima ono nastaje.</a:t>
            </a:r>
            <a:endParaRPr lang="en-US" dirty="0"/>
          </a:p>
        </p:txBody>
      </p:sp>
    </p:spTree>
  </p:cSld>
  <p:clrMapOvr>
    <a:masterClrMapping/>
  </p:clrMapOvr>
  <p:transition>
    <p:comb dir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7239000" cy="4343400"/>
          </a:xfrm>
        </p:spPr>
        <p:txBody>
          <a:bodyPr/>
          <a:lstStyle/>
          <a:p>
            <a:pPr>
              <a:buFont typeface="Courier New" pitchFamily="49" charset="0"/>
              <a:buChar char="o"/>
            </a:pPr>
            <a:r>
              <a:rPr lang="sr-Latn-CS" b="1" dirty="0" smtClean="0"/>
              <a:t>Parnasovstvo </a:t>
            </a:r>
            <a:r>
              <a:rPr lang="sr-Latn-CS" dirty="0" smtClean="0"/>
              <a:t>(Teofil Gotje, Lekont de Lil)</a:t>
            </a:r>
          </a:p>
          <a:p>
            <a:pPr>
              <a:buNone/>
            </a:pPr>
            <a:r>
              <a:rPr lang="sr-Latn-CS" b="1" dirty="0" smtClean="0"/>
              <a:t>   </a:t>
            </a:r>
            <a:r>
              <a:rPr lang="sr-Latn-CS" dirty="0" smtClean="0"/>
              <a:t>Parnas je prema grčkom vjerovanju sjedište muza. Odlike: u umjetnosti vide cilj postojanja, prezir prema masi, savršenstvo forme, privlači ih egzotična priroda i velike teme iz istorije i mitologije.</a:t>
            </a:r>
            <a:endParaRPr lang="en-US" dirty="0"/>
          </a:p>
        </p:txBody>
      </p:sp>
    </p:spTree>
  </p:cSld>
  <p:clrMapOvr>
    <a:masterClrMapping/>
  </p:clrMapOvr>
  <p:transition>
    <p:comb dir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685800"/>
            <a:ext cx="7239000" cy="4846320"/>
          </a:xfrm>
        </p:spPr>
        <p:txBody>
          <a:bodyPr/>
          <a:lstStyle/>
          <a:p>
            <a:pPr>
              <a:buNone/>
            </a:pPr>
            <a:r>
              <a:rPr lang="sr-Latn-CS" dirty="0" smtClean="0">
                <a:solidFill>
                  <a:srgbClr val="002060"/>
                </a:solidFill>
              </a:rPr>
              <a:t>Termin</a:t>
            </a:r>
            <a:r>
              <a:rPr lang="sr-Latn-CS" dirty="0" smtClean="0"/>
              <a:t> </a:t>
            </a:r>
            <a:r>
              <a:rPr lang="sr-Latn-CS" b="1" i="1" dirty="0" smtClean="0"/>
              <a:t>moderna </a:t>
            </a:r>
            <a:r>
              <a:rPr lang="sr-Latn-CS" dirty="0" smtClean="0"/>
              <a:t>se javio osamdesetih godina u njemačkoj književnosti. Javlja se tokom posljednje četvrtine 19.vijeka, a završna granica je 1914.godina.</a:t>
            </a:r>
          </a:p>
          <a:p>
            <a:pPr>
              <a:buNone/>
            </a:pPr>
            <a:r>
              <a:rPr lang="sr-Latn-CS" dirty="0" smtClean="0"/>
              <a:t>Predstavnici moderne ističu unutrašnjost koju treba izraziti posredstvom umjetničkih sredstava. Njihov cilj je odustati od uobičajenog, svakodnevnog u životu i od realističkoga u književnosti.</a:t>
            </a:r>
            <a:endParaRPr lang="en-US" dirty="0"/>
          </a:p>
        </p:txBody>
      </p:sp>
    </p:spTree>
  </p:cSld>
  <p:clrMapOvr>
    <a:masterClrMapping/>
  </p:clrMapOvr>
  <p:transition>
    <p:comb dir="vert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1018</TotalTime>
  <Words>611</Words>
  <Application>Microsoft Office PowerPoint</Application>
  <PresentationFormat>On-screen Show (4:3)</PresentationFormat>
  <Paragraphs>33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Opulent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                     larpurlatizam</vt:lpstr>
      <vt:lpstr>Slide 13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Australija i Okeamija</dc:title>
  <dc:creator/>
  <cp:lastModifiedBy>XP</cp:lastModifiedBy>
  <cp:revision>116</cp:revision>
  <dcterms:created xsi:type="dcterms:W3CDTF">2006-08-16T00:00:00Z</dcterms:created>
  <dcterms:modified xsi:type="dcterms:W3CDTF">2018-09-11T22:32:05Z</dcterms:modified>
</cp:coreProperties>
</file>