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44" r:id="rId3"/>
    <p:sldId id="290" r:id="rId4"/>
    <p:sldId id="528" r:id="rId5"/>
    <p:sldId id="590" r:id="rId6"/>
    <p:sldId id="572" r:id="rId7"/>
    <p:sldId id="529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583" r:id="rId16"/>
    <p:sldId id="584" r:id="rId17"/>
    <p:sldId id="585" r:id="rId18"/>
    <p:sldId id="586" r:id="rId19"/>
    <p:sldId id="587" r:id="rId20"/>
    <p:sldId id="588" r:id="rId21"/>
    <p:sldId id="589" r:id="rId2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532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0655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0598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41311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766392" algn="l" defTabSz="70655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119671" algn="l" defTabSz="70655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472949" algn="l" defTabSz="70655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826228" algn="l" defTabSz="70655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C000"/>
    <a:srgbClr val="C00000"/>
    <a:srgbClr val="993300"/>
    <a:srgbClr val="FFFF00"/>
    <a:srgbClr val="00FF00"/>
    <a:srgbClr val="000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>
        <p:scale>
          <a:sx n="154" d="100"/>
          <a:sy n="154" d="100"/>
        </p:scale>
        <p:origin x="-37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5787CADC-6FA3-4224-B69B-20F05410BFDB}" type="datetimeFigureOut">
              <a:rPr lang="sr-Latn-CS"/>
              <a:pPr>
                <a:defRPr/>
              </a:pPr>
              <a:t>9.10.2018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088E2EA3-D3E9-47D6-AC9D-9FD90DFE068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0583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3278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06557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59835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13114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66392" algn="l" defTabSz="70655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19671" algn="l" defTabSz="70655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72949" algn="l" defTabSz="70655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26228" algn="l" defTabSz="70655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2"/>
            <a:ext cx="7772401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53278" indent="0" algn="ctr">
              <a:buNone/>
              <a:defRPr/>
            </a:lvl2pPr>
            <a:lvl3pPr marL="706557" indent="0" algn="ctr">
              <a:buNone/>
              <a:defRPr/>
            </a:lvl3pPr>
            <a:lvl4pPr marL="1059835" indent="0" algn="ctr">
              <a:buNone/>
              <a:defRPr/>
            </a:lvl4pPr>
            <a:lvl5pPr marL="1413114" indent="0" algn="ctr">
              <a:buNone/>
              <a:defRPr/>
            </a:lvl5pPr>
            <a:lvl6pPr marL="1766392" indent="0" algn="ctr">
              <a:buNone/>
              <a:defRPr/>
            </a:lvl6pPr>
            <a:lvl7pPr marL="2119671" indent="0" algn="ctr">
              <a:buNone/>
              <a:defRPr/>
            </a:lvl7pPr>
            <a:lvl8pPr marL="2472949" indent="0" algn="ctr">
              <a:buNone/>
              <a:defRPr/>
            </a:lvl8pPr>
            <a:lvl9pPr marL="282622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01122-4121-4453-946D-E66BA3892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C7C6F-418A-4717-A75A-F4C5F914E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4E6FF-B0D1-4255-9297-FFD146A96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B85C-912D-4CDB-8DF0-B839EFE02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3305178"/>
            <a:ext cx="7772401" cy="1021556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180035"/>
            <a:ext cx="7772401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53278" indent="0">
              <a:buNone/>
              <a:defRPr sz="1400"/>
            </a:lvl2pPr>
            <a:lvl3pPr marL="706557" indent="0">
              <a:buNone/>
              <a:defRPr sz="1200"/>
            </a:lvl3pPr>
            <a:lvl4pPr marL="1059835" indent="0">
              <a:buNone/>
              <a:defRPr sz="1100"/>
            </a:lvl4pPr>
            <a:lvl5pPr marL="1413114" indent="0">
              <a:buNone/>
              <a:defRPr sz="1100"/>
            </a:lvl5pPr>
            <a:lvl6pPr marL="1766392" indent="0">
              <a:buNone/>
              <a:defRPr sz="1100"/>
            </a:lvl6pPr>
            <a:lvl7pPr marL="2119671" indent="0">
              <a:buNone/>
              <a:defRPr sz="1100"/>
            </a:lvl7pPr>
            <a:lvl8pPr marL="2472949" indent="0">
              <a:buNone/>
              <a:defRPr sz="1100"/>
            </a:lvl8pPr>
            <a:lvl9pPr marL="2826228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BA2F3-284B-4F1D-AAD3-0ED450CF3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3"/>
            <a:ext cx="4038600" cy="3394472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2B29A-2C30-4471-9DD9-2EEC8B1D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3278" indent="0">
              <a:buNone/>
              <a:defRPr sz="1500" b="1"/>
            </a:lvl2pPr>
            <a:lvl3pPr marL="706557" indent="0">
              <a:buNone/>
              <a:defRPr sz="1400" b="1"/>
            </a:lvl3pPr>
            <a:lvl4pPr marL="1059835" indent="0">
              <a:buNone/>
              <a:defRPr sz="1200" b="1"/>
            </a:lvl4pPr>
            <a:lvl5pPr marL="1413114" indent="0">
              <a:buNone/>
              <a:defRPr sz="1200" b="1"/>
            </a:lvl5pPr>
            <a:lvl6pPr marL="1766392" indent="0">
              <a:buNone/>
              <a:defRPr sz="1200" b="1"/>
            </a:lvl6pPr>
            <a:lvl7pPr marL="2119671" indent="0">
              <a:buNone/>
              <a:defRPr sz="1200" b="1"/>
            </a:lvl7pPr>
            <a:lvl8pPr marL="2472949" indent="0">
              <a:buNone/>
              <a:defRPr sz="1200" b="1"/>
            </a:lvl8pPr>
            <a:lvl9pPr marL="2826228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3278" indent="0">
              <a:buNone/>
              <a:defRPr sz="1500" b="1"/>
            </a:lvl2pPr>
            <a:lvl3pPr marL="706557" indent="0">
              <a:buNone/>
              <a:defRPr sz="1400" b="1"/>
            </a:lvl3pPr>
            <a:lvl4pPr marL="1059835" indent="0">
              <a:buNone/>
              <a:defRPr sz="1200" b="1"/>
            </a:lvl4pPr>
            <a:lvl5pPr marL="1413114" indent="0">
              <a:buNone/>
              <a:defRPr sz="1200" b="1"/>
            </a:lvl5pPr>
            <a:lvl6pPr marL="1766392" indent="0">
              <a:buNone/>
              <a:defRPr sz="1200" b="1"/>
            </a:lvl6pPr>
            <a:lvl7pPr marL="2119671" indent="0">
              <a:buNone/>
              <a:defRPr sz="1200" b="1"/>
            </a:lvl7pPr>
            <a:lvl8pPr marL="2472949" indent="0">
              <a:buNone/>
              <a:defRPr sz="1200" b="1"/>
            </a:lvl8pPr>
            <a:lvl9pPr marL="2826228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D29F2-09ED-432F-9C2D-3E45B9E5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D9236-DE25-4884-9619-46E0246E9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CF6C4-5BF9-473C-957F-CE71A2B4B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53278" indent="0">
              <a:buNone/>
              <a:defRPr sz="900"/>
            </a:lvl2pPr>
            <a:lvl3pPr marL="706557" indent="0">
              <a:buNone/>
              <a:defRPr sz="800"/>
            </a:lvl3pPr>
            <a:lvl4pPr marL="1059835" indent="0">
              <a:buNone/>
              <a:defRPr sz="700"/>
            </a:lvl4pPr>
            <a:lvl5pPr marL="1413114" indent="0">
              <a:buNone/>
              <a:defRPr sz="700"/>
            </a:lvl5pPr>
            <a:lvl6pPr marL="1766392" indent="0">
              <a:buNone/>
              <a:defRPr sz="700"/>
            </a:lvl6pPr>
            <a:lvl7pPr marL="2119671" indent="0">
              <a:buNone/>
              <a:defRPr sz="700"/>
            </a:lvl7pPr>
            <a:lvl8pPr marL="2472949" indent="0">
              <a:buNone/>
              <a:defRPr sz="700"/>
            </a:lvl8pPr>
            <a:lvl9pPr marL="282622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F9B4B-5B7B-4FFE-A6A5-AF836F263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2500"/>
            </a:lvl1pPr>
            <a:lvl2pPr marL="353278" indent="0">
              <a:buNone/>
              <a:defRPr sz="2200"/>
            </a:lvl2pPr>
            <a:lvl3pPr marL="706557" indent="0">
              <a:buNone/>
              <a:defRPr sz="1900"/>
            </a:lvl3pPr>
            <a:lvl4pPr marL="1059835" indent="0">
              <a:buNone/>
              <a:defRPr sz="1500"/>
            </a:lvl4pPr>
            <a:lvl5pPr marL="1413114" indent="0">
              <a:buNone/>
              <a:defRPr sz="1500"/>
            </a:lvl5pPr>
            <a:lvl6pPr marL="1766392" indent="0">
              <a:buNone/>
              <a:defRPr sz="1500"/>
            </a:lvl6pPr>
            <a:lvl7pPr marL="2119671" indent="0">
              <a:buNone/>
              <a:defRPr sz="1500"/>
            </a:lvl7pPr>
            <a:lvl8pPr marL="2472949" indent="0">
              <a:buNone/>
              <a:defRPr sz="1500"/>
            </a:lvl8pPr>
            <a:lvl9pPr marL="2826228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4025504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53278" indent="0">
              <a:buNone/>
              <a:defRPr sz="900"/>
            </a:lvl2pPr>
            <a:lvl3pPr marL="706557" indent="0">
              <a:buNone/>
              <a:defRPr sz="800"/>
            </a:lvl3pPr>
            <a:lvl4pPr marL="1059835" indent="0">
              <a:buNone/>
              <a:defRPr sz="700"/>
            </a:lvl4pPr>
            <a:lvl5pPr marL="1413114" indent="0">
              <a:buNone/>
              <a:defRPr sz="700"/>
            </a:lvl5pPr>
            <a:lvl6pPr marL="1766392" indent="0">
              <a:buNone/>
              <a:defRPr sz="700"/>
            </a:lvl6pPr>
            <a:lvl7pPr marL="2119671" indent="0">
              <a:buNone/>
              <a:defRPr sz="700"/>
            </a:lvl7pPr>
            <a:lvl8pPr marL="2472949" indent="0">
              <a:buNone/>
              <a:defRPr sz="700"/>
            </a:lvl8pPr>
            <a:lvl9pPr marL="282622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856AE-088C-43E9-9AB0-DBC87395D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1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656" tIns="35328" rIns="70656" bIns="353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1" y="1200153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0656" tIns="35328" rIns="70656" bIns="35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656" tIns="35328" rIns="70656" bIns="3532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656" tIns="35328" rIns="70656" bIns="3532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656" tIns="35328" rIns="70656" bIns="353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50C81FA0-B189-42D7-9299-514CCFE2D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353278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706557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059835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413114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264959" indent="-264959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74077" indent="-220799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883196" indent="-176639" algn="l" rtl="0" eaLnBrk="0" fontAlgn="base" hangingPunct="0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236475" indent="-176639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89753" indent="-176639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943031" indent="-176639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96310" indent="-176639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649588" indent="-176639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002867" indent="-176639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3278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6557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59835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3114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6392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19671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72949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26228" algn="l" defTabSz="7065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png"/><Relationship Id="rId5" Type="http://schemas.openxmlformats.org/officeDocument/2006/relationships/image" Target="../media/image19.png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png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gif"/><Relationship Id="rId3" Type="http://schemas.openxmlformats.org/officeDocument/2006/relationships/image" Target="../media/image20.jpe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5.gif"/><Relationship Id="rId4" Type="http://schemas.openxmlformats.org/officeDocument/2006/relationships/image" Target="../media/image24.jpeg"/><Relationship Id="rId9" Type="http://schemas.openxmlformats.org/officeDocument/2006/relationships/image" Target="../media/image27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66712" y="17011"/>
            <a:ext cx="8386763" cy="5177993"/>
            <a:chOff x="366712" y="17011"/>
            <a:chExt cx="8386763" cy="517799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712" y="17011"/>
              <a:ext cx="3929063" cy="261461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5775" y="217036"/>
              <a:ext cx="4257675" cy="241458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5775" y="2631624"/>
              <a:ext cx="4457700" cy="23145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7642" y="2694691"/>
              <a:ext cx="2857500" cy="2500313"/>
            </a:xfrm>
            <a:prstGeom prst="rect">
              <a:avLst/>
            </a:prstGeom>
          </p:spPr>
        </p:pic>
      </p:grp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472719" y="2087364"/>
            <a:ext cx="5567362" cy="1025453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6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SOFTVER</a:t>
            </a:r>
            <a:endParaRPr lang="hr-HR" sz="6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159501" y="1270569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3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P</a:t>
            </a:r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rogrami prevodioci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819400" y="1200153"/>
            <a:ext cx="6096000" cy="4072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bi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olakšalo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korišćenje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programa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tj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bi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mogli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programi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prebacivati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druge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računare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napravljen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je 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itchFamily="66" charset="0"/>
              </a:rPr>
              <a:t>izvorni</a:t>
            </a:r>
            <a:r>
              <a:rPr lang="en-US" sz="2000" b="1" dirty="0" smtClean="0">
                <a:solidFill>
                  <a:prstClr val="black"/>
                </a:solidFill>
                <a:latin typeface="Comic Sans MS" pitchFamily="66" charset="0"/>
              </a:rPr>
              <a:t> (source) program. </a:t>
            </a:r>
            <a:endParaRPr lang="sr-Latn-ME" sz="2000" b="1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endParaRPr lang="en-US" sz="2000" b="1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bi program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napisan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u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nekom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od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ovih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jezika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mogao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izvršava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mora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prevede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u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mašinski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jezik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 -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Za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ovo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koristio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poseban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program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prevodilac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nazvan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mic Sans MS" pitchFamily="66" charset="0"/>
              </a:rPr>
              <a:t>KOMPAJLER.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endParaRPr lang="sr-Latn-ME" sz="2000" dirty="0" smtClean="0">
              <a:solidFill>
                <a:prstClr val="black"/>
              </a:solidFill>
              <a:latin typeface="Comic Sans MS" pitchFamily="66" charset="0"/>
              <a:cs typeface="Times New Roman" pitchFamily="18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endParaRPr lang="sr-Latn-ME" sz="2000" dirty="0" smtClean="0">
              <a:solidFill>
                <a:prstClr val="black"/>
              </a:solidFill>
              <a:latin typeface="Comic Sans MS" pitchFamily="66" charset="0"/>
              <a:cs typeface="Times New Roman" pitchFamily="18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endParaRPr lang="sr-Latn-ME" sz="2000" dirty="0" smtClean="0">
              <a:solidFill>
                <a:prstClr val="black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159501" y="1270569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3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Drajveri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819400" y="1200152"/>
            <a:ext cx="6096000" cy="333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Drajveri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programi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za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korišćenje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različitih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perifernih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jedinica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drugih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ure</a:t>
            </a:r>
            <a:r>
              <a:rPr lang="sr-Latn-ME" sz="2000" dirty="0" smtClean="0">
                <a:solidFill>
                  <a:prstClr val="black"/>
                </a:solidFill>
                <a:latin typeface="Comic Sans MS" pitchFamily="66" charset="0"/>
              </a:rPr>
              <a:t>đ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aja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bi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bilo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koji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ure</a:t>
            </a:r>
            <a:r>
              <a:rPr lang="sr-Latn-ME" sz="2000" dirty="0" smtClean="0">
                <a:solidFill>
                  <a:prstClr val="black"/>
                </a:solidFill>
                <a:latin typeface="Comic Sans MS" pitchFamily="66" charset="0"/>
              </a:rPr>
              <a:t>đ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aj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povezao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računar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potrebno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je: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hardverski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spoji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računarom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( USB,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paralelni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serijski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port ... )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ima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odgovarajući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program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koji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zove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drajver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(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veznik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).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Ovaj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program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dobija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uz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kupovinu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ure</a:t>
            </a:r>
            <a:r>
              <a:rPr lang="sr-Latn-ME" sz="2000" dirty="0" smtClean="0">
                <a:solidFill>
                  <a:prstClr val="black"/>
                </a:solidFill>
                <a:latin typeface="Comic Sans MS" pitchFamily="66" charset="0"/>
              </a:rPr>
              <a:t>đ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aja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instalira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prilikom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prvog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priključivanja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  <a:endParaRPr lang="sr-Latn-ME" sz="2000" dirty="0" smtClean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-1905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159501" y="1270569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3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Uslužni programi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819400" y="1200152"/>
            <a:ext cx="6096000" cy="265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endParaRPr lang="sr-Latn-ME" sz="2000" dirty="0" smtClean="0">
              <a:solidFill>
                <a:prstClr val="black"/>
              </a:solidFill>
              <a:latin typeface="Comic Sans MS" pitchFamily="66" charset="0"/>
              <a:cs typeface="Times New Roman" pitchFamily="18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Olakšavaju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korisnicima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pojedine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poslove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često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obavljaju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računaru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(</a:t>
            </a:r>
            <a:r>
              <a:rPr lang="sr-Latn-ME" sz="2000" dirty="0" smtClean="0">
                <a:solidFill>
                  <a:prstClr val="black"/>
                </a:solidFill>
                <a:latin typeface="Comic Sans MS" pitchFamily="66" charset="0"/>
              </a:rPr>
              <a:t>na primjer, dupliranje disketa ili CD-ova, kompresija podataka na disku ili disketama, presnimavanje podataka..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).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Ovakvi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programi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mogu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biti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dodatak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operativnom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sistemu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  <a:endParaRPr lang="en-US" sz="2000" dirty="0">
              <a:solidFill>
                <a:prstClr val="black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0" y="0"/>
            <a:ext cx="9144000" cy="5328047"/>
            <a:chOff x="0" y="0"/>
            <a:chExt cx="5760" cy="4475"/>
          </a:xfrm>
        </p:grpSpPr>
        <p:sp>
          <p:nvSpPr>
            <p:cNvPr id="925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475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9252" name="AutoShape 6"/>
            <p:cNvSpPr>
              <a:spLocks noChangeArrowheads="1"/>
            </p:cNvSpPr>
            <p:nvPr/>
          </p:nvSpPr>
          <p:spPr bwMode="auto">
            <a:xfrm>
              <a:off x="136" y="187"/>
              <a:ext cx="5520" cy="42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9219" name="WordArt 38"/>
          <p:cNvSpPr>
            <a:spLocks noChangeArrowheads="1" noChangeShapeType="1" noTextEdit="1"/>
          </p:cNvSpPr>
          <p:nvPr/>
        </p:nvSpPr>
        <p:spPr bwMode="auto">
          <a:xfrm>
            <a:off x="1600200" y="285750"/>
            <a:ext cx="38100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2857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Comic Sans MS"/>
              </a:rPr>
              <a:t>aplikativni</a:t>
            </a:r>
            <a:r>
              <a:rPr lang="en-US" sz="3600" b="1" kern="10" dirty="0">
                <a:ln w="2857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Comic Sans MS"/>
              </a:rPr>
              <a:t> </a:t>
            </a:r>
            <a:r>
              <a:rPr lang="en-US" sz="3600" b="1" kern="10" dirty="0" err="1">
                <a:ln w="2857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Comic Sans MS"/>
              </a:rPr>
              <a:t>softver</a:t>
            </a:r>
            <a:endParaRPr lang="en-US" sz="3600" b="1" kern="10" dirty="0">
              <a:ln w="28575">
                <a:solidFill>
                  <a:srgbClr val="993366"/>
                </a:solidFill>
                <a:round/>
                <a:headEnd/>
                <a:tailEnd/>
              </a:ln>
              <a:solidFill>
                <a:schemeClr val="accent1"/>
              </a:solidFill>
              <a:latin typeface="Comic Sans MS"/>
            </a:endParaRPr>
          </a:p>
        </p:txBody>
      </p:sp>
      <p:sp>
        <p:nvSpPr>
          <p:cNvPr id="37941" name="AutoShape 53"/>
          <p:cNvSpPr>
            <a:spLocks noChangeArrowheads="1"/>
          </p:cNvSpPr>
          <p:nvPr/>
        </p:nvSpPr>
        <p:spPr bwMode="auto">
          <a:xfrm>
            <a:off x="1676400" y="800100"/>
            <a:ext cx="609600" cy="3143250"/>
          </a:xfrm>
          <a:prstGeom prst="downArrow">
            <a:avLst>
              <a:gd name="adj1" fmla="val 50000"/>
              <a:gd name="adj2" fmla="val 171875"/>
            </a:avLst>
          </a:prstGeom>
          <a:gradFill rotWithShape="1">
            <a:gsLst>
              <a:gs pos="0">
                <a:srgbClr val="CC7900">
                  <a:gamma/>
                  <a:tint val="33725"/>
                  <a:invGamma/>
                </a:srgbClr>
              </a:gs>
              <a:gs pos="50000">
                <a:srgbClr val="CC7900">
                  <a:alpha val="60001"/>
                </a:srgbClr>
              </a:gs>
              <a:gs pos="100000">
                <a:srgbClr val="CC7900">
                  <a:gamma/>
                  <a:tint val="33725"/>
                  <a:invGamma/>
                </a:srgbClr>
              </a:gs>
            </a:gsLst>
            <a:lin ang="2700000" scaled="1"/>
          </a:gradFill>
          <a:ln w="38100">
            <a:solidFill>
              <a:srgbClr val="C475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7942" name="AutoShape 54"/>
          <p:cNvSpPr>
            <a:spLocks noChangeArrowheads="1"/>
          </p:cNvSpPr>
          <p:nvPr/>
        </p:nvSpPr>
        <p:spPr bwMode="auto">
          <a:xfrm>
            <a:off x="2743200" y="800100"/>
            <a:ext cx="609600" cy="2343150"/>
          </a:xfrm>
          <a:prstGeom prst="downArrow">
            <a:avLst>
              <a:gd name="adj1" fmla="val 50000"/>
              <a:gd name="adj2" fmla="val 128125"/>
            </a:avLst>
          </a:prstGeom>
          <a:gradFill rotWithShape="1">
            <a:gsLst>
              <a:gs pos="0">
                <a:srgbClr val="CC7900">
                  <a:gamma/>
                  <a:tint val="33725"/>
                  <a:invGamma/>
                </a:srgbClr>
              </a:gs>
              <a:gs pos="50000">
                <a:srgbClr val="CC7900">
                  <a:alpha val="60001"/>
                </a:srgbClr>
              </a:gs>
              <a:gs pos="100000">
                <a:srgbClr val="CC7900">
                  <a:gamma/>
                  <a:tint val="33725"/>
                  <a:invGamma/>
                </a:srgbClr>
              </a:gs>
            </a:gsLst>
            <a:lin ang="2700000" scaled="1"/>
          </a:gradFill>
          <a:ln w="38100">
            <a:solidFill>
              <a:srgbClr val="C475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7943" name="AutoShape 55"/>
          <p:cNvSpPr>
            <a:spLocks noChangeArrowheads="1"/>
          </p:cNvSpPr>
          <p:nvPr/>
        </p:nvSpPr>
        <p:spPr bwMode="auto">
          <a:xfrm>
            <a:off x="3581400" y="800100"/>
            <a:ext cx="609600" cy="1657350"/>
          </a:xfrm>
          <a:prstGeom prst="downArrow">
            <a:avLst>
              <a:gd name="adj1" fmla="val 50000"/>
              <a:gd name="adj2" fmla="val 90625"/>
            </a:avLst>
          </a:prstGeom>
          <a:gradFill rotWithShape="1">
            <a:gsLst>
              <a:gs pos="0">
                <a:srgbClr val="CC7900">
                  <a:gamma/>
                  <a:tint val="33725"/>
                  <a:invGamma/>
                </a:srgbClr>
              </a:gs>
              <a:gs pos="50000">
                <a:srgbClr val="CC7900">
                  <a:alpha val="60001"/>
                </a:srgbClr>
              </a:gs>
              <a:gs pos="100000">
                <a:srgbClr val="CC7900">
                  <a:gamma/>
                  <a:tint val="33725"/>
                  <a:invGamma/>
                </a:srgbClr>
              </a:gs>
            </a:gsLst>
            <a:lin ang="2700000" scaled="1"/>
          </a:gradFill>
          <a:ln w="38100">
            <a:solidFill>
              <a:srgbClr val="C475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7944" name="AutoShape 56"/>
          <p:cNvSpPr>
            <a:spLocks noChangeArrowheads="1"/>
          </p:cNvSpPr>
          <p:nvPr/>
        </p:nvSpPr>
        <p:spPr bwMode="auto">
          <a:xfrm>
            <a:off x="4419600" y="800100"/>
            <a:ext cx="609600" cy="1085850"/>
          </a:xfrm>
          <a:prstGeom prst="downArrow">
            <a:avLst>
              <a:gd name="adj1" fmla="val 50000"/>
              <a:gd name="adj2" fmla="val 59375"/>
            </a:avLst>
          </a:prstGeom>
          <a:gradFill rotWithShape="1">
            <a:gsLst>
              <a:gs pos="0">
                <a:srgbClr val="CC7900">
                  <a:gamma/>
                  <a:tint val="33725"/>
                  <a:invGamma/>
                </a:srgbClr>
              </a:gs>
              <a:gs pos="50000">
                <a:srgbClr val="CC7900">
                  <a:alpha val="60001"/>
                </a:srgbClr>
              </a:gs>
              <a:gs pos="100000">
                <a:srgbClr val="CC7900">
                  <a:gamma/>
                  <a:tint val="33725"/>
                  <a:invGamma/>
                </a:srgbClr>
              </a:gs>
            </a:gsLst>
            <a:lin ang="2700000" scaled="1"/>
          </a:gradFill>
          <a:ln w="38100">
            <a:solidFill>
              <a:srgbClr val="C475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7945" name="AutoShape 57"/>
          <p:cNvSpPr>
            <a:spLocks noChangeArrowheads="1"/>
          </p:cNvSpPr>
          <p:nvPr/>
        </p:nvSpPr>
        <p:spPr bwMode="auto">
          <a:xfrm>
            <a:off x="5257800" y="742950"/>
            <a:ext cx="609600" cy="17145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CC7900">
                  <a:gamma/>
                  <a:tint val="33725"/>
                  <a:invGamma/>
                </a:srgbClr>
              </a:gs>
              <a:gs pos="50000">
                <a:srgbClr val="CC7900">
                  <a:alpha val="60001"/>
                </a:srgbClr>
              </a:gs>
              <a:gs pos="100000">
                <a:srgbClr val="CC7900">
                  <a:gamma/>
                  <a:tint val="33725"/>
                  <a:invGamma/>
                </a:srgbClr>
              </a:gs>
            </a:gsLst>
            <a:lin ang="2700000" scaled="1"/>
          </a:gradFill>
          <a:ln w="38100">
            <a:solidFill>
              <a:srgbClr val="C475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0" hangingPunct="0">
              <a:defRPr/>
            </a:pPr>
            <a:endParaRPr lang="en-US"/>
          </a:p>
        </p:txBody>
      </p:sp>
      <p:pic>
        <p:nvPicPr>
          <p:cNvPr id="9235" name="Picture 39" descr="AppSoftrgb_WhiteCr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7155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5000625" y="895350"/>
            <a:ext cx="4114800" cy="1008458"/>
            <a:chOff x="3264" y="752"/>
            <a:chExt cx="2592" cy="847"/>
          </a:xfrm>
        </p:grpSpPr>
        <p:sp>
          <p:nvSpPr>
            <p:cNvPr id="9249" name="Text Box 40"/>
            <p:cNvSpPr txBox="1">
              <a:spLocks noChangeArrowheads="1"/>
            </p:cNvSpPr>
            <p:nvPr/>
          </p:nvSpPr>
          <p:spPr bwMode="auto">
            <a:xfrm>
              <a:off x="3264" y="823"/>
              <a:ext cx="2592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r-Latn-CS">
                  <a:solidFill>
                    <a:srgbClr val="800000"/>
                  </a:solidFill>
                  <a:latin typeface="Comic Sans MS" pitchFamily="66" charset="0"/>
                </a:rPr>
                <a:t>opšti naziv za sve programe koji </a:t>
              </a:r>
              <a:r>
                <a:rPr lang="sr-Latn-CS" b="1" u="sng">
                  <a:solidFill>
                    <a:srgbClr val="800000"/>
                  </a:solidFill>
                  <a:latin typeface="Comic Sans MS" pitchFamily="66" charset="0"/>
                </a:rPr>
                <a:t>nisu </a:t>
              </a:r>
              <a:r>
                <a:rPr lang="sr-Latn-CS" b="1" u="sng">
                  <a:solidFill>
                    <a:srgbClr val="FF0000"/>
                  </a:solidFill>
                  <a:latin typeface="Comic Sans MS" pitchFamily="66" charset="0"/>
                </a:rPr>
                <a:t>dio operativnog sistema</a:t>
              </a:r>
              <a:r>
                <a:rPr lang="sr-Latn-CS">
                  <a:solidFill>
                    <a:srgbClr val="FF0000"/>
                  </a:solidFill>
                  <a:latin typeface="Comic Sans MS" pitchFamily="66" charset="0"/>
                </a:rPr>
                <a:t>,</a:t>
              </a:r>
              <a:r>
                <a:rPr lang="sr-Latn-CS">
                  <a:solidFill>
                    <a:srgbClr val="800000"/>
                  </a:solidFill>
                  <a:latin typeface="Comic Sans MS" pitchFamily="66" charset="0"/>
                </a:rPr>
                <a:t> odnosno sistemskog softvera</a:t>
              </a:r>
              <a:endParaRPr lang="en-US">
                <a:solidFill>
                  <a:srgbClr val="800000"/>
                </a:solidFill>
                <a:latin typeface="Comic Sans MS" pitchFamily="66" charset="0"/>
              </a:endParaRPr>
            </a:p>
          </p:txBody>
        </p:sp>
        <p:sp>
          <p:nvSpPr>
            <p:cNvPr id="9250" name="AutoShape 58"/>
            <p:cNvSpPr>
              <a:spLocks noChangeArrowheads="1"/>
            </p:cNvSpPr>
            <p:nvPr/>
          </p:nvSpPr>
          <p:spPr bwMode="auto">
            <a:xfrm>
              <a:off x="3264" y="752"/>
              <a:ext cx="2496" cy="768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rgbClr val="BC7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4267200" y="1804987"/>
            <a:ext cx="4648200" cy="646510"/>
            <a:chOff x="2688" y="1516"/>
            <a:chExt cx="2928" cy="543"/>
          </a:xfrm>
        </p:grpSpPr>
        <p:sp>
          <p:nvSpPr>
            <p:cNvPr id="9247" name="Text Box 46"/>
            <p:cNvSpPr txBox="1">
              <a:spLocks noChangeArrowheads="1"/>
            </p:cNvSpPr>
            <p:nvPr/>
          </p:nvSpPr>
          <p:spPr bwMode="auto">
            <a:xfrm>
              <a:off x="2688" y="1516"/>
              <a:ext cx="2832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r-Latn-CS" b="1" u="sng" dirty="0">
                  <a:solidFill>
                    <a:srgbClr val="FF0000"/>
                  </a:solidFill>
                  <a:latin typeface="Comic Sans MS" pitchFamily="66" charset="0"/>
                </a:rPr>
                <a:t>skup kompjuterskih instrukcija</a:t>
              </a:r>
              <a:r>
                <a:rPr lang="sr-Latn-CS" dirty="0">
                  <a:solidFill>
                    <a:srgbClr val="336699"/>
                  </a:solidFill>
                  <a:latin typeface="Comic Sans MS" pitchFamily="66" charset="0"/>
                </a:rPr>
                <a:t>, pisanih na kompjuterskom jeziku</a:t>
              </a:r>
              <a:endParaRPr lang="en-US" dirty="0">
                <a:solidFill>
                  <a:srgbClr val="336699"/>
                </a:solidFill>
                <a:latin typeface="Comic Sans MS" pitchFamily="66" charset="0"/>
              </a:endParaRPr>
            </a:p>
          </p:txBody>
        </p:sp>
        <p:sp>
          <p:nvSpPr>
            <p:cNvPr id="9248" name="AutoShape 59"/>
            <p:cNvSpPr>
              <a:spLocks noChangeArrowheads="1"/>
            </p:cNvSpPr>
            <p:nvPr/>
          </p:nvSpPr>
          <p:spPr bwMode="auto">
            <a:xfrm>
              <a:off x="2688" y="1560"/>
              <a:ext cx="2928" cy="472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rgbClr val="BC7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3429000" y="2438401"/>
            <a:ext cx="5486400" cy="666751"/>
            <a:chOff x="2016" y="2048"/>
            <a:chExt cx="3456" cy="560"/>
          </a:xfrm>
        </p:grpSpPr>
        <p:sp>
          <p:nvSpPr>
            <p:cNvPr id="9245" name="Text Box 48"/>
            <p:cNvSpPr txBox="1">
              <a:spLocks noChangeArrowheads="1"/>
            </p:cNvSpPr>
            <p:nvPr/>
          </p:nvSpPr>
          <p:spPr bwMode="auto">
            <a:xfrm>
              <a:off x="2016" y="2048"/>
              <a:ext cx="345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r-Latn-CS">
                  <a:solidFill>
                    <a:srgbClr val="336600"/>
                  </a:solidFill>
                  <a:latin typeface="Comic Sans MS" pitchFamily="66" charset="0"/>
                </a:rPr>
                <a:t>služi kao </a:t>
              </a:r>
              <a:r>
                <a:rPr lang="sr-Latn-CS" b="1" u="sng">
                  <a:solidFill>
                    <a:srgbClr val="FF0000"/>
                  </a:solidFill>
                  <a:latin typeface="Comic Sans MS" pitchFamily="66" charset="0"/>
                </a:rPr>
                <a:t>produkcioni alat</a:t>
              </a:r>
              <a:r>
                <a:rPr lang="sr-Latn-CS">
                  <a:solidFill>
                    <a:srgbClr val="336600"/>
                  </a:solidFill>
                  <a:latin typeface="Comic Sans MS" pitchFamily="66" charset="0"/>
                </a:rPr>
                <a:t> za pomoć računarskim korisnicima u rješavanju problema</a:t>
              </a:r>
              <a:endParaRPr lang="en-US">
                <a:solidFill>
                  <a:srgbClr val="336600"/>
                </a:solidFill>
                <a:latin typeface="Comic Sans MS" pitchFamily="66" charset="0"/>
              </a:endParaRPr>
            </a:p>
          </p:txBody>
        </p:sp>
        <p:sp>
          <p:nvSpPr>
            <p:cNvPr id="9246" name="AutoShape 60"/>
            <p:cNvSpPr>
              <a:spLocks noChangeArrowheads="1"/>
            </p:cNvSpPr>
            <p:nvPr/>
          </p:nvSpPr>
          <p:spPr bwMode="auto">
            <a:xfrm>
              <a:off x="2016" y="2064"/>
              <a:ext cx="3456" cy="544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rgbClr val="BC7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2667000" y="3124202"/>
            <a:ext cx="6477000" cy="1047748"/>
            <a:chOff x="1440" y="2624"/>
            <a:chExt cx="4080" cy="724"/>
          </a:xfrm>
        </p:grpSpPr>
        <p:sp>
          <p:nvSpPr>
            <p:cNvPr id="9243" name="Text Box 41"/>
            <p:cNvSpPr txBox="1">
              <a:spLocks noChangeArrowheads="1"/>
            </p:cNvSpPr>
            <p:nvPr/>
          </p:nvSpPr>
          <p:spPr bwMode="auto">
            <a:xfrm>
              <a:off x="1440" y="2642"/>
              <a:ext cx="4080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sr-Latn-CS">
                  <a:solidFill>
                    <a:srgbClr val="660066"/>
                  </a:solidFill>
                  <a:latin typeface="Comic Sans MS" pitchFamily="66" charset="0"/>
                </a:rPr>
                <a:t>čine ga tzv. </a:t>
              </a:r>
              <a:r>
                <a:rPr lang="sr-Latn-CS" b="1" u="sng">
                  <a:solidFill>
                    <a:srgbClr val="FF0000"/>
                  </a:solidFill>
                  <a:latin typeface="Comic Sans MS" pitchFamily="66" charset="0"/>
                </a:rPr>
                <a:t>korisnički programi</a:t>
              </a:r>
              <a:r>
                <a:rPr lang="sr-Latn-CS">
                  <a:solidFill>
                    <a:srgbClr val="660066"/>
                  </a:solidFill>
                  <a:latin typeface="Comic Sans MS" pitchFamily="66" charset="0"/>
                </a:rPr>
                <a:t> koje pišu korisnici računara za sopstvene i tuđe potrebe u praktično svim oblastima ljudske djelatnosti i za najrazličitije namjene</a:t>
              </a:r>
              <a:endParaRPr lang="en-US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9244" name="AutoShape 61"/>
            <p:cNvSpPr>
              <a:spLocks noChangeArrowheads="1"/>
            </p:cNvSpPr>
            <p:nvPr/>
          </p:nvSpPr>
          <p:spPr bwMode="auto">
            <a:xfrm>
              <a:off x="1440" y="2624"/>
              <a:ext cx="3936" cy="576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rgbClr val="BC7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520700" y="3975498"/>
            <a:ext cx="8547100" cy="1323976"/>
            <a:chOff x="240" y="3120"/>
            <a:chExt cx="5384" cy="1112"/>
          </a:xfrm>
        </p:grpSpPr>
        <p:sp>
          <p:nvSpPr>
            <p:cNvPr id="9241" name="Text Box 49"/>
            <p:cNvSpPr txBox="1">
              <a:spLocks noChangeArrowheads="1"/>
            </p:cNvSpPr>
            <p:nvPr/>
          </p:nvSpPr>
          <p:spPr bwMode="auto">
            <a:xfrm>
              <a:off x="248" y="3120"/>
              <a:ext cx="5376" cy="1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r-Latn-CS" sz="1600">
                  <a:solidFill>
                    <a:srgbClr val="990033"/>
                  </a:solidFill>
                  <a:latin typeface="Comic Sans MS" pitchFamily="66" charset="0"/>
                </a:rPr>
                <a:t>Pri radu sa takvim aplikacijama najbolja rješenja se dobijaju pri komunikaciji čovjeka i kompjutera. Tako čovjek pronalazi nove ideje, dok računar zahvaljujući svojoj tačnosti i brzini dorađuje i provjerava predložena rješenja prema različitim kriterijumima. Na osnovu dobijenih rješenja čovjek ima mogućnost da izmjeni i predloži novu mogućnost. Ovakav način korišćenja računara naziva se </a:t>
              </a:r>
              <a:r>
                <a:rPr lang="sr-Latn-CS" sz="1600" b="1" u="sng">
                  <a:solidFill>
                    <a:srgbClr val="FF0000"/>
                  </a:solidFill>
                  <a:latin typeface="Comic Sans MS" pitchFamily="66" charset="0"/>
                </a:rPr>
                <a:t>interaktivno rješavanje problema</a:t>
              </a:r>
              <a:r>
                <a:rPr lang="sr-Latn-CS" sz="1600">
                  <a:solidFill>
                    <a:srgbClr val="990033"/>
                  </a:solidFill>
                  <a:latin typeface="Comic Sans MS" pitchFamily="66" charset="0"/>
                </a:rPr>
                <a:t>.</a:t>
              </a:r>
              <a:endParaRPr lang="en-US" sz="1600">
                <a:solidFill>
                  <a:srgbClr val="990033"/>
                </a:solidFill>
                <a:latin typeface="Comic Sans MS" pitchFamily="66" charset="0"/>
              </a:endParaRPr>
            </a:p>
          </p:txBody>
        </p:sp>
        <p:sp>
          <p:nvSpPr>
            <p:cNvPr id="9242" name="AutoShape 62"/>
            <p:cNvSpPr>
              <a:spLocks noChangeArrowheads="1"/>
            </p:cNvSpPr>
            <p:nvPr/>
          </p:nvSpPr>
          <p:spPr bwMode="auto">
            <a:xfrm>
              <a:off x="240" y="3120"/>
              <a:ext cx="5288" cy="816"/>
            </a:xfrm>
            <a:prstGeom prst="roundRect">
              <a:avLst>
                <a:gd name="adj" fmla="val 16667"/>
              </a:avLst>
            </a:prstGeom>
            <a:noFill/>
            <a:ln w="38100" cap="rnd">
              <a:solidFill>
                <a:srgbClr val="BC7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3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3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3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27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0273" name="AutoShape 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pic>
        <p:nvPicPr>
          <p:cNvPr id="10243" name="Picture 49" descr="DD01009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285750"/>
            <a:ext cx="1524000" cy="769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2846388" y="1314450"/>
            <a:ext cx="3429000" cy="2514600"/>
            <a:chOff x="1793" y="1118"/>
            <a:chExt cx="2160" cy="2112"/>
          </a:xfrm>
        </p:grpSpPr>
        <p:grpSp>
          <p:nvGrpSpPr>
            <p:cNvPr id="4" name="Group 84"/>
            <p:cNvGrpSpPr>
              <a:grpSpLocks/>
            </p:cNvGrpSpPr>
            <p:nvPr/>
          </p:nvGrpSpPr>
          <p:grpSpPr bwMode="auto">
            <a:xfrm rot="-763206">
              <a:off x="1793" y="1118"/>
              <a:ext cx="2160" cy="2112"/>
              <a:chOff x="3182" y="1318"/>
              <a:chExt cx="2290" cy="2534"/>
            </a:xfrm>
          </p:grpSpPr>
          <p:sp>
            <p:nvSpPr>
              <p:cNvPr id="10259" name="Freeform 64"/>
              <p:cNvSpPr>
                <a:spLocks/>
              </p:cNvSpPr>
              <p:nvPr/>
            </p:nvSpPr>
            <p:spPr bwMode="auto">
              <a:xfrm rot="-9013612">
                <a:off x="3182" y="1387"/>
                <a:ext cx="2290" cy="2268"/>
              </a:xfrm>
              <a:custGeom>
                <a:avLst/>
                <a:gdLst>
                  <a:gd name="T0" fmla="*/ 1086 w 2197"/>
                  <a:gd name="T1" fmla="*/ 287 h 2403"/>
                  <a:gd name="T2" fmla="*/ 1049 w 2197"/>
                  <a:gd name="T3" fmla="*/ 137 h 2403"/>
                  <a:gd name="T4" fmla="*/ 1181 w 2197"/>
                  <a:gd name="T5" fmla="*/ 17 h 2403"/>
                  <a:gd name="T6" fmla="*/ 1483 w 2197"/>
                  <a:gd name="T7" fmla="*/ 5 h 2403"/>
                  <a:gd name="T8" fmla="*/ 1634 w 2197"/>
                  <a:gd name="T9" fmla="*/ 74 h 2403"/>
                  <a:gd name="T10" fmla="*/ 1667 w 2197"/>
                  <a:gd name="T11" fmla="*/ 197 h 2403"/>
                  <a:gd name="T12" fmla="*/ 1638 w 2197"/>
                  <a:gd name="T13" fmla="*/ 328 h 2403"/>
                  <a:gd name="T14" fmla="*/ 1786 w 2197"/>
                  <a:gd name="T15" fmla="*/ 406 h 2403"/>
                  <a:gd name="T16" fmla="*/ 2008 w 2197"/>
                  <a:gd name="T17" fmla="*/ 441 h 2403"/>
                  <a:gd name="T18" fmla="*/ 2099 w 2197"/>
                  <a:gd name="T19" fmla="*/ 501 h 2403"/>
                  <a:gd name="T20" fmla="*/ 2104 w 2197"/>
                  <a:gd name="T21" fmla="*/ 589 h 2403"/>
                  <a:gd name="T22" fmla="*/ 2191 w 2197"/>
                  <a:gd name="T23" fmla="*/ 666 h 2403"/>
                  <a:gd name="T24" fmla="*/ 2368 w 2197"/>
                  <a:gd name="T25" fmla="*/ 681 h 2403"/>
                  <a:gd name="T26" fmla="*/ 2560 w 2197"/>
                  <a:gd name="T27" fmla="*/ 675 h 2403"/>
                  <a:gd name="T28" fmla="*/ 2674 w 2197"/>
                  <a:gd name="T29" fmla="*/ 713 h 2403"/>
                  <a:gd name="T30" fmla="*/ 2701 w 2197"/>
                  <a:gd name="T31" fmla="*/ 850 h 2403"/>
                  <a:gd name="T32" fmla="*/ 2674 w 2197"/>
                  <a:gd name="T33" fmla="*/ 1033 h 2403"/>
                  <a:gd name="T34" fmla="*/ 2559 w 2197"/>
                  <a:gd name="T35" fmla="*/ 1077 h 2403"/>
                  <a:gd name="T36" fmla="*/ 2349 w 2197"/>
                  <a:gd name="T37" fmla="*/ 1070 h 2403"/>
                  <a:gd name="T38" fmla="*/ 2196 w 2197"/>
                  <a:gd name="T39" fmla="*/ 1085 h 2403"/>
                  <a:gd name="T40" fmla="*/ 2110 w 2197"/>
                  <a:gd name="T41" fmla="*/ 1138 h 2403"/>
                  <a:gd name="T42" fmla="*/ 2099 w 2197"/>
                  <a:gd name="T43" fmla="*/ 1243 h 2403"/>
                  <a:gd name="T44" fmla="*/ 2002 w 2197"/>
                  <a:gd name="T45" fmla="*/ 1313 h 2403"/>
                  <a:gd name="T46" fmla="*/ 1823 w 2197"/>
                  <a:gd name="T47" fmla="*/ 1339 h 2403"/>
                  <a:gd name="T48" fmla="*/ 1667 w 2197"/>
                  <a:gd name="T49" fmla="*/ 1387 h 2403"/>
                  <a:gd name="T50" fmla="*/ 1634 w 2197"/>
                  <a:gd name="T51" fmla="*/ 1489 h 2403"/>
                  <a:gd name="T52" fmla="*/ 1667 w 2197"/>
                  <a:gd name="T53" fmla="*/ 1613 h 2403"/>
                  <a:gd name="T54" fmla="*/ 1594 w 2197"/>
                  <a:gd name="T55" fmla="*/ 1730 h 2403"/>
                  <a:gd name="T56" fmla="*/ 1462 w 2197"/>
                  <a:gd name="T57" fmla="*/ 1792 h 2403"/>
                  <a:gd name="T58" fmla="*/ 1260 w 2197"/>
                  <a:gd name="T59" fmla="*/ 1800 h 2403"/>
                  <a:gd name="T60" fmla="*/ 1109 w 2197"/>
                  <a:gd name="T61" fmla="*/ 1753 h 2403"/>
                  <a:gd name="T62" fmla="*/ 1038 w 2197"/>
                  <a:gd name="T63" fmla="*/ 1664 h 2403"/>
                  <a:gd name="T64" fmla="*/ 1056 w 2197"/>
                  <a:gd name="T65" fmla="*/ 1561 h 2403"/>
                  <a:gd name="T66" fmla="*/ 1068 w 2197"/>
                  <a:gd name="T67" fmla="*/ 1467 h 2403"/>
                  <a:gd name="T68" fmla="*/ 966 w 2197"/>
                  <a:gd name="T69" fmla="*/ 1401 h 2403"/>
                  <a:gd name="T70" fmla="*/ 801 w 2197"/>
                  <a:gd name="T71" fmla="*/ 1375 h 2403"/>
                  <a:gd name="T72" fmla="*/ 640 w 2197"/>
                  <a:gd name="T73" fmla="*/ 1337 h 2403"/>
                  <a:gd name="T74" fmla="*/ 597 w 2197"/>
                  <a:gd name="T75" fmla="*/ 1234 h 2403"/>
                  <a:gd name="T76" fmla="*/ 550 w 2197"/>
                  <a:gd name="T77" fmla="*/ 1148 h 2403"/>
                  <a:gd name="T78" fmla="*/ 390 w 2197"/>
                  <a:gd name="T79" fmla="*/ 1116 h 2403"/>
                  <a:gd name="T80" fmla="*/ 228 w 2197"/>
                  <a:gd name="T81" fmla="*/ 1124 h 2403"/>
                  <a:gd name="T82" fmla="*/ 53 w 2197"/>
                  <a:gd name="T83" fmla="*/ 1099 h 2403"/>
                  <a:gd name="T84" fmla="*/ 2 w 2197"/>
                  <a:gd name="T85" fmla="*/ 978 h 2403"/>
                  <a:gd name="T86" fmla="*/ 10 w 2197"/>
                  <a:gd name="T87" fmla="*/ 804 h 2403"/>
                  <a:gd name="T88" fmla="*/ 64 w 2197"/>
                  <a:gd name="T89" fmla="*/ 700 h 2403"/>
                  <a:gd name="T90" fmla="*/ 200 w 2197"/>
                  <a:gd name="T91" fmla="*/ 674 h 2403"/>
                  <a:gd name="T92" fmla="*/ 400 w 2197"/>
                  <a:gd name="T93" fmla="*/ 683 h 2403"/>
                  <a:gd name="T94" fmla="*/ 578 w 2197"/>
                  <a:gd name="T95" fmla="*/ 642 h 2403"/>
                  <a:gd name="T96" fmla="*/ 610 w 2197"/>
                  <a:gd name="T97" fmla="*/ 546 h 2403"/>
                  <a:gd name="T98" fmla="*/ 673 w 2197"/>
                  <a:gd name="T99" fmla="*/ 452 h 2403"/>
                  <a:gd name="T100" fmla="*/ 862 w 2197"/>
                  <a:gd name="T101" fmla="*/ 419 h 240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197"/>
                  <a:gd name="T154" fmla="*/ 0 h 2403"/>
                  <a:gd name="T155" fmla="*/ 2197 w 2197"/>
                  <a:gd name="T156" fmla="*/ 2403 h 2403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197" h="2403">
                    <a:moveTo>
                      <a:pt x="837" y="502"/>
                    </a:moveTo>
                    <a:lnTo>
                      <a:pt x="859" y="475"/>
                    </a:lnTo>
                    <a:lnTo>
                      <a:pt x="874" y="449"/>
                    </a:lnTo>
                    <a:lnTo>
                      <a:pt x="883" y="420"/>
                    </a:lnTo>
                    <a:lnTo>
                      <a:pt x="883" y="383"/>
                    </a:lnTo>
                    <a:lnTo>
                      <a:pt x="873" y="340"/>
                    </a:lnTo>
                    <a:lnTo>
                      <a:pt x="864" y="304"/>
                    </a:lnTo>
                    <a:lnTo>
                      <a:pt x="852" y="260"/>
                    </a:lnTo>
                    <a:lnTo>
                      <a:pt x="847" y="212"/>
                    </a:lnTo>
                    <a:lnTo>
                      <a:pt x="852" y="183"/>
                    </a:lnTo>
                    <a:lnTo>
                      <a:pt x="861" y="147"/>
                    </a:lnTo>
                    <a:lnTo>
                      <a:pt x="878" y="109"/>
                    </a:lnTo>
                    <a:lnTo>
                      <a:pt x="902" y="74"/>
                    </a:lnTo>
                    <a:lnTo>
                      <a:pt x="933" y="44"/>
                    </a:lnTo>
                    <a:lnTo>
                      <a:pt x="960" y="22"/>
                    </a:lnTo>
                    <a:lnTo>
                      <a:pt x="998" y="9"/>
                    </a:lnTo>
                    <a:lnTo>
                      <a:pt x="1042" y="2"/>
                    </a:lnTo>
                    <a:lnTo>
                      <a:pt x="1090" y="0"/>
                    </a:lnTo>
                    <a:lnTo>
                      <a:pt x="1155" y="0"/>
                    </a:lnTo>
                    <a:lnTo>
                      <a:pt x="1206" y="5"/>
                    </a:lnTo>
                    <a:lnTo>
                      <a:pt x="1235" y="15"/>
                    </a:lnTo>
                    <a:lnTo>
                      <a:pt x="1258" y="29"/>
                    </a:lnTo>
                    <a:lnTo>
                      <a:pt x="1282" y="44"/>
                    </a:lnTo>
                    <a:lnTo>
                      <a:pt x="1305" y="68"/>
                    </a:lnTo>
                    <a:lnTo>
                      <a:pt x="1328" y="99"/>
                    </a:lnTo>
                    <a:lnTo>
                      <a:pt x="1345" y="126"/>
                    </a:lnTo>
                    <a:lnTo>
                      <a:pt x="1353" y="150"/>
                    </a:lnTo>
                    <a:lnTo>
                      <a:pt x="1360" y="191"/>
                    </a:lnTo>
                    <a:lnTo>
                      <a:pt x="1360" y="227"/>
                    </a:lnTo>
                    <a:lnTo>
                      <a:pt x="1355" y="263"/>
                    </a:lnTo>
                    <a:lnTo>
                      <a:pt x="1348" y="290"/>
                    </a:lnTo>
                    <a:lnTo>
                      <a:pt x="1340" y="335"/>
                    </a:lnTo>
                    <a:lnTo>
                      <a:pt x="1328" y="381"/>
                    </a:lnTo>
                    <a:lnTo>
                      <a:pt x="1323" y="410"/>
                    </a:lnTo>
                    <a:lnTo>
                      <a:pt x="1331" y="439"/>
                    </a:lnTo>
                    <a:lnTo>
                      <a:pt x="1341" y="460"/>
                    </a:lnTo>
                    <a:lnTo>
                      <a:pt x="1360" y="487"/>
                    </a:lnTo>
                    <a:lnTo>
                      <a:pt x="1388" y="509"/>
                    </a:lnTo>
                    <a:lnTo>
                      <a:pt x="1413" y="528"/>
                    </a:lnTo>
                    <a:lnTo>
                      <a:pt x="1451" y="543"/>
                    </a:lnTo>
                    <a:lnTo>
                      <a:pt x="1489" y="553"/>
                    </a:lnTo>
                    <a:lnTo>
                      <a:pt x="1524" y="562"/>
                    </a:lnTo>
                    <a:lnTo>
                      <a:pt x="1562" y="567"/>
                    </a:lnTo>
                    <a:lnTo>
                      <a:pt x="1601" y="577"/>
                    </a:lnTo>
                    <a:lnTo>
                      <a:pt x="1632" y="588"/>
                    </a:lnTo>
                    <a:lnTo>
                      <a:pt x="1656" y="600"/>
                    </a:lnTo>
                    <a:lnTo>
                      <a:pt x="1675" y="613"/>
                    </a:lnTo>
                    <a:lnTo>
                      <a:pt x="1689" y="629"/>
                    </a:lnTo>
                    <a:lnTo>
                      <a:pt x="1699" y="647"/>
                    </a:lnTo>
                    <a:lnTo>
                      <a:pt x="1707" y="670"/>
                    </a:lnTo>
                    <a:lnTo>
                      <a:pt x="1711" y="690"/>
                    </a:lnTo>
                    <a:lnTo>
                      <a:pt x="1714" y="709"/>
                    </a:lnTo>
                    <a:lnTo>
                      <a:pt x="1714" y="735"/>
                    </a:lnTo>
                    <a:lnTo>
                      <a:pt x="1711" y="764"/>
                    </a:lnTo>
                    <a:lnTo>
                      <a:pt x="1711" y="786"/>
                    </a:lnTo>
                    <a:lnTo>
                      <a:pt x="1716" y="813"/>
                    </a:lnTo>
                    <a:lnTo>
                      <a:pt x="1728" y="837"/>
                    </a:lnTo>
                    <a:lnTo>
                      <a:pt x="1742" y="858"/>
                    </a:lnTo>
                    <a:lnTo>
                      <a:pt x="1759" y="873"/>
                    </a:lnTo>
                    <a:lnTo>
                      <a:pt x="1781" y="890"/>
                    </a:lnTo>
                    <a:lnTo>
                      <a:pt x="1803" y="900"/>
                    </a:lnTo>
                    <a:lnTo>
                      <a:pt x="1837" y="907"/>
                    </a:lnTo>
                    <a:lnTo>
                      <a:pt x="1867" y="910"/>
                    </a:lnTo>
                    <a:lnTo>
                      <a:pt x="1894" y="912"/>
                    </a:lnTo>
                    <a:lnTo>
                      <a:pt x="1925" y="910"/>
                    </a:lnTo>
                    <a:lnTo>
                      <a:pt x="1962" y="907"/>
                    </a:lnTo>
                    <a:lnTo>
                      <a:pt x="1991" y="905"/>
                    </a:lnTo>
                    <a:lnTo>
                      <a:pt x="2021" y="902"/>
                    </a:lnTo>
                    <a:lnTo>
                      <a:pt x="2048" y="900"/>
                    </a:lnTo>
                    <a:lnTo>
                      <a:pt x="2080" y="902"/>
                    </a:lnTo>
                    <a:lnTo>
                      <a:pt x="2098" y="905"/>
                    </a:lnTo>
                    <a:lnTo>
                      <a:pt x="2118" y="910"/>
                    </a:lnTo>
                    <a:lnTo>
                      <a:pt x="2137" y="921"/>
                    </a:lnTo>
                    <a:lnTo>
                      <a:pt x="2157" y="936"/>
                    </a:lnTo>
                    <a:lnTo>
                      <a:pt x="2173" y="953"/>
                    </a:lnTo>
                    <a:lnTo>
                      <a:pt x="2185" y="979"/>
                    </a:lnTo>
                    <a:lnTo>
                      <a:pt x="2190" y="1001"/>
                    </a:lnTo>
                    <a:lnTo>
                      <a:pt x="2193" y="1028"/>
                    </a:lnTo>
                    <a:lnTo>
                      <a:pt x="2197" y="1078"/>
                    </a:lnTo>
                    <a:lnTo>
                      <a:pt x="2195" y="1136"/>
                    </a:lnTo>
                    <a:lnTo>
                      <a:pt x="2197" y="1197"/>
                    </a:lnTo>
                    <a:lnTo>
                      <a:pt x="2192" y="1269"/>
                    </a:lnTo>
                    <a:lnTo>
                      <a:pt x="2186" y="1319"/>
                    </a:lnTo>
                    <a:lnTo>
                      <a:pt x="2181" y="1358"/>
                    </a:lnTo>
                    <a:lnTo>
                      <a:pt x="2173" y="1380"/>
                    </a:lnTo>
                    <a:lnTo>
                      <a:pt x="2159" y="1401"/>
                    </a:lnTo>
                    <a:lnTo>
                      <a:pt x="2144" y="1414"/>
                    </a:lnTo>
                    <a:lnTo>
                      <a:pt x="2123" y="1426"/>
                    </a:lnTo>
                    <a:lnTo>
                      <a:pt x="2099" y="1433"/>
                    </a:lnTo>
                    <a:lnTo>
                      <a:pt x="2079" y="1438"/>
                    </a:lnTo>
                    <a:lnTo>
                      <a:pt x="2036" y="1440"/>
                    </a:lnTo>
                    <a:lnTo>
                      <a:pt x="1998" y="1438"/>
                    </a:lnTo>
                    <a:lnTo>
                      <a:pt x="1968" y="1433"/>
                    </a:lnTo>
                    <a:lnTo>
                      <a:pt x="1940" y="1431"/>
                    </a:lnTo>
                    <a:lnTo>
                      <a:pt x="1909" y="1430"/>
                    </a:lnTo>
                    <a:lnTo>
                      <a:pt x="1882" y="1430"/>
                    </a:lnTo>
                    <a:lnTo>
                      <a:pt x="1858" y="1431"/>
                    </a:lnTo>
                    <a:lnTo>
                      <a:pt x="1832" y="1433"/>
                    </a:lnTo>
                    <a:lnTo>
                      <a:pt x="1802" y="1442"/>
                    </a:lnTo>
                    <a:lnTo>
                      <a:pt x="1784" y="1449"/>
                    </a:lnTo>
                    <a:lnTo>
                      <a:pt x="1769" y="1455"/>
                    </a:lnTo>
                    <a:lnTo>
                      <a:pt x="1749" y="1469"/>
                    </a:lnTo>
                    <a:lnTo>
                      <a:pt x="1735" y="1486"/>
                    </a:lnTo>
                    <a:lnTo>
                      <a:pt x="1725" y="1501"/>
                    </a:lnTo>
                    <a:lnTo>
                      <a:pt x="1714" y="1520"/>
                    </a:lnTo>
                    <a:lnTo>
                      <a:pt x="1709" y="1539"/>
                    </a:lnTo>
                    <a:lnTo>
                      <a:pt x="1707" y="1560"/>
                    </a:lnTo>
                    <a:lnTo>
                      <a:pt x="1709" y="1582"/>
                    </a:lnTo>
                    <a:lnTo>
                      <a:pt x="1709" y="1619"/>
                    </a:lnTo>
                    <a:lnTo>
                      <a:pt x="1707" y="1659"/>
                    </a:lnTo>
                    <a:lnTo>
                      <a:pt x="1697" y="1688"/>
                    </a:lnTo>
                    <a:lnTo>
                      <a:pt x="1687" y="1712"/>
                    </a:lnTo>
                    <a:lnTo>
                      <a:pt x="1672" y="1729"/>
                    </a:lnTo>
                    <a:lnTo>
                      <a:pt x="1649" y="1742"/>
                    </a:lnTo>
                    <a:lnTo>
                      <a:pt x="1627" y="1754"/>
                    </a:lnTo>
                    <a:lnTo>
                      <a:pt x="1601" y="1761"/>
                    </a:lnTo>
                    <a:lnTo>
                      <a:pt x="1569" y="1768"/>
                    </a:lnTo>
                    <a:lnTo>
                      <a:pt x="1542" y="1776"/>
                    </a:lnTo>
                    <a:lnTo>
                      <a:pt x="1509" y="1782"/>
                    </a:lnTo>
                    <a:lnTo>
                      <a:pt x="1482" y="1787"/>
                    </a:lnTo>
                    <a:lnTo>
                      <a:pt x="1451" y="1794"/>
                    </a:lnTo>
                    <a:lnTo>
                      <a:pt x="1427" y="1806"/>
                    </a:lnTo>
                    <a:lnTo>
                      <a:pt x="1400" y="1817"/>
                    </a:lnTo>
                    <a:lnTo>
                      <a:pt x="1374" y="1833"/>
                    </a:lnTo>
                    <a:lnTo>
                      <a:pt x="1355" y="1853"/>
                    </a:lnTo>
                    <a:lnTo>
                      <a:pt x="1338" y="1877"/>
                    </a:lnTo>
                    <a:lnTo>
                      <a:pt x="1324" y="1906"/>
                    </a:lnTo>
                    <a:lnTo>
                      <a:pt x="1321" y="1932"/>
                    </a:lnTo>
                    <a:lnTo>
                      <a:pt x="1323" y="1961"/>
                    </a:lnTo>
                    <a:lnTo>
                      <a:pt x="1328" y="1988"/>
                    </a:lnTo>
                    <a:lnTo>
                      <a:pt x="1336" y="2017"/>
                    </a:lnTo>
                    <a:lnTo>
                      <a:pt x="1343" y="2050"/>
                    </a:lnTo>
                    <a:lnTo>
                      <a:pt x="1348" y="2079"/>
                    </a:lnTo>
                    <a:lnTo>
                      <a:pt x="1355" y="2116"/>
                    </a:lnTo>
                    <a:lnTo>
                      <a:pt x="1355" y="2154"/>
                    </a:lnTo>
                    <a:lnTo>
                      <a:pt x="1347" y="2192"/>
                    </a:lnTo>
                    <a:lnTo>
                      <a:pt x="1338" y="2221"/>
                    </a:lnTo>
                    <a:lnTo>
                      <a:pt x="1328" y="2250"/>
                    </a:lnTo>
                    <a:lnTo>
                      <a:pt x="1314" y="2277"/>
                    </a:lnTo>
                    <a:lnTo>
                      <a:pt x="1295" y="2311"/>
                    </a:lnTo>
                    <a:lnTo>
                      <a:pt x="1275" y="2333"/>
                    </a:lnTo>
                    <a:lnTo>
                      <a:pt x="1258" y="2349"/>
                    </a:lnTo>
                    <a:lnTo>
                      <a:pt x="1235" y="2367"/>
                    </a:lnTo>
                    <a:lnTo>
                      <a:pt x="1211" y="2385"/>
                    </a:lnTo>
                    <a:lnTo>
                      <a:pt x="1189" y="2393"/>
                    </a:lnTo>
                    <a:lnTo>
                      <a:pt x="1169" y="2398"/>
                    </a:lnTo>
                    <a:lnTo>
                      <a:pt x="1134" y="2402"/>
                    </a:lnTo>
                    <a:lnTo>
                      <a:pt x="1095" y="2403"/>
                    </a:lnTo>
                    <a:lnTo>
                      <a:pt x="1047" y="2402"/>
                    </a:lnTo>
                    <a:lnTo>
                      <a:pt x="1025" y="2402"/>
                    </a:lnTo>
                    <a:lnTo>
                      <a:pt x="996" y="2397"/>
                    </a:lnTo>
                    <a:lnTo>
                      <a:pt x="965" y="2388"/>
                    </a:lnTo>
                    <a:lnTo>
                      <a:pt x="938" y="2373"/>
                    </a:lnTo>
                    <a:lnTo>
                      <a:pt x="921" y="2359"/>
                    </a:lnTo>
                    <a:lnTo>
                      <a:pt x="902" y="2340"/>
                    </a:lnTo>
                    <a:lnTo>
                      <a:pt x="886" y="2323"/>
                    </a:lnTo>
                    <a:lnTo>
                      <a:pt x="871" y="2301"/>
                    </a:lnTo>
                    <a:lnTo>
                      <a:pt x="859" y="2279"/>
                    </a:lnTo>
                    <a:lnTo>
                      <a:pt x="849" y="2251"/>
                    </a:lnTo>
                    <a:lnTo>
                      <a:pt x="844" y="2222"/>
                    </a:lnTo>
                    <a:lnTo>
                      <a:pt x="842" y="2200"/>
                    </a:lnTo>
                    <a:lnTo>
                      <a:pt x="842" y="2169"/>
                    </a:lnTo>
                    <a:lnTo>
                      <a:pt x="844" y="2144"/>
                    </a:lnTo>
                    <a:lnTo>
                      <a:pt x="852" y="2116"/>
                    </a:lnTo>
                    <a:lnTo>
                      <a:pt x="859" y="2084"/>
                    </a:lnTo>
                    <a:lnTo>
                      <a:pt x="868" y="2053"/>
                    </a:lnTo>
                    <a:lnTo>
                      <a:pt x="873" y="2026"/>
                    </a:lnTo>
                    <a:lnTo>
                      <a:pt x="874" y="2000"/>
                    </a:lnTo>
                    <a:lnTo>
                      <a:pt x="873" y="1980"/>
                    </a:lnTo>
                    <a:lnTo>
                      <a:pt x="868" y="1959"/>
                    </a:lnTo>
                    <a:lnTo>
                      <a:pt x="854" y="1934"/>
                    </a:lnTo>
                    <a:lnTo>
                      <a:pt x="840" y="1917"/>
                    </a:lnTo>
                    <a:lnTo>
                      <a:pt x="823" y="1898"/>
                    </a:lnTo>
                    <a:lnTo>
                      <a:pt x="804" y="1884"/>
                    </a:lnTo>
                    <a:lnTo>
                      <a:pt x="785" y="1870"/>
                    </a:lnTo>
                    <a:lnTo>
                      <a:pt x="758" y="1860"/>
                    </a:lnTo>
                    <a:lnTo>
                      <a:pt x="734" y="1853"/>
                    </a:lnTo>
                    <a:lnTo>
                      <a:pt x="703" y="1847"/>
                    </a:lnTo>
                    <a:lnTo>
                      <a:pt x="676" y="1843"/>
                    </a:lnTo>
                    <a:lnTo>
                      <a:pt x="650" y="1836"/>
                    </a:lnTo>
                    <a:lnTo>
                      <a:pt x="619" y="1829"/>
                    </a:lnTo>
                    <a:lnTo>
                      <a:pt x="594" y="1819"/>
                    </a:lnTo>
                    <a:lnTo>
                      <a:pt x="563" y="1811"/>
                    </a:lnTo>
                    <a:lnTo>
                      <a:pt x="539" y="1800"/>
                    </a:lnTo>
                    <a:lnTo>
                      <a:pt x="520" y="1785"/>
                    </a:lnTo>
                    <a:lnTo>
                      <a:pt x="505" y="1765"/>
                    </a:lnTo>
                    <a:lnTo>
                      <a:pt x="495" y="1739"/>
                    </a:lnTo>
                    <a:lnTo>
                      <a:pt x="486" y="1705"/>
                    </a:lnTo>
                    <a:lnTo>
                      <a:pt x="484" y="1677"/>
                    </a:lnTo>
                    <a:lnTo>
                      <a:pt x="486" y="1647"/>
                    </a:lnTo>
                    <a:lnTo>
                      <a:pt x="489" y="1623"/>
                    </a:lnTo>
                    <a:lnTo>
                      <a:pt x="486" y="1594"/>
                    </a:lnTo>
                    <a:lnTo>
                      <a:pt x="477" y="1572"/>
                    </a:lnTo>
                    <a:lnTo>
                      <a:pt x="462" y="1548"/>
                    </a:lnTo>
                    <a:lnTo>
                      <a:pt x="447" y="1532"/>
                    </a:lnTo>
                    <a:lnTo>
                      <a:pt x="428" y="1517"/>
                    </a:lnTo>
                    <a:lnTo>
                      <a:pt x="402" y="1507"/>
                    </a:lnTo>
                    <a:lnTo>
                      <a:pt x="373" y="1496"/>
                    </a:lnTo>
                    <a:lnTo>
                      <a:pt x="342" y="1493"/>
                    </a:lnTo>
                    <a:lnTo>
                      <a:pt x="317" y="1490"/>
                    </a:lnTo>
                    <a:lnTo>
                      <a:pt x="288" y="1490"/>
                    </a:lnTo>
                    <a:lnTo>
                      <a:pt x="262" y="1493"/>
                    </a:lnTo>
                    <a:lnTo>
                      <a:pt x="236" y="1495"/>
                    </a:lnTo>
                    <a:lnTo>
                      <a:pt x="211" y="1498"/>
                    </a:lnTo>
                    <a:lnTo>
                      <a:pt x="185" y="1501"/>
                    </a:lnTo>
                    <a:lnTo>
                      <a:pt x="142" y="1501"/>
                    </a:lnTo>
                    <a:lnTo>
                      <a:pt x="115" y="1500"/>
                    </a:lnTo>
                    <a:lnTo>
                      <a:pt x="86" y="1493"/>
                    </a:lnTo>
                    <a:lnTo>
                      <a:pt x="65" y="1483"/>
                    </a:lnTo>
                    <a:lnTo>
                      <a:pt x="43" y="1466"/>
                    </a:lnTo>
                    <a:lnTo>
                      <a:pt x="28" y="1447"/>
                    </a:lnTo>
                    <a:lnTo>
                      <a:pt x="17" y="1426"/>
                    </a:lnTo>
                    <a:lnTo>
                      <a:pt x="5" y="1387"/>
                    </a:lnTo>
                    <a:lnTo>
                      <a:pt x="4" y="1346"/>
                    </a:lnTo>
                    <a:lnTo>
                      <a:pt x="2" y="1305"/>
                    </a:lnTo>
                    <a:lnTo>
                      <a:pt x="0" y="1254"/>
                    </a:lnTo>
                    <a:lnTo>
                      <a:pt x="4" y="1209"/>
                    </a:lnTo>
                    <a:lnTo>
                      <a:pt x="5" y="1162"/>
                    </a:lnTo>
                    <a:lnTo>
                      <a:pt x="7" y="1119"/>
                    </a:lnTo>
                    <a:lnTo>
                      <a:pt x="10" y="1074"/>
                    </a:lnTo>
                    <a:lnTo>
                      <a:pt x="16" y="1040"/>
                    </a:lnTo>
                    <a:lnTo>
                      <a:pt x="21" y="1003"/>
                    </a:lnTo>
                    <a:lnTo>
                      <a:pt x="28" y="974"/>
                    </a:lnTo>
                    <a:lnTo>
                      <a:pt x="38" y="955"/>
                    </a:lnTo>
                    <a:lnTo>
                      <a:pt x="53" y="936"/>
                    </a:lnTo>
                    <a:lnTo>
                      <a:pt x="69" y="924"/>
                    </a:lnTo>
                    <a:lnTo>
                      <a:pt x="89" y="910"/>
                    </a:lnTo>
                    <a:lnTo>
                      <a:pt x="108" y="907"/>
                    </a:lnTo>
                    <a:lnTo>
                      <a:pt x="132" y="902"/>
                    </a:lnTo>
                    <a:lnTo>
                      <a:pt x="163" y="900"/>
                    </a:lnTo>
                    <a:lnTo>
                      <a:pt x="190" y="902"/>
                    </a:lnTo>
                    <a:lnTo>
                      <a:pt x="228" y="907"/>
                    </a:lnTo>
                    <a:lnTo>
                      <a:pt x="260" y="909"/>
                    </a:lnTo>
                    <a:lnTo>
                      <a:pt x="288" y="910"/>
                    </a:lnTo>
                    <a:lnTo>
                      <a:pt x="325" y="912"/>
                    </a:lnTo>
                    <a:lnTo>
                      <a:pt x="365" y="907"/>
                    </a:lnTo>
                    <a:lnTo>
                      <a:pt x="397" y="900"/>
                    </a:lnTo>
                    <a:lnTo>
                      <a:pt x="428" y="888"/>
                    </a:lnTo>
                    <a:lnTo>
                      <a:pt x="448" y="876"/>
                    </a:lnTo>
                    <a:lnTo>
                      <a:pt x="469" y="858"/>
                    </a:lnTo>
                    <a:lnTo>
                      <a:pt x="484" y="834"/>
                    </a:lnTo>
                    <a:lnTo>
                      <a:pt x="495" y="810"/>
                    </a:lnTo>
                    <a:lnTo>
                      <a:pt x="498" y="784"/>
                    </a:lnTo>
                    <a:lnTo>
                      <a:pt x="496" y="765"/>
                    </a:lnTo>
                    <a:lnTo>
                      <a:pt x="495" y="729"/>
                    </a:lnTo>
                    <a:lnTo>
                      <a:pt x="496" y="694"/>
                    </a:lnTo>
                    <a:lnTo>
                      <a:pt x="503" y="666"/>
                    </a:lnTo>
                    <a:lnTo>
                      <a:pt x="512" y="641"/>
                    </a:lnTo>
                    <a:lnTo>
                      <a:pt x="524" y="622"/>
                    </a:lnTo>
                    <a:lnTo>
                      <a:pt x="548" y="603"/>
                    </a:lnTo>
                    <a:lnTo>
                      <a:pt x="573" y="589"/>
                    </a:lnTo>
                    <a:lnTo>
                      <a:pt x="606" y="579"/>
                    </a:lnTo>
                    <a:lnTo>
                      <a:pt x="638" y="571"/>
                    </a:lnTo>
                    <a:lnTo>
                      <a:pt x="666" y="564"/>
                    </a:lnTo>
                    <a:lnTo>
                      <a:pt x="700" y="559"/>
                    </a:lnTo>
                    <a:lnTo>
                      <a:pt x="732" y="552"/>
                    </a:lnTo>
                    <a:lnTo>
                      <a:pt x="770" y="542"/>
                    </a:lnTo>
                    <a:lnTo>
                      <a:pt x="806" y="526"/>
                    </a:lnTo>
                    <a:lnTo>
                      <a:pt x="837" y="502"/>
                    </a:lnTo>
                    <a:close/>
                  </a:path>
                </a:pathLst>
              </a:custGeom>
              <a:solidFill>
                <a:srgbClr val="FFD9A1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10260" name="Oval 66"/>
              <p:cNvSpPr>
                <a:spLocks noChangeArrowheads="1"/>
              </p:cNvSpPr>
              <p:nvPr/>
            </p:nvSpPr>
            <p:spPr bwMode="auto">
              <a:xfrm rot="-9013612">
                <a:off x="3756" y="1897"/>
                <a:ext cx="1002" cy="99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  <p:grpSp>
            <p:nvGrpSpPr>
              <p:cNvPr id="5" name="Group 72"/>
              <p:cNvGrpSpPr>
                <a:grpSpLocks/>
              </p:cNvGrpSpPr>
              <p:nvPr/>
            </p:nvGrpSpPr>
            <p:grpSpPr bwMode="auto">
              <a:xfrm rot="-7529811">
                <a:off x="3292" y="1507"/>
                <a:ext cx="1062" cy="683"/>
                <a:chOff x="3010" y="2160"/>
                <a:chExt cx="861" cy="587"/>
              </a:xfrm>
            </p:grpSpPr>
            <p:grpSp>
              <p:nvGrpSpPr>
                <p:cNvPr id="6" name="Group 73"/>
                <p:cNvGrpSpPr>
                  <a:grpSpLocks/>
                </p:cNvGrpSpPr>
                <p:nvPr/>
              </p:nvGrpSpPr>
              <p:grpSpPr bwMode="auto">
                <a:xfrm>
                  <a:off x="3010" y="2160"/>
                  <a:ext cx="861" cy="587"/>
                  <a:chOff x="3010" y="2160"/>
                  <a:chExt cx="861" cy="587"/>
                </a:xfrm>
              </p:grpSpPr>
              <p:sp>
                <p:nvSpPr>
                  <p:cNvPr id="10269" name="Freeform 74"/>
                  <p:cNvSpPr>
                    <a:spLocks/>
                  </p:cNvSpPr>
                  <p:nvPr/>
                </p:nvSpPr>
                <p:spPr bwMode="auto">
                  <a:xfrm>
                    <a:off x="3010" y="2160"/>
                    <a:ext cx="770" cy="583"/>
                  </a:xfrm>
                  <a:custGeom>
                    <a:avLst/>
                    <a:gdLst>
                      <a:gd name="T0" fmla="*/ 0 w 770"/>
                      <a:gd name="T1" fmla="*/ 111 h 583"/>
                      <a:gd name="T2" fmla="*/ 0 w 770"/>
                      <a:gd name="T3" fmla="*/ 472 h 583"/>
                      <a:gd name="T4" fmla="*/ 410 w 770"/>
                      <a:gd name="T5" fmla="*/ 472 h 583"/>
                      <a:gd name="T6" fmla="*/ 410 w 770"/>
                      <a:gd name="T7" fmla="*/ 582 h 583"/>
                      <a:gd name="T8" fmla="*/ 769 w 770"/>
                      <a:gd name="T9" fmla="*/ 304 h 583"/>
                      <a:gd name="T10" fmla="*/ 410 w 770"/>
                      <a:gd name="T11" fmla="*/ 0 h 583"/>
                      <a:gd name="T12" fmla="*/ 410 w 770"/>
                      <a:gd name="T13" fmla="*/ 111 h 583"/>
                      <a:gd name="T14" fmla="*/ 0 w 770"/>
                      <a:gd name="T15" fmla="*/ 111 h 58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70"/>
                      <a:gd name="T25" fmla="*/ 0 h 583"/>
                      <a:gd name="T26" fmla="*/ 770 w 770"/>
                      <a:gd name="T27" fmla="*/ 583 h 583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70" h="583">
                        <a:moveTo>
                          <a:pt x="0" y="111"/>
                        </a:moveTo>
                        <a:lnTo>
                          <a:pt x="0" y="472"/>
                        </a:lnTo>
                        <a:lnTo>
                          <a:pt x="410" y="472"/>
                        </a:lnTo>
                        <a:lnTo>
                          <a:pt x="410" y="582"/>
                        </a:lnTo>
                        <a:lnTo>
                          <a:pt x="769" y="304"/>
                        </a:lnTo>
                        <a:lnTo>
                          <a:pt x="410" y="0"/>
                        </a:lnTo>
                        <a:lnTo>
                          <a:pt x="410" y="111"/>
                        </a:lnTo>
                        <a:lnTo>
                          <a:pt x="0" y="111"/>
                        </a:lnTo>
                      </a:path>
                    </a:pathLst>
                  </a:custGeom>
                  <a:solidFill>
                    <a:srgbClr val="FFD9A1">
                      <a:alpha val="70195"/>
                    </a:srgbClr>
                  </a:solidFill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hr-HR"/>
                  </a:p>
                </p:txBody>
              </p:sp>
              <p:sp>
                <p:nvSpPr>
                  <p:cNvPr id="10270" name="Freeform 75"/>
                  <p:cNvSpPr>
                    <a:spLocks/>
                  </p:cNvSpPr>
                  <p:nvPr/>
                </p:nvSpPr>
                <p:spPr bwMode="auto">
                  <a:xfrm>
                    <a:off x="3420" y="2161"/>
                    <a:ext cx="449" cy="303"/>
                  </a:xfrm>
                  <a:custGeom>
                    <a:avLst/>
                    <a:gdLst>
                      <a:gd name="T0" fmla="*/ 0 w 449"/>
                      <a:gd name="T1" fmla="*/ 0 h 303"/>
                      <a:gd name="T2" fmla="*/ 91 w 449"/>
                      <a:gd name="T3" fmla="*/ 0 h 303"/>
                      <a:gd name="T4" fmla="*/ 448 w 449"/>
                      <a:gd name="T5" fmla="*/ 302 h 303"/>
                      <a:gd name="T6" fmla="*/ 357 w 449"/>
                      <a:gd name="T7" fmla="*/ 302 h 303"/>
                      <a:gd name="T8" fmla="*/ 0 w 449"/>
                      <a:gd name="T9" fmla="*/ 0 h 30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49"/>
                      <a:gd name="T16" fmla="*/ 0 h 303"/>
                      <a:gd name="T17" fmla="*/ 449 w 449"/>
                      <a:gd name="T18" fmla="*/ 303 h 30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49" h="303">
                        <a:moveTo>
                          <a:pt x="0" y="0"/>
                        </a:moveTo>
                        <a:lnTo>
                          <a:pt x="91" y="0"/>
                        </a:lnTo>
                        <a:lnTo>
                          <a:pt x="448" y="302"/>
                        </a:lnTo>
                        <a:lnTo>
                          <a:pt x="357" y="302"/>
                        </a:lnTo>
                        <a:lnTo>
                          <a:pt x="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E1FFE1">
                          <a:alpha val="70000"/>
                        </a:srgbClr>
                      </a:gs>
                      <a:gs pos="100000">
                        <a:srgbClr val="687668">
                          <a:alpha val="73000"/>
                        </a:srgbClr>
                      </a:gs>
                    </a:gsLst>
                    <a:lin ang="5400000" scaled="1"/>
                  </a:gradFill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hr-HR"/>
                  </a:p>
                </p:txBody>
              </p:sp>
              <p:sp>
                <p:nvSpPr>
                  <p:cNvPr id="10271" name="Freeform 76"/>
                  <p:cNvSpPr>
                    <a:spLocks/>
                  </p:cNvSpPr>
                  <p:nvPr/>
                </p:nvSpPr>
                <p:spPr bwMode="auto">
                  <a:xfrm>
                    <a:off x="3420" y="2463"/>
                    <a:ext cx="451" cy="284"/>
                  </a:xfrm>
                  <a:custGeom>
                    <a:avLst/>
                    <a:gdLst>
                      <a:gd name="T0" fmla="*/ 353 w 451"/>
                      <a:gd name="T1" fmla="*/ 0 h 284"/>
                      <a:gd name="T2" fmla="*/ 450 w 451"/>
                      <a:gd name="T3" fmla="*/ 0 h 284"/>
                      <a:gd name="T4" fmla="*/ 89 w 451"/>
                      <a:gd name="T5" fmla="*/ 283 h 284"/>
                      <a:gd name="T6" fmla="*/ 0 w 451"/>
                      <a:gd name="T7" fmla="*/ 283 h 284"/>
                      <a:gd name="T8" fmla="*/ 353 w 451"/>
                      <a:gd name="T9" fmla="*/ 0 h 2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51"/>
                      <a:gd name="T16" fmla="*/ 0 h 284"/>
                      <a:gd name="T17" fmla="*/ 451 w 451"/>
                      <a:gd name="T18" fmla="*/ 284 h 28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51" h="284">
                        <a:moveTo>
                          <a:pt x="353" y="0"/>
                        </a:moveTo>
                        <a:lnTo>
                          <a:pt x="450" y="0"/>
                        </a:lnTo>
                        <a:lnTo>
                          <a:pt x="89" y="283"/>
                        </a:lnTo>
                        <a:lnTo>
                          <a:pt x="0" y="283"/>
                        </a:lnTo>
                        <a:lnTo>
                          <a:pt x="353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E1FFE1">
                          <a:alpha val="70000"/>
                        </a:srgbClr>
                      </a:gs>
                      <a:gs pos="100000">
                        <a:srgbClr val="687668">
                          <a:alpha val="73000"/>
                        </a:srgbClr>
                      </a:gs>
                    </a:gsLst>
                    <a:lin ang="5400000" scaled="1"/>
                  </a:gradFill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endParaRPr lang="hr-HR"/>
                  </a:p>
                </p:txBody>
              </p:sp>
            </p:grpSp>
            <p:sp>
              <p:nvSpPr>
                <p:cNvPr id="10268" name="Freeform 77"/>
                <p:cNvSpPr>
                  <a:spLocks/>
                </p:cNvSpPr>
                <p:nvPr/>
              </p:nvSpPr>
              <p:spPr bwMode="auto">
                <a:xfrm>
                  <a:off x="3202" y="2244"/>
                  <a:ext cx="219" cy="28"/>
                </a:xfrm>
                <a:custGeom>
                  <a:avLst/>
                  <a:gdLst>
                    <a:gd name="T0" fmla="*/ 0 w 219"/>
                    <a:gd name="T1" fmla="*/ 27 h 28"/>
                    <a:gd name="T2" fmla="*/ 78 w 219"/>
                    <a:gd name="T3" fmla="*/ 0 h 28"/>
                    <a:gd name="T4" fmla="*/ 218 w 219"/>
                    <a:gd name="T5" fmla="*/ 0 h 28"/>
                    <a:gd name="T6" fmla="*/ 218 w 219"/>
                    <a:gd name="T7" fmla="*/ 27 h 28"/>
                    <a:gd name="T8" fmla="*/ 0 w 21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9"/>
                    <a:gd name="T16" fmla="*/ 0 h 28"/>
                    <a:gd name="T17" fmla="*/ 219 w 21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9" h="28">
                      <a:moveTo>
                        <a:pt x="0" y="27"/>
                      </a:moveTo>
                      <a:lnTo>
                        <a:pt x="78" y="0"/>
                      </a:lnTo>
                      <a:lnTo>
                        <a:pt x="218" y="0"/>
                      </a:lnTo>
                      <a:lnTo>
                        <a:pt x="218" y="27"/>
                      </a:lnTo>
                      <a:lnTo>
                        <a:pt x="0" y="27"/>
                      </a:lnTo>
                    </a:path>
                  </a:pathLst>
                </a:custGeom>
                <a:gradFill rotWithShape="1">
                  <a:gsLst>
                    <a:gs pos="0">
                      <a:srgbClr val="E1FFE1">
                        <a:alpha val="70000"/>
                      </a:srgbClr>
                    </a:gs>
                    <a:gs pos="100000">
                      <a:srgbClr val="687668">
                        <a:alpha val="73000"/>
                      </a:srgbClr>
                    </a:gs>
                  </a:gsLst>
                  <a:lin ang="5400000" scaled="1"/>
                </a:gra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hr-HR"/>
                </a:p>
              </p:txBody>
            </p:sp>
          </p:grpSp>
          <p:grpSp>
            <p:nvGrpSpPr>
              <p:cNvPr id="7" name="Group 78"/>
              <p:cNvGrpSpPr>
                <a:grpSpLocks/>
              </p:cNvGrpSpPr>
              <p:nvPr/>
            </p:nvGrpSpPr>
            <p:grpSpPr bwMode="auto">
              <a:xfrm rot="9409841">
                <a:off x="4272" y="2880"/>
                <a:ext cx="777" cy="972"/>
                <a:chOff x="2562" y="1394"/>
                <a:chExt cx="630" cy="836"/>
              </a:xfrm>
            </p:grpSpPr>
            <p:sp>
              <p:nvSpPr>
                <p:cNvPr id="10264" name="Rectangle 79"/>
                <p:cNvSpPr>
                  <a:spLocks noChangeArrowheads="1"/>
                </p:cNvSpPr>
                <p:nvPr/>
              </p:nvSpPr>
              <p:spPr bwMode="auto">
                <a:xfrm>
                  <a:off x="2998" y="1784"/>
                  <a:ext cx="78" cy="275"/>
                </a:xfrm>
                <a:prstGeom prst="rect">
                  <a:avLst/>
                </a:prstGeom>
                <a:gradFill rotWithShape="1">
                  <a:gsLst>
                    <a:gs pos="0">
                      <a:srgbClr val="E1FFE1">
                        <a:alpha val="62999"/>
                      </a:srgbClr>
                    </a:gs>
                    <a:gs pos="100000">
                      <a:srgbClr val="687668">
                        <a:alpha val="67000"/>
                      </a:srgbClr>
                    </a:gs>
                  </a:gsLst>
                  <a:lin ang="5400000" scaled="1"/>
                </a:gra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hr-HR"/>
                </a:p>
              </p:txBody>
            </p:sp>
            <p:sp>
              <p:nvSpPr>
                <p:cNvPr id="10265" name="Freeform 80"/>
                <p:cNvSpPr>
                  <a:spLocks/>
                </p:cNvSpPr>
                <p:nvPr/>
              </p:nvSpPr>
              <p:spPr bwMode="auto">
                <a:xfrm>
                  <a:off x="2562" y="1395"/>
                  <a:ext cx="538" cy="835"/>
                </a:xfrm>
                <a:custGeom>
                  <a:avLst/>
                  <a:gdLst>
                    <a:gd name="T0" fmla="*/ 102 w 538"/>
                    <a:gd name="T1" fmla="*/ 834 h 835"/>
                    <a:gd name="T2" fmla="*/ 436 w 538"/>
                    <a:gd name="T3" fmla="*/ 834 h 835"/>
                    <a:gd name="T4" fmla="*/ 436 w 538"/>
                    <a:gd name="T5" fmla="*/ 389 h 835"/>
                    <a:gd name="T6" fmla="*/ 537 w 538"/>
                    <a:gd name="T7" fmla="*/ 389 h 835"/>
                    <a:gd name="T8" fmla="*/ 257 w 538"/>
                    <a:gd name="T9" fmla="*/ 0 h 835"/>
                    <a:gd name="T10" fmla="*/ 0 w 538"/>
                    <a:gd name="T11" fmla="*/ 389 h 835"/>
                    <a:gd name="T12" fmla="*/ 102 w 538"/>
                    <a:gd name="T13" fmla="*/ 389 h 835"/>
                    <a:gd name="T14" fmla="*/ 102 w 538"/>
                    <a:gd name="T15" fmla="*/ 834 h 83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38"/>
                    <a:gd name="T25" fmla="*/ 0 h 835"/>
                    <a:gd name="T26" fmla="*/ 538 w 538"/>
                    <a:gd name="T27" fmla="*/ 835 h 83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38" h="835">
                      <a:moveTo>
                        <a:pt x="102" y="834"/>
                      </a:moveTo>
                      <a:lnTo>
                        <a:pt x="436" y="834"/>
                      </a:lnTo>
                      <a:lnTo>
                        <a:pt x="436" y="389"/>
                      </a:lnTo>
                      <a:lnTo>
                        <a:pt x="537" y="389"/>
                      </a:lnTo>
                      <a:lnTo>
                        <a:pt x="257" y="0"/>
                      </a:lnTo>
                      <a:lnTo>
                        <a:pt x="0" y="389"/>
                      </a:lnTo>
                      <a:lnTo>
                        <a:pt x="102" y="389"/>
                      </a:lnTo>
                      <a:lnTo>
                        <a:pt x="102" y="834"/>
                      </a:lnTo>
                    </a:path>
                  </a:pathLst>
                </a:custGeom>
                <a:solidFill>
                  <a:srgbClr val="FFD9A1">
                    <a:alpha val="63136"/>
                  </a:srgbClr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hr-HR"/>
                </a:p>
              </p:txBody>
            </p:sp>
            <p:sp>
              <p:nvSpPr>
                <p:cNvPr id="10266" name="Freeform 81"/>
                <p:cNvSpPr>
                  <a:spLocks/>
                </p:cNvSpPr>
                <p:nvPr/>
              </p:nvSpPr>
              <p:spPr bwMode="auto">
                <a:xfrm>
                  <a:off x="2818" y="1394"/>
                  <a:ext cx="374" cy="392"/>
                </a:xfrm>
                <a:custGeom>
                  <a:avLst/>
                  <a:gdLst>
                    <a:gd name="T0" fmla="*/ 0 w 374"/>
                    <a:gd name="T1" fmla="*/ 1 h 392"/>
                    <a:gd name="T2" fmla="*/ 87 w 374"/>
                    <a:gd name="T3" fmla="*/ 0 h 392"/>
                    <a:gd name="T4" fmla="*/ 373 w 374"/>
                    <a:gd name="T5" fmla="*/ 391 h 392"/>
                    <a:gd name="T6" fmla="*/ 279 w 374"/>
                    <a:gd name="T7" fmla="*/ 391 h 392"/>
                    <a:gd name="T8" fmla="*/ 0 w 374"/>
                    <a:gd name="T9" fmla="*/ 1 h 3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4"/>
                    <a:gd name="T16" fmla="*/ 0 h 392"/>
                    <a:gd name="T17" fmla="*/ 374 w 374"/>
                    <a:gd name="T18" fmla="*/ 392 h 39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4" h="392">
                      <a:moveTo>
                        <a:pt x="0" y="1"/>
                      </a:moveTo>
                      <a:lnTo>
                        <a:pt x="87" y="0"/>
                      </a:lnTo>
                      <a:lnTo>
                        <a:pt x="373" y="391"/>
                      </a:lnTo>
                      <a:lnTo>
                        <a:pt x="279" y="391"/>
                      </a:lnTo>
                      <a:lnTo>
                        <a:pt x="0" y="1"/>
                      </a:lnTo>
                    </a:path>
                  </a:pathLst>
                </a:custGeom>
                <a:gradFill rotWithShape="1">
                  <a:gsLst>
                    <a:gs pos="0">
                      <a:srgbClr val="E1FFE1">
                        <a:alpha val="62999"/>
                      </a:srgbClr>
                    </a:gs>
                    <a:gs pos="100000">
                      <a:srgbClr val="687668">
                        <a:alpha val="67000"/>
                      </a:srgbClr>
                    </a:gs>
                  </a:gsLst>
                  <a:lin ang="5400000" scaled="1"/>
                </a:gra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endParaRPr lang="hr-HR"/>
                </a:p>
              </p:txBody>
            </p:sp>
          </p:grpSp>
          <p:sp>
            <p:nvSpPr>
              <p:cNvPr id="10263" name="Oval 82"/>
              <p:cNvSpPr>
                <a:spLocks noChangeArrowheads="1"/>
              </p:cNvSpPr>
              <p:nvPr/>
            </p:nvSpPr>
            <p:spPr bwMode="auto">
              <a:xfrm rot="-9013612">
                <a:off x="3802" y="2038"/>
                <a:ext cx="1000" cy="991"/>
              </a:xfrm>
              <a:prstGeom prst="ellipse">
                <a:avLst/>
              </a:prstGeom>
              <a:gradFill rotWithShape="1">
                <a:gsLst>
                  <a:gs pos="0">
                    <a:srgbClr val="FFF5E7"/>
                  </a:gs>
                  <a:gs pos="100000">
                    <a:srgbClr val="FFD9A1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</p:grpSp>
        <p:sp>
          <p:nvSpPr>
            <p:cNvPr id="10258" name="WordArt 83"/>
            <p:cNvSpPr>
              <a:spLocks noChangeArrowheads="1" noChangeShapeType="1" noTextEdit="1"/>
            </p:cNvSpPr>
            <p:nvPr/>
          </p:nvSpPr>
          <p:spPr bwMode="auto">
            <a:xfrm>
              <a:off x="2400" y="1872"/>
              <a:ext cx="912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latin typeface="Comic Sans MS"/>
                </a:rPr>
                <a:t>aplikativni</a:t>
              </a:r>
            </a:p>
            <a:p>
              <a:pPr algn="ctr"/>
              <a:r>
                <a:rPr lang="en-US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latin typeface="Comic Sans MS"/>
                </a:rPr>
                <a:t>softver</a:t>
              </a:r>
            </a:p>
          </p:txBody>
        </p:sp>
      </p:grp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1066800" y="275035"/>
            <a:ext cx="2209800" cy="2114550"/>
            <a:chOff x="672" y="231"/>
            <a:chExt cx="1392" cy="1776"/>
          </a:xfrm>
        </p:grpSpPr>
        <p:grpSp>
          <p:nvGrpSpPr>
            <p:cNvPr id="9" name="Group 60"/>
            <p:cNvGrpSpPr>
              <a:grpSpLocks/>
            </p:cNvGrpSpPr>
            <p:nvPr/>
          </p:nvGrpSpPr>
          <p:grpSpPr bwMode="auto">
            <a:xfrm rot="1253332">
              <a:off x="717" y="231"/>
              <a:ext cx="1138" cy="1776"/>
              <a:chOff x="253" y="0"/>
              <a:chExt cx="1425" cy="1996"/>
            </a:xfrm>
          </p:grpSpPr>
          <p:sp>
            <p:nvSpPr>
              <p:cNvPr id="10255" name="Freeform 61"/>
              <p:cNvSpPr>
                <a:spLocks/>
              </p:cNvSpPr>
              <p:nvPr/>
            </p:nvSpPr>
            <p:spPr bwMode="auto">
              <a:xfrm rot="7607822" flipH="1">
                <a:off x="57" y="374"/>
                <a:ext cx="1996" cy="1247"/>
              </a:xfrm>
              <a:custGeom>
                <a:avLst/>
                <a:gdLst>
                  <a:gd name="T0" fmla="*/ 0 w 1981"/>
                  <a:gd name="T1" fmla="*/ 455 h 1605"/>
                  <a:gd name="T2" fmla="*/ 2055 w 1981"/>
                  <a:gd name="T3" fmla="*/ 0 h 1605"/>
                  <a:gd name="T4" fmla="*/ 1865 w 1981"/>
                  <a:gd name="T5" fmla="*/ 9 h 1605"/>
                  <a:gd name="T6" fmla="*/ 1870 w 1981"/>
                  <a:gd name="T7" fmla="*/ 23 h 1605"/>
                  <a:gd name="T8" fmla="*/ 1891 w 1981"/>
                  <a:gd name="T9" fmla="*/ 44 h 1605"/>
                  <a:gd name="T10" fmla="*/ 1896 w 1981"/>
                  <a:gd name="T11" fmla="*/ 60 h 1605"/>
                  <a:gd name="T12" fmla="*/ 1884 w 1981"/>
                  <a:gd name="T13" fmla="*/ 77 h 1605"/>
                  <a:gd name="T14" fmla="*/ 1842 w 1981"/>
                  <a:gd name="T15" fmla="*/ 92 h 1605"/>
                  <a:gd name="T16" fmla="*/ 1786 w 1981"/>
                  <a:gd name="T17" fmla="*/ 102 h 1605"/>
                  <a:gd name="T18" fmla="*/ 1725 w 1981"/>
                  <a:gd name="T19" fmla="*/ 107 h 1605"/>
                  <a:gd name="T20" fmla="*/ 1631 w 1981"/>
                  <a:gd name="T21" fmla="*/ 107 h 1605"/>
                  <a:gd name="T22" fmla="*/ 1572 w 1981"/>
                  <a:gd name="T23" fmla="*/ 104 h 1605"/>
                  <a:gd name="T24" fmla="*/ 1510 w 1981"/>
                  <a:gd name="T25" fmla="*/ 92 h 1605"/>
                  <a:gd name="T26" fmla="*/ 1470 w 1981"/>
                  <a:gd name="T27" fmla="*/ 78 h 1605"/>
                  <a:gd name="T28" fmla="*/ 1453 w 1981"/>
                  <a:gd name="T29" fmla="*/ 63 h 1605"/>
                  <a:gd name="T30" fmla="*/ 1457 w 1981"/>
                  <a:gd name="T31" fmla="*/ 47 h 1605"/>
                  <a:gd name="T32" fmla="*/ 1470 w 1981"/>
                  <a:gd name="T33" fmla="*/ 32 h 1605"/>
                  <a:gd name="T34" fmla="*/ 1484 w 1981"/>
                  <a:gd name="T35" fmla="*/ 16 h 1605"/>
                  <a:gd name="T36" fmla="*/ 1477 w 1981"/>
                  <a:gd name="T37" fmla="*/ 2 h 1605"/>
                  <a:gd name="T38" fmla="*/ 1135 w 1981"/>
                  <a:gd name="T39" fmla="*/ 18 h 1605"/>
                  <a:gd name="T40" fmla="*/ 1128 w 1981"/>
                  <a:gd name="T41" fmla="*/ 38 h 1605"/>
                  <a:gd name="T42" fmla="*/ 1125 w 1981"/>
                  <a:gd name="T43" fmla="*/ 55 h 1605"/>
                  <a:gd name="T44" fmla="*/ 1110 w 1981"/>
                  <a:gd name="T45" fmla="*/ 69 h 1605"/>
                  <a:gd name="T46" fmla="*/ 1081 w 1981"/>
                  <a:gd name="T47" fmla="*/ 79 h 1605"/>
                  <a:gd name="T48" fmla="*/ 1040 w 1981"/>
                  <a:gd name="T49" fmla="*/ 85 h 1605"/>
                  <a:gd name="T50" fmla="*/ 988 w 1981"/>
                  <a:gd name="T51" fmla="*/ 85 h 1605"/>
                  <a:gd name="T52" fmla="*/ 932 w 1981"/>
                  <a:gd name="T53" fmla="*/ 85 h 1605"/>
                  <a:gd name="T54" fmla="*/ 878 w 1981"/>
                  <a:gd name="T55" fmla="*/ 84 h 1605"/>
                  <a:gd name="T56" fmla="*/ 811 w 1981"/>
                  <a:gd name="T57" fmla="*/ 83 h 1605"/>
                  <a:gd name="T58" fmla="*/ 751 w 1981"/>
                  <a:gd name="T59" fmla="*/ 85 h 1605"/>
                  <a:gd name="T60" fmla="*/ 694 w 1981"/>
                  <a:gd name="T61" fmla="*/ 91 h 1605"/>
                  <a:gd name="T62" fmla="*/ 655 w 1981"/>
                  <a:gd name="T63" fmla="*/ 101 h 1605"/>
                  <a:gd name="T64" fmla="*/ 633 w 1981"/>
                  <a:gd name="T65" fmla="*/ 113 h 1605"/>
                  <a:gd name="T66" fmla="*/ 633 w 1981"/>
                  <a:gd name="T67" fmla="*/ 128 h 1605"/>
                  <a:gd name="T68" fmla="*/ 633 w 1981"/>
                  <a:gd name="T69" fmla="*/ 145 h 1605"/>
                  <a:gd name="T70" fmla="*/ 621 w 1981"/>
                  <a:gd name="T71" fmla="*/ 157 h 1605"/>
                  <a:gd name="T72" fmla="*/ 592 w 1981"/>
                  <a:gd name="T73" fmla="*/ 167 h 1605"/>
                  <a:gd name="T74" fmla="*/ 542 w 1981"/>
                  <a:gd name="T75" fmla="*/ 175 h 1605"/>
                  <a:gd name="T76" fmla="*/ 489 w 1981"/>
                  <a:gd name="T77" fmla="*/ 179 h 1605"/>
                  <a:gd name="T78" fmla="*/ 421 w 1981"/>
                  <a:gd name="T79" fmla="*/ 183 h 1605"/>
                  <a:gd name="T80" fmla="*/ 364 w 1981"/>
                  <a:gd name="T81" fmla="*/ 187 h 1605"/>
                  <a:gd name="T82" fmla="*/ 312 w 1981"/>
                  <a:gd name="T83" fmla="*/ 193 h 1605"/>
                  <a:gd name="T84" fmla="*/ 276 w 1981"/>
                  <a:gd name="T85" fmla="*/ 200 h 1605"/>
                  <a:gd name="T86" fmla="*/ 245 w 1981"/>
                  <a:gd name="T87" fmla="*/ 212 h 1605"/>
                  <a:gd name="T88" fmla="*/ 229 w 1981"/>
                  <a:gd name="T89" fmla="*/ 227 h 1605"/>
                  <a:gd name="T90" fmla="*/ 236 w 1981"/>
                  <a:gd name="T91" fmla="*/ 242 h 1605"/>
                  <a:gd name="T92" fmla="*/ 253 w 1981"/>
                  <a:gd name="T93" fmla="*/ 262 h 1605"/>
                  <a:gd name="T94" fmla="*/ 264 w 1981"/>
                  <a:gd name="T95" fmla="*/ 279 h 1605"/>
                  <a:gd name="T96" fmla="*/ 260 w 1981"/>
                  <a:gd name="T97" fmla="*/ 294 h 1605"/>
                  <a:gd name="T98" fmla="*/ 245 w 1981"/>
                  <a:gd name="T99" fmla="*/ 309 h 1605"/>
                  <a:gd name="T100" fmla="*/ 221 w 1981"/>
                  <a:gd name="T101" fmla="*/ 323 h 1605"/>
                  <a:gd name="T102" fmla="*/ 177 w 1981"/>
                  <a:gd name="T103" fmla="*/ 340 h 1605"/>
                  <a:gd name="T104" fmla="*/ 137 w 1981"/>
                  <a:gd name="T105" fmla="*/ 350 h 1605"/>
                  <a:gd name="T106" fmla="*/ 96 w 1981"/>
                  <a:gd name="T107" fmla="*/ 356 h 1605"/>
                  <a:gd name="T108" fmla="*/ 30 w 1981"/>
                  <a:gd name="T109" fmla="*/ 359 h 160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981"/>
                  <a:gd name="T166" fmla="*/ 0 h 1605"/>
                  <a:gd name="T167" fmla="*/ 1981 w 1981"/>
                  <a:gd name="T168" fmla="*/ 1605 h 160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981" h="1605">
                    <a:moveTo>
                      <a:pt x="0" y="1269"/>
                    </a:moveTo>
                    <a:lnTo>
                      <a:pt x="0" y="1605"/>
                    </a:lnTo>
                    <a:lnTo>
                      <a:pt x="1981" y="1605"/>
                    </a:lnTo>
                    <a:lnTo>
                      <a:pt x="1980" y="0"/>
                    </a:lnTo>
                    <a:lnTo>
                      <a:pt x="1804" y="0"/>
                    </a:lnTo>
                    <a:lnTo>
                      <a:pt x="1795" y="30"/>
                    </a:lnTo>
                    <a:lnTo>
                      <a:pt x="1795" y="52"/>
                    </a:lnTo>
                    <a:lnTo>
                      <a:pt x="1800" y="83"/>
                    </a:lnTo>
                    <a:lnTo>
                      <a:pt x="1810" y="116"/>
                    </a:lnTo>
                    <a:lnTo>
                      <a:pt x="1821" y="155"/>
                    </a:lnTo>
                    <a:lnTo>
                      <a:pt x="1826" y="186"/>
                    </a:lnTo>
                    <a:lnTo>
                      <a:pt x="1826" y="213"/>
                    </a:lnTo>
                    <a:lnTo>
                      <a:pt x="1822" y="244"/>
                    </a:lnTo>
                    <a:lnTo>
                      <a:pt x="1814" y="273"/>
                    </a:lnTo>
                    <a:lnTo>
                      <a:pt x="1795" y="300"/>
                    </a:lnTo>
                    <a:lnTo>
                      <a:pt x="1773" y="324"/>
                    </a:lnTo>
                    <a:lnTo>
                      <a:pt x="1749" y="346"/>
                    </a:lnTo>
                    <a:lnTo>
                      <a:pt x="1721" y="362"/>
                    </a:lnTo>
                    <a:lnTo>
                      <a:pt x="1689" y="374"/>
                    </a:lnTo>
                    <a:lnTo>
                      <a:pt x="1660" y="380"/>
                    </a:lnTo>
                    <a:lnTo>
                      <a:pt x="1619" y="382"/>
                    </a:lnTo>
                    <a:lnTo>
                      <a:pt x="1571" y="379"/>
                    </a:lnTo>
                    <a:lnTo>
                      <a:pt x="1540" y="374"/>
                    </a:lnTo>
                    <a:lnTo>
                      <a:pt x="1513" y="367"/>
                    </a:lnTo>
                    <a:lnTo>
                      <a:pt x="1487" y="351"/>
                    </a:lnTo>
                    <a:lnTo>
                      <a:pt x="1455" y="326"/>
                    </a:lnTo>
                    <a:lnTo>
                      <a:pt x="1434" y="302"/>
                    </a:lnTo>
                    <a:lnTo>
                      <a:pt x="1415" y="276"/>
                    </a:lnTo>
                    <a:lnTo>
                      <a:pt x="1405" y="249"/>
                    </a:lnTo>
                    <a:lnTo>
                      <a:pt x="1398" y="223"/>
                    </a:lnTo>
                    <a:lnTo>
                      <a:pt x="1398" y="194"/>
                    </a:lnTo>
                    <a:lnTo>
                      <a:pt x="1402" y="165"/>
                    </a:lnTo>
                    <a:lnTo>
                      <a:pt x="1408" y="138"/>
                    </a:lnTo>
                    <a:lnTo>
                      <a:pt x="1415" y="112"/>
                    </a:lnTo>
                    <a:lnTo>
                      <a:pt x="1424" y="85"/>
                    </a:lnTo>
                    <a:lnTo>
                      <a:pt x="1429" y="58"/>
                    </a:lnTo>
                    <a:lnTo>
                      <a:pt x="1429" y="34"/>
                    </a:lnTo>
                    <a:lnTo>
                      <a:pt x="1422" y="6"/>
                    </a:lnTo>
                    <a:lnTo>
                      <a:pt x="1090" y="6"/>
                    </a:lnTo>
                    <a:lnTo>
                      <a:pt x="1094" y="63"/>
                    </a:lnTo>
                    <a:lnTo>
                      <a:pt x="1090" y="102"/>
                    </a:lnTo>
                    <a:lnTo>
                      <a:pt x="1088" y="134"/>
                    </a:lnTo>
                    <a:lnTo>
                      <a:pt x="1088" y="164"/>
                    </a:lnTo>
                    <a:lnTo>
                      <a:pt x="1085" y="194"/>
                    </a:lnTo>
                    <a:lnTo>
                      <a:pt x="1078" y="225"/>
                    </a:lnTo>
                    <a:lnTo>
                      <a:pt x="1070" y="245"/>
                    </a:lnTo>
                    <a:lnTo>
                      <a:pt x="1058" y="264"/>
                    </a:lnTo>
                    <a:lnTo>
                      <a:pt x="1041" y="280"/>
                    </a:lnTo>
                    <a:lnTo>
                      <a:pt x="1022" y="292"/>
                    </a:lnTo>
                    <a:lnTo>
                      <a:pt x="1000" y="298"/>
                    </a:lnTo>
                    <a:lnTo>
                      <a:pt x="976" y="302"/>
                    </a:lnTo>
                    <a:lnTo>
                      <a:pt x="953" y="304"/>
                    </a:lnTo>
                    <a:lnTo>
                      <a:pt x="924" y="304"/>
                    </a:lnTo>
                    <a:lnTo>
                      <a:pt x="897" y="300"/>
                    </a:lnTo>
                    <a:lnTo>
                      <a:pt x="875" y="298"/>
                    </a:lnTo>
                    <a:lnTo>
                      <a:pt x="846" y="297"/>
                    </a:lnTo>
                    <a:lnTo>
                      <a:pt x="815" y="293"/>
                    </a:lnTo>
                    <a:lnTo>
                      <a:pt x="781" y="293"/>
                    </a:lnTo>
                    <a:lnTo>
                      <a:pt x="751" y="297"/>
                    </a:lnTo>
                    <a:lnTo>
                      <a:pt x="722" y="300"/>
                    </a:lnTo>
                    <a:lnTo>
                      <a:pt x="692" y="309"/>
                    </a:lnTo>
                    <a:lnTo>
                      <a:pt x="669" y="321"/>
                    </a:lnTo>
                    <a:lnTo>
                      <a:pt x="645" y="336"/>
                    </a:lnTo>
                    <a:lnTo>
                      <a:pt x="630" y="357"/>
                    </a:lnTo>
                    <a:lnTo>
                      <a:pt x="615" y="379"/>
                    </a:lnTo>
                    <a:lnTo>
                      <a:pt x="608" y="401"/>
                    </a:lnTo>
                    <a:lnTo>
                      <a:pt x="604" y="427"/>
                    </a:lnTo>
                    <a:lnTo>
                      <a:pt x="608" y="452"/>
                    </a:lnTo>
                    <a:lnTo>
                      <a:pt x="609" y="480"/>
                    </a:lnTo>
                    <a:lnTo>
                      <a:pt x="608" y="509"/>
                    </a:lnTo>
                    <a:lnTo>
                      <a:pt x="603" y="531"/>
                    </a:lnTo>
                    <a:lnTo>
                      <a:pt x="596" y="555"/>
                    </a:lnTo>
                    <a:lnTo>
                      <a:pt x="586" y="577"/>
                    </a:lnTo>
                    <a:lnTo>
                      <a:pt x="572" y="592"/>
                    </a:lnTo>
                    <a:lnTo>
                      <a:pt x="550" y="608"/>
                    </a:lnTo>
                    <a:lnTo>
                      <a:pt x="522" y="618"/>
                    </a:lnTo>
                    <a:lnTo>
                      <a:pt x="495" y="626"/>
                    </a:lnTo>
                    <a:lnTo>
                      <a:pt x="469" y="633"/>
                    </a:lnTo>
                    <a:lnTo>
                      <a:pt x="442" y="640"/>
                    </a:lnTo>
                    <a:lnTo>
                      <a:pt x="406" y="647"/>
                    </a:lnTo>
                    <a:lnTo>
                      <a:pt x="379" y="652"/>
                    </a:lnTo>
                    <a:lnTo>
                      <a:pt x="349" y="661"/>
                    </a:lnTo>
                    <a:lnTo>
                      <a:pt x="325" y="669"/>
                    </a:lnTo>
                    <a:lnTo>
                      <a:pt x="302" y="679"/>
                    </a:lnTo>
                    <a:lnTo>
                      <a:pt x="283" y="693"/>
                    </a:lnTo>
                    <a:lnTo>
                      <a:pt x="266" y="707"/>
                    </a:lnTo>
                    <a:lnTo>
                      <a:pt x="247" y="729"/>
                    </a:lnTo>
                    <a:lnTo>
                      <a:pt x="235" y="749"/>
                    </a:lnTo>
                    <a:lnTo>
                      <a:pt x="225" y="773"/>
                    </a:lnTo>
                    <a:lnTo>
                      <a:pt x="219" y="802"/>
                    </a:lnTo>
                    <a:lnTo>
                      <a:pt x="223" y="830"/>
                    </a:lnTo>
                    <a:lnTo>
                      <a:pt x="226" y="857"/>
                    </a:lnTo>
                    <a:lnTo>
                      <a:pt x="235" y="889"/>
                    </a:lnTo>
                    <a:lnTo>
                      <a:pt x="243" y="925"/>
                    </a:lnTo>
                    <a:lnTo>
                      <a:pt x="250" y="958"/>
                    </a:lnTo>
                    <a:lnTo>
                      <a:pt x="254" y="983"/>
                    </a:lnTo>
                    <a:lnTo>
                      <a:pt x="254" y="1007"/>
                    </a:lnTo>
                    <a:lnTo>
                      <a:pt x="250" y="1040"/>
                    </a:lnTo>
                    <a:lnTo>
                      <a:pt x="242" y="1067"/>
                    </a:lnTo>
                    <a:lnTo>
                      <a:pt x="235" y="1091"/>
                    </a:lnTo>
                    <a:lnTo>
                      <a:pt x="225" y="1113"/>
                    </a:lnTo>
                    <a:lnTo>
                      <a:pt x="211" y="1142"/>
                    </a:lnTo>
                    <a:lnTo>
                      <a:pt x="192" y="1175"/>
                    </a:lnTo>
                    <a:lnTo>
                      <a:pt x="172" y="1199"/>
                    </a:lnTo>
                    <a:lnTo>
                      <a:pt x="151" y="1217"/>
                    </a:lnTo>
                    <a:lnTo>
                      <a:pt x="132" y="1234"/>
                    </a:lnTo>
                    <a:lnTo>
                      <a:pt x="112" y="1248"/>
                    </a:lnTo>
                    <a:lnTo>
                      <a:pt x="91" y="1257"/>
                    </a:lnTo>
                    <a:lnTo>
                      <a:pt x="62" y="1264"/>
                    </a:lnTo>
                    <a:lnTo>
                      <a:pt x="30" y="1269"/>
                    </a:lnTo>
                    <a:lnTo>
                      <a:pt x="0" y="1269"/>
                    </a:lnTo>
                    <a:close/>
                  </a:path>
                </a:pathLst>
              </a:custGeom>
              <a:solidFill>
                <a:srgbClr val="D8EBB3">
                  <a:alpha val="56862"/>
                </a:srgb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10256" name="Text Box 62"/>
              <p:cNvSpPr txBox="1">
                <a:spLocks noChangeArrowheads="1"/>
              </p:cNvSpPr>
              <p:nvPr/>
            </p:nvSpPr>
            <p:spPr bwMode="auto">
              <a:xfrm rot="19617625">
                <a:off x="253" y="537"/>
                <a:ext cx="1316" cy="34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endParaRPr lang="sr-Cyrl-CS" b="1">
                  <a:latin typeface="Comic Sans MS" pitchFamily="66" charset="0"/>
                </a:endParaRPr>
              </a:p>
            </p:txBody>
          </p:sp>
        </p:grpSp>
        <p:sp>
          <p:nvSpPr>
            <p:cNvPr id="10254" name="Text Box 85"/>
            <p:cNvSpPr txBox="1">
              <a:spLocks noChangeArrowheads="1"/>
            </p:cNvSpPr>
            <p:nvPr/>
          </p:nvSpPr>
          <p:spPr bwMode="auto">
            <a:xfrm>
              <a:off x="672" y="854"/>
              <a:ext cx="139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sz="2000" b="1">
                  <a:solidFill>
                    <a:srgbClr val="FF0000"/>
                  </a:solidFill>
                  <a:latin typeface="Comic Sans MS" pitchFamily="66" charset="0"/>
                </a:rPr>
                <a:t>posebno pisan</a:t>
              </a:r>
              <a:endParaRPr lang="en-US" sz="2000" b="1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0" name="Group 89"/>
          <p:cNvGrpSpPr>
            <a:grpSpLocks/>
          </p:cNvGrpSpPr>
          <p:nvPr/>
        </p:nvGrpSpPr>
        <p:grpSpPr bwMode="auto">
          <a:xfrm>
            <a:off x="4953000" y="3028950"/>
            <a:ext cx="2209800" cy="1771650"/>
            <a:chOff x="3120" y="2544"/>
            <a:chExt cx="1392" cy="1488"/>
          </a:xfrm>
        </p:grpSpPr>
        <p:grpSp>
          <p:nvGrpSpPr>
            <p:cNvPr id="11" name="Group 57"/>
            <p:cNvGrpSpPr>
              <a:grpSpLocks/>
            </p:cNvGrpSpPr>
            <p:nvPr/>
          </p:nvGrpSpPr>
          <p:grpSpPr bwMode="auto">
            <a:xfrm rot="-3361508">
              <a:off x="3072" y="2592"/>
              <a:ext cx="1488" cy="1392"/>
              <a:chOff x="158" y="1616"/>
              <a:chExt cx="1542" cy="1225"/>
            </a:xfrm>
          </p:grpSpPr>
          <p:sp>
            <p:nvSpPr>
              <p:cNvPr id="10251" name="Freeform 58"/>
              <p:cNvSpPr>
                <a:spLocks/>
              </p:cNvSpPr>
              <p:nvPr/>
            </p:nvSpPr>
            <p:spPr bwMode="auto">
              <a:xfrm>
                <a:off x="158" y="1616"/>
                <a:ext cx="1542" cy="1225"/>
              </a:xfrm>
              <a:custGeom>
                <a:avLst/>
                <a:gdLst>
                  <a:gd name="T0" fmla="*/ 576 w 1972"/>
                  <a:gd name="T1" fmla="*/ 205 h 1916"/>
                  <a:gd name="T2" fmla="*/ 0 w 1972"/>
                  <a:gd name="T3" fmla="*/ 42 h 1916"/>
                  <a:gd name="T4" fmla="*/ 52 w 1972"/>
                  <a:gd name="T5" fmla="*/ 40 h 1916"/>
                  <a:gd name="T6" fmla="*/ 54 w 1972"/>
                  <a:gd name="T7" fmla="*/ 36 h 1916"/>
                  <a:gd name="T8" fmla="*/ 51 w 1972"/>
                  <a:gd name="T9" fmla="*/ 31 h 1916"/>
                  <a:gd name="T10" fmla="*/ 47 w 1972"/>
                  <a:gd name="T11" fmla="*/ 26 h 1916"/>
                  <a:gd name="T12" fmla="*/ 45 w 1972"/>
                  <a:gd name="T13" fmla="*/ 21 h 1916"/>
                  <a:gd name="T14" fmla="*/ 45 w 1972"/>
                  <a:gd name="T15" fmla="*/ 16 h 1916"/>
                  <a:gd name="T16" fmla="*/ 49 w 1972"/>
                  <a:gd name="T17" fmla="*/ 11 h 1916"/>
                  <a:gd name="T18" fmla="*/ 59 w 1972"/>
                  <a:gd name="T19" fmla="*/ 7 h 1916"/>
                  <a:gd name="T20" fmla="*/ 69 w 1972"/>
                  <a:gd name="T21" fmla="*/ 4 h 1916"/>
                  <a:gd name="T22" fmla="*/ 83 w 1972"/>
                  <a:gd name="T23" fmla="*/ 1 h 1916"/>
                  <a:gd name="T24" fmla="*/ 99 w 1972"/>
                  <a:gd name="T25" fmla="*/ 1 h 1916"/>
                  <a:gd name="T26" fmla="*/ 113 w 1972"/>
                  <a:gd name="T27" fmla="*/ 0 h 1916"/>
                  <a:gd name="T28" fmla="*/ 126 w 1972"/>
                  <a:gd name="T29" fmla="*/ 1 h 1916"/>
                  <a:gd name="T30" fmla="*/ 139 w 1972"/>
                  <a:gd name="T31" fmla="*/ 2 h 1916"/>
                  <a:gd name="T32" fmla="*/ 150 w 1972"/>
                  <a:gd name="T33" fmla="*/ 4 h 1916"/>
                  <a:gd name="T34" fmla="*/ 160 w 1972"/>
                  <a:gd name="T35" fmla="*/ 8 h 1916"/>
                  <a:gd name="T36" fmla="*/ 167 w 1972"/>
                  <a:gd name="T37" fmla="*/ 13 h 1916"/>
                  <a:gd name="T38" fmla="*/ 173 w 1972"/>
                  <a:gd name="T39" fmla="*/ 19 h 1916"/>
                  <a:gd name="T40" fmla="*/ 170 w 1972"/>
                  <a:gd name="T41" fmla="*/ 24 h 1916"/>
                  <a:gd name="T42" fmla="*/ 166 w 1972"/>
                  <a:gd name="T43" fmla="*/ 30 h 1916"/>
                  <a:gd name="T44" fmla="*/ 162 w 1972"/>
                  <a:gd name="T45" fmla="*/ 36 h 1916"/>
                  <a:gd name="T46" fmla="*/ 163 w 1972"/>
                  <a:gd name="T47" fmla="*/ 39 h 1916"/>
                  <a:gd name="T48" fmla="*/ 260 w 1972"/>
                  <a:gd name="T49" fmla="*/ 40 h 1916"/>
                  <a:gd name="T50" fmla="*/ 257 w 1972"/>
                  <a:gd name="T51" fmla="*/ 51 h 1916"/>
                  <a:gd name="T52" fmla="*/ 258 w 1972"/>
                  <a:gd name="T53" fmla="*/ 58 h 1916"/>
                  <a:gd name="T54" fmla="*/ 261 w 1972"/>
                  <a:gd name="T55" fmla="*/ 64 h 1916"/>
                  <a:gd name="T56" fmla="*/ 267 w 1972"/>
                  <a:gd name="T57" fmla="*/ 68 h 1916"/>
                  <a:gd name="T58" fmla="*/ 278 w 1972"/>
                  <a:gd name="T59" fmla="*/ 71 h 1916"/>
                  <a:gd name="T60" fmla="*/ 291 w 1972"/>
                  <a:gd name="T61" fmla="*/ 72 h 1916"/>
                  <a:gd name="T62" fmla="*/ 306 w 1972"/>
                  <a:gd name="T63" fmla="*/ 72 h 1916"/>
                  <a:gd name="T64" fmla="*/ 321 w 1972"/>
                  <a:gd name="T65" fmla="*/ 72 h 1916"/>
                  <a:gd name="T66" fmla="*/ 339 w 1972"/>
                  <a:gd name="T67" fmla="*/ 71 h 1916"/>
                  <a:gd name="T68" fmla="*/ 357 w 1972"/>
                  <a:gd name="T69" fmla="*/ 72 h 1916"/>
                  <a:gd name="T70" fmla="*/ 375 w 1972"/>
                  <a:gd name="T71" fmla="*/ 73 h 1916"/>
                  <a:gd name="T72" fmla="*/ 389 w 1972"/>
                  <a:gd name="T73" fmla="*/ 75 h 1916"/>
                  <a:gd name="T74" fmla="*/ 396 w 1972"/>
                  <a:gd name="T75" fmla="*/ 80 h 1916"/>
                  <a:gd name="T76" fmla="*/ 400 w 1972"/>
                  <a:gd name="T77" fmla="*/ 86 h 1916"/>
                  <a:gd name="T78" fmla="*/ 399 w 1972"/>
                  <a:gd name="T79" fmla="*/ 91 h 1916"/>
                  <a:gd name="T80" fmla="*/ 400 w 1972"/>
                  <a:gd name="T81" fmla="*/ 97 h 1916"/>
                  <a:gd name="T82" fmla="*/ 405 w 1972"/>
                  <a:gd name="T83" fmla="*/ 102 h 1916"/>
                  <a:gd name="T84" fmla="*/ 416 w 1972"/>
                  <a:gd name="T85" fmla="*/ 105 h 1916"/>
                  <a:gd name="T86" fmla="*/ 432 w 1972"/>
                  <a:gd name="T87" fmla="*/ 107 h 1916"/>
                  <a:gd name="T88" fmla="*/ 447 w 1972"/>
                  <a:gd name="T89" fmla="*/ 108 h 1916"/>
                  <a:gd name="T90" fmla="*/ 466 w 1972"/>
                  <a:gd name="T91" fmla="*/ 109 h 1916"/>
                  <a:gd name="T92" fmla="*/ 481 w 1972"/>
                  <a:gd name="T93" fmla="*/ 111 h 1916"/>
                  <a:gd name="T94" fmla="*/ 494 w 1972"/>
                  <a:gd name="T95" fmla="*/ 114 h 1916"/>
                  <a:gd name="T96" fmla="*/ 505 w 1972"/>
                  <a:gd name="T97" fmla="*/ 118 h 1916"/>
                  <a:gd name="T98" fmla="*/ 511 w 1972"/>
                  <a:gd name="T99" fmla="*/ 122 h 1916"/>
                  <a:gd name="T100" fmla="*/ 511 w 1972"/>
                  <a:gd name="T101" fmla="*/ 129 h 1916"/>
                  <a:gd name="T102" fmla="*/ 508 w 1972"/>
                  <a:gd name="T103" fmla="*/ 135 h 1916"/>
                  <a:gd name="T104" fmla="*/ 504 w 1972"/>
                  <a:gd name="T105" fmla="*/ 142 h 1916"/>
                  <a:gd name="T106" fmla="*/ 502 w 1972"/>
                  <a:gd name="T107" fmla="*/ 148 h 1916"/>
                  <a:gd name="T108" fmla="*/ 506 w 1972"/>
                  <a:gd name="T109" fmla="*/ 154 h 1916"/>
                  <a:gd name="T110" fmla="*/ 511 w 1972"/>
                  <a:gd name="T111" fmla="*/ 158 h 1916"/>
                  <a:gd name="T112" fmla="*/ 523 w 1972"/>
                  <a:gd name="T113" fmla="*/ 162 h 1916"/>
                  <a:gd name="T114" fmla="*/ 537 w 1972"/>
                  <a:gd name="T115" fmla="*/ 166 h 1916"/>
                  <a:gd name="T116" fmla="*/ 551 w 1972"/>
                  <a:gd name="T117" fmla="*/ 168 h 1916"/>
                  <a:gd name="T118" fmla="*/ 568 w 1972"/>
                  <a:gd name="T119" fmla="*/ 169 h 191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972"/>
                  <a:gd name="T181" fmla="*/ 0 h 1916"/>
                  <a:gd name="T182" fmla="*/ 1972 w 1972"/>
                  <a:gd name="T183" fmla="*/ 1916 h 191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972" h="1916">
                    <a:moveTo>
                      <a:pt x="1972" y="1578"/>
                    </a:moveTo>
                    <a:lnTo>
                      <a:pt x="1972" y="1916"/>
                    </a:lnTo>
                    <a:lnTo>
                      <a:pt x="2" y="1916"/>
                    </a:lnTo>
                    <a:lnTo>
                      <a:pt x="0" y="386"/>
                    </a:lnTo>
                    <a:lnTo>
                      <a:pt x="171" y="386"/>
                    </a:lnTo>
                    <a:lnTo>
                      <a:pt x="178" y="372"/>
                    </a:lnTo>
                    <a:lnTo>
                      <a:pt x="183" y="353"/>
                    </a:lnTo>
                    <a:lnTo>
                      <a:pt x="183" y="338"/>
                    </a:lnTo>
                    <a:lnTo>
                      <a:pt x="181" y="319"/>
                    </a:lnTo>
                    <a:lnTo>
                      <a:pt x="174" y="295"/>
                    </a:lnTo>
                    <a:lnTo>
                      <a:pt x="168" y="264"/>
                    </a:lnTo>
                    <a:lnTo>
                      <a:pt x="161" y="244"/>
                    </a:lnTo>
                    <a:lnTo>
                      <a:pt x="154" y="218"/>
                    </a:lnTo>
                    <a:lnTo>
                      <a:pt x="152" y="194"/>
                    </a:lnTo>
                    <a:lnTo>
                      <a:pt x="152" y="170"/>
                    </a:lnTo>
                    <a:lnTo>
                      <a:pt x="154" y="148"/>
                    </a:lnTo>
                    <a:lnTo>
                      <a:pt x="161" y="124"/>
                    </a:lnTo>
                    <a:lnTo>
                      <a:pt x="169" y="102"/>
                    </a:lnTo>
                    <a:lnTo>
                      <a:pt x="183" y="85"/>
                    </a:lnTo>
                    <a:lnTo>
                      <a:pt x="202" y="65"/>
                    </a:lnTo>
                    <a:lnTo>
                      <a:pt x="219" y="49"/>
                    </a:lnTo>
                    <a:lnTo>
                      <a:pt x="238" y="34"/>
                    </a:lnTo>
                    <a:lnTo>
                      <a:pt x="258" y="22"/>
                    </a:lnTo>
                    <a:lnTo>
                      <a:pt x="282" y="12"/>
                    </a:lnTo>
                    <a:lnTo>
                      <a:pt x="310" y="5"/>
                    </a:lnTo>
                    <a:lnTo>
                      <a:pt x="339" y="1"/>
                    </a:lnTo>
                    <a:lnTo>
                      <a:pt x="363" y="0"/>
                    </a:lnTo>
                    <a:lnTo>
                      <a:pt x="388" y="0"/>
                    </a:lnTo>
                    <a:lnTo>
                      <a:pt x="412" y="1"/>
                    </a:lnTo>
                    <a:lnTo>
                      <a:pt x="431" y="5"/>
                    </a:lnTo>
                    <a:lnTo>
                      <a:pt x="453" y="12"/>
                    </a:lnTo>
                    <a:lnTo>
                      <a:pt x="476" y="18"/>
                    </a:lnTo>
                    <a:lnTo>
                      <a:pt x="493" y="29"/>
                    </a:lnTo>
                    <a:lnTo>
                      <a:pt x="511" y="42"/>
                    </a:lnTo>
                    <a:lnTo>
                      <a:pt x="529" y="59"/>
                    </a:lnTo>
                    <a:lnTo>
                      <a:pt x="546" y="78"/>
                    </a:lnTo>
                    <a:lnTo>
                      <a:pt x="561" y="97"/>
                    </a:lnTo>
                    <a:lnTo>
                      <a:pt x="573" y="118"/>
                    </a:lnTo>
                    <a:lnTo>
                      <a:pt x="582" y="143"/>
                    </a:lnTo>
                    <a:lnTo>
                      <a:pt x="588" y="172"/>
                    </a:lnTo>
                    <a:lnTo>
                      <a:pt x="588" y="200"/>
                    </a:lnTo>
                    <a:lnTo>
                      <a:pt x="582" y="227"/>
                    </a:lnTo>
                    <a:lnTo>
                      <a:pt x="575" y="254"/>
                    </a:lnTo>
                    <a:lnTo>
                      <a:pt x="568" y="281"/>
                    </a:lnTo>
                    <a:lnTo>
                      <a:pt x="559" y="312"/>
                    </a:lnTo>
                    <a:lnTo>
                      <a:pt x="554" y="336"/>
                    </a:lnTo>
                    <a:lnTo>
                      <a:pt x="554" y="350"/>
                    </a:lnTo>
                    <a:lnTo>
                      <a:pt x="558" y="362"/>
                    </a:lnTo>
                    <a:lnTo>
                      <a:pt x="563" y="375"/>
                    </a:lnTo>
                    <a:lnTo>
                      <a:pt x="890" y="375"/>
                    </a:lnTo>
                    <a:lnTo>
                      <a:pt x="883" y="439"/>
                    </a:lnTo>
                    <a:lnTo>
                      <a:pt x="881" y="476"/>
                    </a:lnTo>
                    <a:lnTo>
                      <a:pt x="883" y="507"/>
                    </a:lnTo>
                    <a:lnTo>
                      <a:pt x="884" y="536"/>
                    </a:lnTo>
                    <a:lnTo>
                      <a:pt x="888" y="567"/>
                    </a:lnTo>
                    <a:lnTo>
                      <a:pt x="893" y="597"/>
                    </a:lnTo>
                    <a:lnTo>
                      <a:pt x="903" y="618"/>
                    </a:lnTo>
                    <a:lnTo>
                      <a:pt x="915" y="635"/>
                    </a:lnTo>
                    <a:lnTo>
                      <a:pt x="931" y="650"/>
                    </a:lnTo>
                    <a:lnTo>
                      <a:pt x="951" y="662"/>
                    </a:lnTo>
                    <a:lnTo>
                      <a:pt x="973" y="671"/>
                    </a:lnTo>
                    <a:lnTo>
                      <a:pt x="996" y="674"/>
                    </a:lnTo>
                    <a:lnTo>
                      <a:pt x="1020" y="676"/>
                    </a:lnTo>
                    <a:lnTo>
                      <a:pt x="1047" y="676"/>
                    </a:lnTo>
                    <a:lnTo>
                      <a:pt x="1076" y="673"/>
                    </a:lnTo>
                    <a:lnTo>
                      <a:pt x="1097" y="671"/>
                    </a:lnTo>
                    <a:lnTo>
                      <a:pt x="1127" y="668"/>
                    </a:lnTo>
                    <a:lnTo>
                      <a:pt x="1158" y="664"/>
                    </a:lnTo>
                    <a:lnTo>
                      <a:pt x="1192" y="664"/>
                    </a:lnTo>
                    <a:lnTo>
                      <a:pt x="1221" y="668"/>
                    </a:lnTo>
                    <a:lnTo>
                      <a:pt x="1251" y="673"/>
                    </a:lnTo>
                    <a:lnTo>
                      <a:pt x="1280" y="683"/>
                    </a:lnTo>
                    <a:lnTo>
                      <a:pt x="1304" y="693"/>
                    </a:lnTo>
                    <a:lnTo>
                      <a:pt x="1328" y="710"/>
                    </a:lnTo>
                    <a:lnTo>
                      <a:pt x="1343" y="729"/>
                    </a:lnTo>
                    <a:lnTo>
                      <a:pt x="1357" y="751"/>
                    </a:lnTo>
                    <a:lnTo>
                      <a:pt x="1365" y="775"/>
                    </a:lnTo>
                    <a:lnTo>
                      <a:pt x="1369" y="799"/>
                    </a:lnTo>
                    <a:lnTo>
                      <a:pt x="1365" y="826"/>
                    </a:lnTo>
                    <a:lnTo>
                      <a:pt x="1363" y="854"/>
                    </a:lnTo>
                    <a:lnTo>
                      <a:pt x="1365" y="881"/>
                    </a:lnTo>
                    <a:lnTo>
                      <a:pt x="1369" y="905"/>
                    </a:lnTo>
                    <a:lnTo>
                      <a:pt x="1377" y="927"/>
                    </a:lnTo>
                    <a:lnTo>
                      <a:pt x="1387" y="949"/>
                    </a:lnTo>
                    <a:lnTo>
                      <a:pt x="1401" y="965"/>
                    </a:lnTo>
                    <a:lnTo>
                      <a:pt x="1422" y="980"/>
                    </a:lnTo>
                    <a:lnTo>
                      <a:pt x="1449" y="990"/>
                    </a:lnTo>
                    <a:lnTo>
                      <a:pt x="1478" y="999"/>
                    </a:lnTo>
                    <a:lnTo>
                      <a:pt x="1502" y="1006"/>
                    </a:lnTo>
                    <a:lnTo>
                      <a:pt x="1531" y="1013"/>
                    </a:lnTo>
                    <a:lnTo>
                      <a:pt x="1565" y="1019"/>
                    </a:lnTo>
                    <a:lnTo>
                      <a:pt x="1594" y="1025"/>
                    </a:lnTo>
                    <a:lnTo>
                      <a:pt x="1623" y="1033"/>
                    </a:lnTo>
                    <a:lnTo>
                      <a:pt x="1647" y="1042"/>
                    </a:lnTo>
                    <a:lnTo>
                      <a:pt x="1671" y="1052"/>
                    </a:lnTo>
                    <a:lnTo>
                      <a:pt x="1690" y="1066"/>
                    </a:lnTo>
                    <a:lnTo>
                      <a:pt x="1706" y="1079"/>
                    </a:lnTo>
                    <a:lnTo>
                      <a:pt x="1726" y="1101"/>
                    </a:lnTo>
                    <a:lnTo>
                      <a:pt x="1738" y="1122"/>
                    </a:lnTo>
                    <a:lnTo>
                      <a:pt x="1748" y="1144"/>
                    </a:lnTo>
                    <a:lnTo>
                      <a:pt x="1753" y="1175"/>
                    </a:lnTo>
                    <a:lnTo>
                      <a:pt x="1750" y="1204"/>
                    </a:lnTo>
                    <a:lnTo>
                      <a:pt x="1745" y="1229"/>
                    </a:lnTo>
                    <a:lnTo>
                      <a:pt x="1738" y="1262"/>
                    </a:lnTo>
                    <a:lnTo>
                      <a:pt x="1730" y="1298"/>
                    </a:lnTo>
                    <a:lnTo>
                      <a:pt x="1721" y="1330"/>
                    </a:lnTo>
                    <a:lnTo>
                      <a:pt x="1718" y="1358"/>
                    </a:lnTo>
                    <a:lnTo>
                      <a:pt x="1718" y="1380"/>
                    </a:lnTo>
                    <a:lnTo>
                      <a:pt x="1723" y="1412"/>
                    </a:lnTo>
                    <a:lnTo>
                      <a:pt x="1730" y="1440"/>
                    </a:lnTo>
                    <a:lnTo>
                      <a:pt x="1740" y="1460"/>
                    </a:lnTo>
                    <a:lnTo>
                      <a:pt x="1752" y="1481"/>
                    </a:lnTo>
                    <a:lnTo>
                      <a:pt x="1769" y="1503"/>
                    </a:lnTo>
                    <a:lnTo>
                      <a:pt x="1788" y="1525"/>
                    </a:lnTo>
                    <a:lnTo>
                      <a:pt x="1810" y="1544"/>
                    </a:lnTo>
                    <a:lnTo>
                      <a:pt x="1836" y="1559"/>
                    </a:lnTo>
                    <a:lnTo>
                      <a:pt x="1860" y="1568"/>
                    </a:lnTo>
                    <a:lnTo>
                      <a:pt x="1885" y="1575"/>
                    </a:lnTo>
                    <a:lnTo>
                      <a:pt x="1911" y="1578"/>
                    </a:lnTo>
                    <a:lnTo>
                      <a:pt x="1942" y="1580"/>
                    </a:lnTo>
                    <a:lnTo>
                      <a:pt x="1972" y="1578"/>
                    </a:lnTo>
                    <a:close/>
                  </a:path>
                </a:pathLst>
              </a:custGeom>
              <a:solidFill>
                <a:srgbClr val="D8EBB3">
                  <a:alpha val="63136"/>
                </a:srgb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10252" name="Text Box 59"/>
              <p:cNvSpPr txBox="1">
                <a:spLocks noChangeArrowheads="1"/>
              </p:cNvSpPr>
              <p:nvPr/>
            </p:nvSpPr>
            <p:spPr bwMode="auto">
              <a:xfrm>
                <a:off x="1171" y="2203"/>
                <a:ext cx="402" cy="230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vert="eaVer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sr-Cyrl-CS" b="1">
                  <a:latin typeface="Comic Sans MS" pitchFamily="66" charset="0"/>
                </a:endParaRPr>
              </a:p>
            </p:txBody>
          </p:sp>
        </p:grpSp>
        <p:sp>
          <p:nvSpPr>
            <p:cNvPr id="10250" name="Text Box 86"/>
            <p:cNvSpPr txBox="1">
              <a:spLocks noChangeArrowheads="1"/>
            </p:cNvSpPr>
            <p:nvPr/>
          </p:nvSpPr>
          <p:spPr bwMode="auto">
            <a:xfrm>
              <a:off x="3552" y="3264"/>
              <a:ext cx="72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sz="2000" b="1">
                  <a:solidFill>
                    <a:srgbClr val="FF0000"/>
                  </a:solidFill>
                  <a:latin typeface="Comic Sans MS" pitchFamily="66" charset="0"/>
                </a:rPr>
                <a:t>gotov</a:t>
              </a:r>
              <a:endParaRPr lang="en-US" sz="2000" b="1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sp>
        <p:nvSpPr>
          <p:cNvPr id="85079" name="Text Box 87"/>
          <p:cNvSpPr txBox="1">
            <a:spLocks noChangeArrowheads="1"/>
          </p:cNvSpPr>
          <p:nvPr/>
        </p:nvSpPr>
        <p:spPr bwMode="auto">
          <a:xfrm>
            <a:off x="3200400" y="400050"/>
            <a:ext cx="403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Fokusiran je na rješavanje nekih specifičnosti u okviru organizacije. Kreira se za specijalne potrebe specifične organizacije.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5080" name="Text Box 88"/>
          <p:cNvSpPr txBox="1">
            <a:spLocks noChangeArrowheads="1"/>
          </p:cNvSpPr>
          <p:nvPr/>
        </p:nvSpPr>
        <p:spPr bwMode="auto">
          <a:xfrm>
            <a:off x="1524000" y="4171950"/>
            <a:ext cx="3429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Kreiran sa ciljem da zadovolji neke opšte potrebe.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85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85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79" grpId="0" build="p" autoUpdateAnimBg="0"/>
      <p:bldP spid="8508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10" name="AutoShape 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203791" name="Text Box 15"/>
          <p:cNvSpPr txBox="1">
            <a:spLocks noChangeArrowheads="1"/>
          </p:cNvSpPr>
          <p:nvPr/>
        </p:nvSpPr>
        <p:spPr bwMode="auto">
          <a:xfrm>
            <a:off x="1295400" y="400050"/>
            <a:ext cx="678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>
                <a:solidFill>
                  <a:srgbClr val="006600"/>
                </a:solidFill>
                <a:latin typeface="Comic Sans MS" pitchFamily="66" charset="0"/>
              </a:rPr>
              <a:t>Aplikativni program opšte namjene</a:t>
            </a: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 omogućava izvršavanje opštih radnji koje se javljaju pri određenoj obradi podataka. 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203792" name="Text Box 16"/>
          <p:cNvSpPr txBox="1">
            <a:spLocks noChangeArrowheads="1"/>
          </p:cNvSpPr>
          <p:nvPr/>
        </p:nvSpPr>
        <p:spPr bwMode="auto">
          <a:xfrm>
            <a:off x="1752600" y="1314450"/>
            <a:ext cx="5486400" cy="369332"/>
          </a:xfrm>
          <a:prstGeom prst="rect">
            <a:avLst/>
          </a:prstGeom>
          <a:solidFill>
            <a:srgbClr val="BC7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dirty="0">
                <a:solidFill>
                  <a:schemeClr val="bg1"/>
                </a:solidFill>
                <a:latin typeface="Comic Sans MS" pitchFamily="66" charset="0"/>
              </a:rPr>
              <a:t>Najčešće korišćeni programi </a:t>
            </a:r>
            <a:r>
              <a:rPr lang="sr-Latn-CS" dirty="0" smtClean="0">
                <a:solidFill>
                  <a:schemeClr val="bg1"/>
                </a:solidFill>
                <a:latin typeface="Comic Sans MS" pitchFamily="66" charset="0"/>
              </a:rPr>
              <a:t>op</a:t>
            </a:r>
            <a:r>
              <a:rPr lang="sr-Latn-ME" dirty="0" smtClean="0">
                <a:solidFill>
                  <a:schemeClr val="bg1"/>
                </a:solidFill>
                <a:latin typeface="Comic Sans MS" pitchFamily="66" charset="0"/>
              </a:rPr>
              <a:t>št</a:t>
            </a:r>
            <a:r>
              <a:rPr lang="sr-Latn-CS" dirty="0" smtClean="0">
                <a:solidFill>
                  <a:schemeClr val="bg1"/>
                </a:solidFill>
                <a:latin typeface="Comic Sans MS" pitchFamily="66" charset="0"/>
              </a:rPr>
              <a:t>e </a:t>
            </a:r>
            <a:r>
              <a:rPr lang="sr-Latn-CS" dirty="0">
                <a:solidFill>
                  <a:schemeClr val="bg1"/>
                </a:solidFill>
                <a:latin typeface="Comic Sans MS" pitchFamily="66" charset="0"/>
              </a:rPr>
              <a:t>namjene: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2293" name="Picture 17" descr="ist1_4056755_connec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943350"/>
            <a:ext cx="12954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33400" y="1828800"/>
            <a:ext cx="2374900" cy="1312069"/>
            <a:chOff x="336" y="1536"/>
            <a:chExt cx="1496" cy="1102"/>
          </a:xfrm>
        </p:grpSpPr>
        <p:pic>
          <p:nvPicPr>
            <p:cNvPr id="12307" name="Picture 21" descr="ist1_3830662_flat_screen_isolated_on_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1536"/>
              <a:ext cx="149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8" name="Text Box 2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536" y="1648"/>
              <a:ext cx="1152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latin typeface="Comic Sans MS" pitchFamily="66" charset="0"/>
                </a:rPr>
                <a:t>Programi za rad sa tabelama</a:t>
              </a:r>
              <a:endParaRPr lang="en-US">
                <a:latin typeface="Comic Sans MS" pitchFamily="66" charset="0"/>
              </a:endParaRP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416300" y="1828800"/>
            <a:ext cx="2374900" cy="1312069"/>
            <a:chOff x="2152" y="1536"/>
            <a:chExt cx="1496" cy="1102"/>
          </a:xfrm>
        </p:grpSpPr>
        <p:pic>
          <p:nvPicPr>
            <p:cNvPr id="12305" name="Picture 22" descr="ist1_3830662_flat_screen_isolated_on_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52" y="1536"/>
              <a:ext cx="149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6" name="Text Box 27"/>
            <p:cNvSpPr txBox="1">
              <a:spLocks noChangeArrowheads="1"/>
            </p:cNvSpPr>
            <p:nvPr/>
          </p:nvSpPr>
          <p:spPr bwMode="auto">
            <a:xfrm>
              <a:off x="2304" y="1656"/>
              <a:ext cx="1296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latin typeface="Comic Sans MS" pitchFamily="66" charset="0"/>
                </a:rPr>
                <a:t>Programi za rad sa bazama podataka</a:t>
              </a:r>
              <a:endParaRPr lang="en-US">
                <a:latin typeface="Comic Sans MS" pitchFamily="66" charset="0"/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464300" y="1828800"/>
            <a:ext cx="2374900" cy="1312069"/>
            <a:chOff x="4072" y="1536"/>
            <a:chExt cx="1496" cy="1102"/>
          </a:xfrm>
        </p:grpSpPr>
        <p:pic>
          <p:nvPicPr>
            <p:cNvPr id="12303" name="Picture 23" descr="ist1_3830662_flat_screen_isolated_on_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72" y="1536"/>
              <a:ext cx="149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4" name="Text Box 28"/>
            <p:cNvSpPr txBox="1">
              <a:spLocks noChangeArrowheads="1"/>
            </p:cNvSpPr>
            <p:nvPr/>
          </p:nvSpPr>
          <p:spPr bwMode="auto">
            <a:xfrm>
              <a:off x="4272" y="1680"/>
              <a:ext cx="1152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latin typeface="Comic Sans MS" pitchFamily="66" charset="0"/>
                </a:rPr>
                <a:t>Programi za obradu teksta</a:t>
              </a:r>
              <a:endParaRPr lang="en-US">
                <a:latin typeface="Comic Sans MS" pitchFamily="66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1600200" y="3257550"/>
            <a:ext cx="2374900" cy="1312069"/>
            <a:chOff x="1008" y="2736"/>
            <a:chExt cx="1496" cy="1102"/>
          </a:xfrm>
        </p:grpSpPr>
        <p:pic>
          <p:nvPicPr>
            <p:cNvPr id="12301" name="Picture 24" descr="ist1_3830662_flat_screen_isolated_on_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8" y="2736"/>
              <a:ext cx="149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2" name="Text Box 29"/>
            <p:cNvSpPr txBox="1">
              <a:spLocks noChangeArrowheads="1"/>
            </p:cNvSpPr>
            <p:nvPr/>
          </p:nvSpPr>
          <p:spPr bwMode="auto">
            <a:xfrm>
              <a:off x="1296" y="2832"/>
              <a:ext cx="1008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latin typeface="Comic Sans MS" pitchFamily="66" charset="0"/>
                </a:rPr>
                <a:t>Programi za rad sa grafikom</a:t>
              </a:r>
              <a:endParaRPr lang="en-US">
                <a:latin typeface="Comic Sans MS" pitchFamily="66" charset="0"/>
              </a:endParaRP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4724400" y="3259932"/>
            <a:ext cx="2374900" cy="1312069"/>
            <a:chOff x="2976" y="2738"/>
            <a:chExt cx="1496" cy="1102"/>
          </a:xfrm>
        </p:grpSpPr>
        <p:pic>
          <p:nvPicPr>
            <p:cNvPr id="12299" name="Picture 25" descr="ist1_3830662_flat_screen_isolated_on_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6" y="2738"/>
              <a:ext cx="1496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0" name="Text Box 30"/>
            <p:cNvSpPr txBox="1">
              <a:spLocks noChangeArrowheads="1"/>
            </p:cNvSpPr>
            <p:nvPr/>
          </p:nvSpPr>
          <p:spPr bwMode="auto">
            <a:xfrm>
              <a:off x="3152" y="2920"/>
              <a:ext cx="129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latin typeface="Comic Sans MS" pitchFamily="66" charset="0"/>
                </a:rPr>
                <a:t>Komunikacioni programi</a:t>
              </a:r>
              <a:endParaRPr lang="en-US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3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3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3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3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91" grpId="0" build="p" autoUpdateAnimBg="0"/>
      <p:bldP spid="2037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2074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2075" name="AutoShape 11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0" y="0"/>
            <a:ext cx="2757488" cy="1953816"/>
            <a:chOff x="0" y="0"/>
            <a:chExt cx="1737" cy="1641"/>
          </a:xfrm>
        </p:grpSpPr>
        <p:pic>
          <p:nvPicPr>
            <p:cNvPr id="2072" name="Picture 45" descr="ist1_3373865_yellow_note_pap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737" cy="1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3" name="Text Box 48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336" y="528"/>
              <a:ext cx="1152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sz="2000">
                  <a:latin typeface="Comic Sans MS" pitchFamily="66" charset="0"/>
                </a:rPr>
                <a:t>Programi za rad sa tabelama</a:t>
              </a: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228600" y="3600450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1600" dirty="0">
                <a:latin typeface="Comic Sans MS" pitchFamily="66" charset="0"/>
              </a:rPr>
              <a:t>Ovi programi su primarno korišćeni za podršku odlučivanju, kao u obradi finansijskih informacija (npr. kao što je izvještaj prihoda ili  analiza protoka gotovine). </a:t>
            </a:r>
            <a:endParaRPr lang="en-US" sz="1600" i="1" dirty="0">
              <a:latin typeface="Comic Sans MS" pitchFamily="66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1447800" y="171450"/>
            <a:ext cx="350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 i="1">
                <a:solidFill>
                  <a:srgbClr val="FF0000"/>
                </a:solidFill>
                <a:latin typeface="Comic Sans MS" pitchFamily="66" charset="0"/>
              </a:rPr>
              <a:t>engl. spreadsheet programs</a:t>
            </a:r>
            <a:endParaRPr lang="en-US" i="1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1676400" y="4229100"/>
            <a:ext cx="6400800" cy="571500"/>
            <a:chOff x="1056" y="3552"/>
            <a:chExt cx="4032" cy="480"/>
          </a:xfrm>
        </p:grpSpPr>
        <p:sp>
          <p:nvSpPr>
            <p:cNvPr id="2069" name="AutoShape 64"/>
            <p:cNvSpPr>
              <a:spLocks noChangeArrowheads="1"/>
            </p:cNvSpPr>
            <p:nvPr/>
          </p:nvSpPr>
          <p:spPr bwMode="auto">
            <a:xfrm>
              <a:off x="1056" y="3552"/>
              <a:ext cx="4032" cy="480"/>
            </a:xfrm>
            <a:prstGeom prst="roundRect">
              <a:avLst>
                <a:gd name="adj" fmla="val 16667"/>
              </a:avLst>
            </a:prstGeom>
            <a:solidFill>
              <a:srgbClr val="336600">
                <a:alpha val="14902"/>
              </a:srgbClr>
            </a:solidFill>
            <a:ln w="28575">
              <a:solidFill>
                <a:srgbClr val="33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pic>
          <p:nvPicPr>
            <p:cNvPr id="2070" name="Picture 5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3592"/>
              <a:ext cx="432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1" name="Text Box 58"/>
            <p:cNvSpPr txBox="1">
              <a:spLocks noChangeArrowheads="1"/>
            </p:cNvSpPr>
            <p:nvPr/>
          </p:nvSpPr>
          <p:spPr bwMode="auto">
            <a:xfrm>
              <a:off x="1584" y="3696"/>
              <a:ext cx="340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solidFill>
                    <a:srgbClr val="800000"/>
                  </a:solidFill>
                  <a:latin typeface="Comic Sans MS" pitchFamily="66" charset="0"/>
                </a:rPr>
                <a:t>Primjer ovakvog programa je </a:t>
              </a:r>
              <a:r>
                <a:rPr lang="sr-Latn-CS">
                  <a:solidFill>
                    <a:srgbClr val="006600"/>
                  </a:solidFill>
                  <a:latin typeface="Comic Sans MS" pitchFamily="66" charset="0"/>
                </a:rPr>
                <a:t>Microsoft Excel</a:t>
              </a:r>
              <a:endParaRPr lang="en-US">
                <a:latin typeface="Comic Sans MS" pitchFamily="66" charset="0"/>
              </a:endParaRPr>
            </a:p>
          </p:txBody>
        </p:sp>
      </p:grpSp>
      <p:graphicFrame>
        <p:nvGraphicFramePr>
          <p:cNvPr id="146492" name="Object 60"/>
          <p:cNvGraphicFramePr>
            <a:graphicFrameLocks noChangeAspect="1"/>
          </p:cNvGraphicFramePr>
          <p:nvPr/>
        </p:nvGraphicFramePr>
        <p:xfrm>
          <a:off x="2286000" y="664369"/>
          <a:ext cx="990600" cy="30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Bitmap Image" r:id="rId5" imgW="1409897" imgH="1409897" progId="PBrush">
                  <p:embed/>
                </p:oleObj>
              </mc:Choice>
              <mc:Fallback>
                <p:oleObj name="Bitmap Image" r:id="rId5" imgW="1409897" imgH="1409897" progId="PBrush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664369"/>
                        <a:ext cx="990600" cy="30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800600" y="2286001"/>
            <a:ext cx="419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1600">
                <a:latin typeface="Comic Sans MS" pitchFamily="66" charset="0"/>
              </a:rPr>
              <a:t>Ovakvi paketi obiluju velikim brojem statističkih i matematičkih formula, koje je korisnik u prilici da koristi da bi postigao željeni rezultat. </a:t>
            </a: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3124200" y="628650"/>
            <a:ext cx="594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transformišu radni prostor na ekranu u tabelu velikih dimenzija sa numerisanim kolonama i vrstama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5257800" y="1257300"/>
            <a:ext cx="350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Korisnik ukucava numeričke ili tekstualne podatke u jednu lokaciju tabele, zvanu ćelija, i potom ih obrađuje.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pic>
        <p:nvPicPr>
          <p:cNvPr id="146494" name="Picture 6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62200" y="1200150"/>
            <a:ext cx="26670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495" name="Line 63"/>
          <p:cNvSpPr>
            <a:spLocks noChangeShapeType="1"/>
          </p:cNvSpPr>
          <p:nvPr/>
        </p:nvSpPr>
        <p:spPr bwMode="auto">
          <a:xfrm flipV="1">
            <a:off x="3962400" y="1543050"/>
            <a:ext cx="129540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381000" y="1143000"/>
            <a:ext cx="8534400" cy="2495550"/>
            <a:chOff x="240" y="960"/>
            <a:chExt cx="5376" cy="1968"/>
          </a:xfrm>
        </p:grpSpPr>
        <p:sp>
          <p:nvSpPr>
            <p:cNvPr id="2065" name="AutoShape 65"/>
            <p:cNvSpPr>
              <a:spLocks noChangeArrowheads="1"/>
            </p:cNvSpPr>
            <p:nvPr/>
          </p:nvSpPr>
          <p:spPr bwMode="auto">
            <a:xfrm>
              <a:off x="1344" y="960"/>
              <a:ext cx="4272" cy="196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2066" name="AutoShape 66"/>
            <p:cNvSpPr>
              <a:spLocks noChangeArrowheads="1"/>
            </p:cNvSpPr>
            <p:nvPr/>
          </p:nvSpPr>
          <p:spPr bwMode="auto">
            <a:xfrm>
              <a:off x="240" y="2112"/>
              <a:ext cx="2544" cy="81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>
              <a:solidFill>
                <a:srgbClr val="33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2067" name="Rectangle 67"/>
            <p:cNvSpPr>
              <a:spLocks noChangeArrowheads="1"/>
            </p:cNvSpPr>
            <p:nvPr/>
          </p:nvSpPr>
          <p:spPr bwMode="auto">
            <a:xfrm>
              <a:off x="1376" y="2080"/>
              <a:ext cx="1344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2068" name="Rectangle 68"/>
            <p:cNvSpPr>
              <a:spLocks noChangeArrowheads="1"/>
            </p:cNvSpPr>
            <p:nvPr/>
          </p:nvSpPr>
          <p:spPr bwMode="auto">
            <a:xfrm rot="5400000">
              <a:off x="2348" y="2380"/>
              <a:ext cx="87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146491" name="Text Box 59"/>
          <p:cNvSpPr txBox="1">
            <a:spLocks noChangeArrowheads="1"/>
          </p:cNvSpPr>
          <p:nvPr/>
        </p:nvSpPr>
        <p:spPr bwMode="auto">
          <a:xfrm>
            <a:off x="457200" y="2571751"/>
            <a:ext cx="4114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1600" dirty="0">
                <a:latin typeface="Comic Sans MS" pitchFamily="66" charset="0"/>
              </a:rPr>
              <a:t>Radne tabele su obično integrisan</a:t>
            </a:r>
            <a:r>
              <a:rPr lang="en-US" sz="1600" dirty="0">
                <a:latin typeface="Comic Sans MS" pitchFamily="66" charset="0"/>
              </a:rPr>
              <a:t>e</a:t>
            </a:r>
            <a:r>
              <a:rPr lang="sr-Latn-CS" sz="1600" dirty="0">
                <a:latin typeface="Comic Sans MS" pitchFamily="66" charset="0"/>
              </a:rPr>
              <a:t> sa drugim softverima, </a:t>
            </a:r>
            <a:r>
              <a:rPr lang="en-US" sz="1600" dirty="0">
                <a:latin typeface="Comic Sans MS" pitchFamily="66" charset="0"/>
              </a:rPr>
              <a:t>p</a:t>
            </a:r>
            <a:r>
              <a:rPr lang="sr-Latn-CS" sz="1600" dirty="0">
                <a:latin typeface="Comic Sans MS" pitchFamily="66" charset="0"/>
              </a:rPr>
              <a:t>a obrazuju </a:t>
            </a:r>
            <a:r>
              <a:rPr lang="sr-Latn-CS" sz="1600" i="1" dirty="0">
                <a:solidFill>
                  <a:srgbClr val="000066"/>
                </a:solidFill>
                <a:latin typeface="Comic Sans MS" pitchFamily="66" charset="0"/>
              </a:rPr>
              <a:t>softversku garnituru</a:t>
            </a:r>
            <a:r>
              <a:rPr lang="sr-Latn-CS" sz="1600" i="1" dirty="0">
                <a:latin typeface="Comic Sans MS" pitchFamily="66" charset="0"/>
              </a:rPr>
              <a:t>.</a:t>
            </a:r>
            <a:r>
              <a:rPr lang="sr-Latn-CS" sz="1600" dirty="0">
                <a:latin typeface="Comic Sans MS" pitchFamily="66" charset="0"/>
              </a:rPr>
              <a:t> Zbog toga oni mogu biti nazvani </a:t>
            </a:r>
            <a:r>
              <a:rPr lang="sr-Latn-CS" sz="1600" i="1" dirty="0">
                <a:solidFill>
                  <a:srgbClr val="000066"/>
                </a:solidFill>
                <a:latin typeface="Comic Sans MS" pitchFamily="66" charset="0"/>
              </a:rPr>
              <a:t>integrisani paketi</a:t>
            </a:r>
            <a:r>
              <a:rPr lang="sr-Latn-CS" sz="1600" i="1" dirty="0">
                <a:latin typeface="Comic Sans MS" pitchFamily="66" charset="0"/>
              </a:rPr>
              <a:t>.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063" name="Rectangle 46"/>
          <p:cNvSpPr>
            <a:spLocks noChangeArrowheads="1"/>
          </p:cNvSpPr>
          <p:nvPr/>
        </p:nvSpPr>
        <p:spPr bwMode="auto">
          <a:xfrm>
            <a:off x="0" y="0"/>
            <a:ext cx="228600" cy="26860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2064" name="Rectangle 47"/>
          <p:cNvSpPr>
            <a:spLocks noChangeArrowheads="1"/>
          </p:cNvSpPr>
          <p:nvPr/>
        </p:nvSpPr>
        <p:spPr bwMode="auto">
          <a:xfrm>
            <a:off x="0" y="0"/>
            <a:ext cx="3276600" cy="1714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14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6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6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4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6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6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85" grpId="0"/>
      <p:bldP spid="146487" grpId="0"/>
      <p:bldP spid="146481" grpId="0"/>
      <p:bldP spid="146488" grpId="0"/>
      <p:bldP spid="146489" grpId="0"/>
      <p:bldP spid="146495" grpId="0" animBg="1"/>
      <p:bldP spid="1464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10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3102" name="AutoShape 4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0" y="0"/>
            <a:ext cx="2971800" cy="2114550"/>
            <a:chOff x="0" y="0"/>
            <a:chExt cx="1872" cy="1776"/>
          </a:xfrm>
        </p:grpSpPr>
        <p:pic>
          <p:nvPicPr>
            <p:cNvPr id="3099" name="Picture 5" descr="ist1_3373865_yellow_note_pap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872" cy="1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0" name="Text Box 8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288" y="614"/>
              <a:ext cx="1344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sz="2000">
                  <a:latin typeface="Comic Sans MS" pitchFamily="66" charset="0"/>
                </a:rPr>
                <a:t>Programi za   rad sa bazama poataka</a:t>
              </a: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207882" name="Text Box 10"/>
          <p:cNvSpPr txBox="1">
            <a:spLocks noChangeArrowheads="1"/>
          </p:cNvSpPr>
          <p:nvPr/>
        </p:nvSpPr>
        <p:spPr bwMode="auto">
          <a:xfrm>
            <a:off x="5181600" y="1000126"/>
            <a:ext cx="365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1400">
                <a:solidFill>
                  <a:srgbClr val="800000"/>
                </a:solidFill>
                <a:latin typeface="Comic Sans MS" pitchFamily="66" charset="0"/>
              </a:rPr>
              <a:t>U okviru Microsoft Office paketa, program </a:t>
            </a:r>
            <a:r>
              <a:rPr lang="sr-Latn-CS" sz="1400">
                <a:solidFill>
                  <a:srgbClr val="006600"/>
                </a:solidFill>
                <a:latin typeface="Comic Sans MS" pitchFamily="66" charset="0"/>
              </a:rPr>
              <a:t>Access</a:t>
            </a:r>
            <a:r>
              <a:rPr lang="sr-Latn-CS" sz="1400">
                <a:solidFill>
                  <a:srgbClr val="800000"/>
                </a:solidFill>
                <a:latin typeface="Comic Sans MS" pitchFamily="66" charset="0"/>
              </a:rPr>
              <a:t> predstavlja jednokorisnički program za rad sa bazama podataka.</a:t>
            </a:r>
            <a:endParaRPr lang="en-US" sz="140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207884" name="Text Box 12"/>
          <p:cNvSpPr txBox="1">
            <a:spLocks noChangeArrowheads="1"/>
          </p:cNvSpPr>
          <p:nvPr/>
        </p:nvSpPr>
        <p:spPr bwMode="auto">
          <a:xfrm>
            <a:off x="2895600" y="376237"/>
            <a:ext cx="548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omogućavaju skladištenje pretraživanje i manipulisanje podacima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207885" name="Text Box 13"/>
          <p:cNvSpPr txBox="1">
            <a:spLocks noChangeArrowheads="1"/>
          </p:cNvSpPr>
          <p:nvPr/>
        </p:nvSpPr>
        <p:spPr bwMode="auto">
          <a:xfrm>
            <a:off x="2971800" y="9144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solidFill>
                  <a:srgbClr val="006600"/>
                </a:solidFill>
                <a:latin typeface="Comic Sans MS" pitchFamily="66" charset="0"/>
              </a:rPr>
              <a:t>jednokorisnički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207886" name="Text Box 14"/>
          <p:cNvSpPr txBox="1">
            <a:spLocks noChangeArrowheads="1"/>
          </p:cNvSpPr>
          <p:nvPr/>
        </p:nvSpPr>
        <p:spPr bwMode="auto">
          <a:xfrm>
            <a:off x="2057400" y="2434828"/>
            <a:ext cx="6546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>
                <a:solidFill>
                  <a:srgbClr val="000066"/>
                </a:solidFill>
                <a:latin typeface="Comic Sans MS" pitchFamily="66" charset="0"/>
              </a:rPr>
              <a:t>Fajl</a:t>
            </a:r>
            <a:r>
              <a:rPr lang="sr-Latn-CS">
                <a:latin typeface="Comic Sans MS" pitchFamily="66" charset="0"/>
              </a:rPr>
              <a:t> je kolekcija srodnih snimaka poređanih alfabetski, hronološki, hijerarhijski u nizu ili na neki drugi način. 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07887" name="Text Box 15"/>
          <p:cNvSpPr txBox="1">
            <a:spLocks noChangeArrowheads="1"/>
          </p:cNvSpPr>
          <p:nvPr/>
        </p:nvSpPr>
        <p:spPr bwMode="auto">
          <a:xfrm>
            <a:off x="1371601" y="3486150"/>
            <a:ext cx="67786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>
                <a:solidFill>
                  <a:srgbClr val="000066"/>
                </a:solidFill>
                <a:latin typeface="Comic Sans MS" pitchFamily="66" charset="0"/>
              </a:rPr>
              <a:t>Baza podataka</a:t>
            </a:r>
            <a:r>
              <a:rPr lang="sr-Latn-CS">
                <a:latin typeface="Comic Sans MS" pitchFamily="66" charset="0"/>
              </a:rPr>
              <a:t> je kolekcija fajlova koji služe kao resurs podataka za kompjuter. U bazi podataka, svi podaci su integrisani sa ustanovljenim odnosima. </a:t>
            </a:r>
            <a:endParaRPr lang="en-US">
              <a:latin typeface="Comic Sans MS" pitchFamily="66" charset="0"/>
            </a:endParaRPr>
          </a:p>
        </p:txBody>
      </p:sp>
      <p:pic>
        <p:nvPicPr>
          <p:cNvPr id="207888" name="Picture 16" descr="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878914">
            <a:off x="768350" y="2343150"/>
            <a:ext cx="1277938" cy="54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7891" name="Object 19"/>
          <p:cNvGraphicFramePr>
            <a:graphicFrameLocks noChangeAspect="1"/>
          </p:cNvGraphicFramePr>
          <p:nvPr/>
        </p:nvGraphicFramePr>
        <p:xfrm>
          <a:off x="2362200" y="457201"/>
          <a:ext cx="990600" cy="30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Bitmap Image" r:id="rId5" imgW="1409897" imgH="1409897" progId="PBrush">
                  <p:embed/>
                </p:oleObj>
              </mc:Choice>
              <mc:Fallback>
                <p:oleObj name="Bitmap Image" r:id="rId5" imgW="1409897" imgH="1409897" progId="PBrush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57201"/>
                        <a:ext cx="990600" cy="30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92" name="AutoShape 20"/>
          <p:cNvSpPr>
            <a:spLocks noChangeArrowheads="1"/>
          </p:cNvSpPr>
          <p:nvPr/>
        </p:nvSpPr>
        <p:spPr bwMode="auto">
          <a:xfrm rot="8012464">
            <a:off x="2734668" y="865783"/>
            <a:ext cx="515541" cy="9556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033 w 21600"/>
              <a:gd name="T25" fmla="*/ 15482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998" y="0"/>
                </a:moveTo>
                <a:lnTo>
                  <a:pt x="12396" y="6171"/>
                </a:lnTo>
                <a:lnTo>
                  <a:pt x="15482" y="6171"/>
                </a:lnTo>
                <a:lnTo>
                  <a:pt x="15482" y="15482"/>
                </a:lnTo>
                <a:lnTo>
                  <a:pt x="6171" y="15482"/>
                </a:lnTo>
                <a:lnTo>
                  <a:pt x="6171" y="12396"/>
                </a:lnTo>
                <a:lnTo>
                  <a:pt x="0" y="16998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rgbClr val="336600"/>
          </a:solidFill>
          <a:ln w="9525">
            <a:solidFill>
              <a:srgbClr val="DFB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207893" name="Text Box 21"/>
          <p:cNvSpPr txBox="1">
            <a:spLocks noChangeArrowheads="1"/>
          </p:cNvSpPr>
          <p:nvPr/>
        </p:nvSpPr>
        <p:spPr bwMode="auto">
          <a:xfrm>
            <a:off x="3276600" y="14859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>
                <a:solidFill>
                  <a:srgbClr val="006600"/>
                </a:solidFill>
                <a:latin typeface="Comic Sans MS" pitchFamily="66" charset="0"/>
              </a:rPr>
              <a:t>višekorisnički</a:t>
            </a:r>
            <a:endParaRPr lang="en-US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3085" name="Rectangle 22"/>
          <p:cNvSpPr>
            <a:spLocks noChangeArrowheads="1"/>
          </p:cNvSpPr>
          <p:nvPr/>
        </p:nvSpPr>
        <p:spPr bwMode="auto">
          <a:xfrm>
            <a:off x="2514600" y="914400"/>
            <a:ext cx="2590800" cy="800100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0" y="0"/>
            <a:ext cx="228600" cy="26860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3087" name="Rectangle 7"/>
          <p:cNvSpPr>
            <a:spLocks noChangeArrowheads="1"/>
          </p:cNvSpPr>
          <p:nvPr/>
        </p:nvSpPr>
        <p:spPr bwMode="auto">
          <a:xfrm>
            <a:off x="0" y="0"/>
            <a:ext cx="3276600" cy="1714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838200" y="3429000"/>
            <a:ext cx="685800" cy="628650"/>
            <a:chOff x="4262" y="2658"/>
            <a:chExt cx="854" cy="597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4262" y="2658"/>
              <a:ext cx="854" cy="597"/>
              <a:chOff x="4262" y="2658"/>
              <a:chExt cx="854" cy="597"/>
            </a:xfrm>
          </p:grpSpPr>
          <p:sp>
            <p:nvSpPr>
              <p:cNvPr id="3091" name="Rectangle 28"/>
              <p:cNvSpPr>
                <a:spLocks noChangeArrowheads="1"/>
              </p:cNvSpPr>
              <p:nvPr/>
            </p:nvSpPr>
            <p:spPr bwMode="auto">
              <a:xfrm>
                <a:off x="4262" y="2731"/>
                <a:ext cx="613" cy="450"/>
              </a:xfrm>
              <a:prstGeom prst="rect">
                <a:avLst/>
              </a:prstGeom>
              <a:gradFill rotWithShape="0">
                <a:gsLst>
                  <a:gs pos="0">
                    <a:srgbClr val="B0011C"/>
                  </a:gs>
                  <a:gs pos="100000">
                    <a:srgbClr val="FC0128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3092" name="Arc 29"/>
              <p:cNvSpPr>
                <a:spLocks/>
              </p:cNvSpPr>
              <p:nvPr/>
            </p:nvSpPr>
            <p:spPr bwMode="auto">
              <a:xfrm>
                <a:off x="4262" y="3173"/>
                <a:ext cx="618" cy="82"/>
              </a:xfrm>
              <a:custGeom>
                <a:avLst/>
                <a:gdLst>
                  <a:gd name="T0" fmla="*/ 0 w 31257"/>
                  <a:gd name="T1" fmla="*/ 0 h 21600"/>
                  <a:gd name="T2" fmla="*/ 0 w 31257"/>
                  <a:gd name="T3" fmla="*/ 0 h 21600"/>
                  <a:gd name="T4" fmla="*/ 0 w 31257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1257"/>
                  <a:gd name="T10" fmla="*/ 0 h 21600"/>
                  <a:gd name="T11" fmla="*/ 31257 w 3125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57" h="21600" fill="none" extrusionOk="0">
                    <a:moveTo>
                      <a:pt x="31257" y="19321"/>
                    </a:moveTo>
                    <a:cubicBezTo>
                      <a:pt x="28258" y="20819"/>
                      <a:pt x="24952" y="21599"/>
                      <a:pt x="21600" y="21600"/>
                    </a:cubicBezTo>
                    <a:cubicBezTo>
                      <a:pt x="9670" y="21600"/>
                      <a:pt x="0" y="11929"/>
                      <a:pt x="0" y="0"/>
                    </a:cubicBezTo>
                  </a:path>
                  <a:path w="31257" h="21600" stroke="0" extrusionOk="0">
                    <a:moveTo>
                      <a:pt x="31257" y="19321"/>
                    </a:moveTo>
                    <a:cubicBezTo>
                      <a:pt x="28258" y="20819"/>
                      <a:pt x="24952" y="21599"/>
                      <a:pt x="21600" y="21600"/>
                    </a:cubicBez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B0011C"/>
                  </a:gs>
                  <a:gs pos="100000">
                    <a:srgbClr val="FC0128"/>
                  </a:gs>
                </a:gsLst>
                <a:lin ang="0" scaled="1"/>
              </a:gradFill>
              <a:ln w="12700" cap="rnd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3093" name="Rectangle 30"/>
              <p:cNvSpPr>
                <a:spLocks noChangeArrowheads="1"/>
              </p:cNvSpPr>
              <p:nvPr/>
            </p:nvSpPr>
            <p:spPr bwMode="auto">
              <a:xfrm>
                <a:off x="4875" y="2731"/>
                <a:ext cx="241" cy="442"/>
              </a:xfrm>
              <a:prstGeom prst="rect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B0011C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3094" name="Freeform 31"/>
              <p:cNvSpPr>
                <a:spLocks/>
              </p:cNvSpPr>
              <p:nvPr/>
            </p:nvSpPr>
            <p:spPr bwMode="auto">
              <a:xfrm>
                <a:off x="4262" y="3173"/>
                <a:ext cx="614" cy="74"/>
              </a:xfrm>
              <a:custGeom>
                <a:avLst/>
                <a:gdLst>
                  <a:gd name="T0" fmla="*/ 0 w 614"/>
                  <a:gd name="T1" fmla="*/ 0 h 74"/>
                  <a:gd name="T2" fmla="*/ 613 w 614"/>
                  <a:gd name="T3" fmla="*/ 0 h 74"/>
                  <a:gd name="T4" fmla="*/ 613 w 614"/>
                  <a:gd name="T5" fmla="*/ 73 h 74"/>
                  <a:gd name="T6" fmla="*/ 0 w 614"/>
                  <a:gd name="T7" fmla="*/ 0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14"/>
                  <a:gd name="T13" fmla="*/ 0 h 74"/>
                  <a:gd name="T14" fmla="*/ 614 w 614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14" h="74">
                    <a:moveTo>
                      <a:pt x="0" y="0"/>
                    </a:moveTo>
                    <a:lnTo>
                      <a:pt x="613" y="0"/>
                    </a:lnTo>
                    <a:lnTo>
                      <a:pt x="613" y="7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B0011C"/>
                  </a:gs>
                  <a:gs pos="100000">
                    <a:srgbClr val="FC0128"/>
                  </a:gs>
                </a:gsLst>
                <a:lin ang="0" scaled="1"/>
              </a:gra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3095" name="Freeform 32"/>
              <p:cNvSpPr>
                <a:spLocks/>
              </p:cNvSpPr>
              <p:nvPr/>
            </p:nvSpPr>
            <p:spPr bwMode="auto">
              <a:xfrm>
                <a:off x="4875" y="3171"/>
                <a:ext cx="241" cy="76"/>
              </a:xfrm>
              <a:custGeom>
                <a:avLst/>
                <a:gdLst>
                  <a:gd name="T0" fmla="*/ 0 w 241"/>
                  <a:gd name="T1" fmla="*/ 0 h 76"/>
                  <a:gd name="T2" fmla="*/ 0 w 241"/>
                  <a:gd name="T3" fmla="*/ 75 h 76"/>
                  <a:gd name="T4" fmla="*/ 30 w 241"/>
                  <a:gd name="T5" fmla="*/ 72 h 76"/>
                  <a:gd name="T6" fmla="*/ 64 w 241"/>
                  <a:gd name="T7" fmla="*/ 69 h 76"/>
                  <a:gd name="T8" fmla="*/ 107 w 241"/>
                  <a:gd name="T9" fmla="*/ 61 h 76"/>
                  <a:gd name="T10" fmla="*/ 141 w 241"/>
                  <a:gd name="T11" fmla="*/ 55 h 76"/>
                  <a:gd name="T12" fmla="*/ 167 w 241"/>
                  <a:gd name="T13" fmla="*/ 48 h 76"/>
                  <a:gd name="T14" fmla="*/ 190 w 241"/>
                  <a:gd name="T15" fmla="*/ 41 h 76"/>
                  <a:gd name="T16" fmla="*/ 204 w 241"/>
                  <a:gd name="T17" fmla="*/ 35 h 76"/>
                  <a:gd name="T18" fmla="*/ 216 w 241"/>
                  <a:gd name="T19" fmla="*/ 29 h 76"/>
                  <a:gd name="T20" fmla="*/ 228 w 241"/>
                  <a:gd name="T21" fmla="*/ 22 h 76"/>
                  <a:gd name="T22" fmla="*/ 233 w 241"/>
                  <a:gd name="T23" fmla="*/ 17 h 76"/>
                  <a:gd name="T24" fmla="*/ 238 w 241"/>
                  <a:gd name="T25" fmla="*/ 10 h 76"/>
                  <a:gd name="T26" fmla="*/ 240 w 241"/>
                  <a:gd name="T27" fmla="*/ 6 h 76"/>
                  <a:gd name="T28" fmla="*/ 240 w 241"/>
                  <a:gd name="T29" fmla="*/ 1 h 76"/>
                  <a:gd name="T30" fmla="*/ 0 w 241"/>
                  <a:gd name="T31" fmla="*/ 0 h 7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41"/>
                  <a:gd name="T49" fmla="*/ 0 h 76"/>
                  <a:gd name="T50" fmla="*/ 241 w 241"/>
                  <a:gd name="T51" fmla="*/ 76 h 7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41" h="76">
                    <a:moveTo>
                      <a:pt x="0" y="0"/>
                    </a:moveTo>
                    <a:lnTo>
                      <a:pt x="0" y="75"/>
                    </a:lnTo>
                    <a:lnTo>
                      <a:pt x="30" y="72"/>
                    </a:lnTo>
                    <a:lnTo>
                      <a:pt x="64" y="69"/>
                    </a:lnTo>
                    <a:lnTo>
                      <a:pt x="107" y="61"/>
                    </a:lnTo>
                    <a:lnTo>
                      <a:pt x="141" y="55"/>
                    </a:lnTo>
                    <a:lnTo>
                      <a:pt x="167" y="48"/>
                    </a:lnTo>
                    <a:lnTo>
                      <a:pt x="190" y="41"/>
                    </a:lnTo>
                    <a:lnTo>
                      <a:pt x="204" y="35"/>
                    </a:lnTo>
                    <a:lnTo>
                      <a:pt x="216" y="29"/>
                    </a:lnTo>
                    <a:lnTo>
                      <a:pt x="228" y="22"/>
                    </a:lnTo>
                    <a:lnTo>
                      <a:pt x="233" y="17"/>
                    </a:lnTo>
                    <a:lnTo>
                      <a:pt x="238" y="10"/>
                    </a:lnTo>
                    <a:lnTo>
                      <a:pt x="240" y="6"/>
                    </a:lnTo>
                    <a:lnTo>
                      <a:pt x="240" y="1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C0128"/>
                  </a:gs>
                  <a:gs pos="100000">
                    <a:srgbClr val="B0011C"/>
                  </a:gs>
                </a:gsLst>
                <a:lin ang="0" scaled="1"/>
              </a:gra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3096" name="Oval 33"/>
              <p:cNvSpPr>
                <a:spLocks noChangeArrowheads="1"/>
              </p:cNvSpPr>
              <p:nvPr/>
            </p:nvSpPr>
            <p:spPr bwMode="auto">
              <a:xfrm>
                <a:off x="4262" y="2658"/>
                <a:ext cx="854" cy="151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E20124"/>
                  </a:gs>
                </a:gsLst>
                <a:lin ang="270000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3097" name="Oval 34"/>
              <p:cNvSpPr>
                <a:spLocks noChangeArrowheads="1"/>
              </p:cNvSpPr>
              <p:nvPr/>
            </p:nvSpPr>
            <p:spPr bwMode="auto">
              <a:xfrm>
                <a:off x="4400" y="2691"/>
                <a:ext cx="587" cy="79"/>
              </a:xfrm>
              <a:prstGeom prst="ellipse">
                <a:avLst/>
              </a:prstGeom>
              <a:gradFill rotWithShape="0">
                <a:gsLst>
                  <a:gs pos="0">
                    <a:srgbClr val="790015"/>
                  </a:gs>
                  <a:gs pos="100000">
                    <a:srgbClr val="240006"/>
                  </a:gs>
                </a:gsLst>
                <a:lin ang="540000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  <p:sp>
            <p:nvSpPr>
              <p:cNvPr id="3098" name="Oval 35"/>
              <p:cNvSpPr>
                <a:spLocks noChangeArrowheads="1"/>
              </p:cNvSpPr>
              <p:nvPr/>
            </p:nvSpPr>
            <p:spPr bwMode="auto">
              <a:xfrm>
                <a:off x="4438" y="2697"/>
                <a:ext cx="535" cy="73"/>
              </a:xfrm>
              <a:prstGeom prst="ellipse">
                <a:avLst/>
              </a:prstGeom>
              <a:gradFill rotWithShape="0">
                <a:gsLst>
                  <a:gs pos="0">
                    <a:srgbClr val="FC0128"/>
                  </a:gs>
                  <a:gs pos="100000">
                    <a:srgbClr val="CA0120"/>
                  </a:gs>
                </a:gsLst>
                <a:lin ang="270000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hr-HR"/>
              </a:p>
            </p:txBody>
          </p:sp>
        </p:grpSp>
        <p:sp>
          <p:nvSpPr>
            <p:cNvPr id="207908" name="Rectangle 36"/>
            <p:cNvSpPr>
              <a:spLocks noChangeArrowheads="1"/>
            </p:cNvSpPr>
            <p:nvPr/>
          </p:nvSpPr>
          <p:spPr bwMode="auto">
            <a:xfrm>
              <a:off x="4598" y="2886"/>
              <a:ext cx="228" cy="3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>
                <a:defRPr/>
              </a:pPr>
              <a:endParaRPr lang="hr-HR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0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0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20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20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7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20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2" grpId="0"/>
      <p:bldP spid="207884" grpId="0"/>
      <p:bldP spid="207885" grpId="0"/>
      <p:bldP spid="207886" grpId="0"/>
      <p:bldP spid="207887" grpId="0"/>
      <p:bldP spid="207892" grpId="0" animBg="1"/>
      <p:bldP spid="2078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41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4120" name="AutoShape 4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0" y="0"/>
            <a:ext cx="2971800" cy="2114550"/>
            <a:chOff x="0" y="0"/>
            <a:chExt cx="1872" cy="1776"/>
          </a:xfrm>
        </p:grpSpPr>
        <p:pic>
          <p:nvPicPr>
            <p:cNvPr id="4117" name="Picture 5" descr="ist1_3373865_yellow_note_pap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872" cy="1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8" name="Text Box 8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288" y="614"/>
              <a:ext cx="1344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sz="2000">
                  <a:latin typeface="Comic Sans MS" pitchFamily="66" charset="0"/>
                </a:rPr>
                <a:t>Programi za   obradu teksta</a:t>
              </a: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208911" name="Text Box 15"/>
          <p:cNvSpPr txBox="1">
            <a:spLocks noChangeArrowheads="1"/>
          </p:cNvSpPr>
          <p:nvPr/>
        </p:nvSpPr>
        <p:spPr bwMode="auto">
          <a:xfrm>
            <a:off x="3352800" y="467916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omogućavaju korisniku da manipuliše tekstom</a:t>
            </a:r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graphicFrame>
        <p:nvGraphicFramePr>
          <p:cNvPr id="208913" name="Object 17"/>
          <p:cNvGraphicFramePr>
            <a:graphicFrameLocks noChangeAspect="1"/>
          </p:cNvGraphicFramePr>
          <p:nvPr/>
        </p:nvGraphicFramePr>
        <p:xfrm>
          <a:off x="2362200" y="457201"/>
          <a:ext cx="990600" cy="30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Bitmap Image" r:id="rId4" imgW="1409897" imgH="1409897" progId="PBrush">
                  <p:embed/>
                </p:oleObj>
              </mc:Choice>
              <mc:Fallback>
                <p:oleObj name="Bitmap Image" r:id="rId4" imgW="1409897" imgH="1409897" progId="PBrush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57201"/>
                        <a:ext cx="990600" cy="30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590800" y="895350"/>
            <a:ext cx="6553200" cy="1981200"/>
            <a:chOff x="1632" y="720"/>
            <a:chExt cx="4128" cy="1200"/>
          </a:xfrm>
        </p:grpSpPr>
        <p:sp>
          <p:nvSpPr>
            <p:cNvPr id="4115" name="Text Box 16"/>
            <p:cNvSpPr txBox="1">
              <a:spLocks noChangeArrowheads="1"/>
            </p:cNvSpPr>
            <p:nvPr/>
          </p:nvSpPr>
          <p:spPr bwMode="auto">
            <a:xfrm>
              <a:off x="1824" y="912"/>
              <a:ext cx="3792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r-Latn-CS">
                  <a:latin typeface="Comic Sans MS" pitchFamily="66" charset="0"/>
                </a:rPr>
                <a:t>Savremeni programi iz ove oblasti sadrže mogućnosti editovanja (prikazivanja) teksta, formatiranja, štampe, primjene riječnika, provjere gramatičke ispravnosti, dodavanje grafike, crteža i sl.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4116" name="Oval 18"/>
            <p:cNvSpPr>
              <a:spLocks noChangeArrowheads="1"/>
            </p:cNvSpPr>
            <p:nvPr/>
          </p:nvSpPr>
          <p:spPr bwMode="auto">
            <a:xfrm>
              <a:off x="1632" y="720"/>
              <a:ext cx="4128" cy="1104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/>
              <a:endParaRPr lang="hr-HR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0" y="2590800"/>
            <a:ext cx="6781800" cy="1657350"/>
            <a:chOff x="1344" y="1776"/>
            <a:chExt cx="4272" cy="1008"/>
          </a:xfrm>
        </p:grpSpPr>
        <p:sp>
          <p:nvSpPr>
            <p:cNvPr id="4113" name="Text Box 10"/>
            <p:cNvSpPr txBox="1">
              <a:spLocks noChangeArrowheads="1"/>
            </p:cNvSpPr>
            <p:nvPr/>
          </p:nvSpPr>
          <p:spPr bwMode="auto">
            <a:xfrm>
              <a:off x="1624" y="1967"/>
              <a:ext cx="3888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solidFill>
                    <a:srgbClr val="800000"/>
                  </a:solidFill>
                  <a:latin typeface="Comic Sans MS" pitchFamily="66" charset="0"/>
                </a:rPr>
                <a:t>Današnji programi za obradu teksta imaju mogućnost prikaza tekstualnog materijala na ekranu, tačno onako kako će taj materijal izgledati kada se odštampa. </a:t>
              </a:r>
            </a:p>
          </p:txBody>
        </p:sp>
        <p:sp>
          <p:nvSpPr>
            <p:cNvPr id="4114" name="Oval 19"/>
            <p:cNvSpPr>
              <a:spLocks noChangeArrowheads="1"/>
            </p:cNvSpPr>
            <p:nvPr/>
          </p:nvSpPr>
          <p:spPr bwMode="auto">
            <a:xfrm>
              <a:off x="1344" y="1776"/>
              <a:ext cx="4272" cy="1008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/>
              <a:endParaRPr lang="hr-HR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31800" y="4362450"/>
            <a:ext cx="6121400" cy="571500"/>
            <a:chOff x="272" y="2880"/>
            <a:chExt cx="3856" cy="480"/>
          </a:xfrm>
        </p:grpSpPr>
        <p:sp>
          <p:nvSpPr>
            <p:cNvPr id="4110" name="AutoShape 20"/>
            <p:cNvSpPr>
              <a:spLocks noChangeArrowheads="1"/>
            </p:cNvSpPr>
            <p:nvPr/>
          </p:nvSpPr>
          <p:spPr bwMode="auto">
            <a:xfrm>
              <a:off x="272" y="2880"/>
              <a:ext cx="3856" cy="480"/>
            </a:xfrm>
            <a:prstGeom prst="roundRect">
              <a:avLst>
                <a:gd name="adj" fmla="val 16667"/>
              </a:avLst>
            </a:prstGeom>
            <a:solidFill>
              <a:srgbClr val="3366CC">
                <a:alpha val="20000"/>
              </a:srgbClr>
            </a:solidFill>
            <a:ln w="38100">
              <a:solidFill>
                <a:srgbClr val="3366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pic>
          <p:nvPicPr>
            <p:cNvPr id="4111" name="Picture 1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36" y="2902"/>
              <a:ext cx="49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2" name="Text Box 14"/>
            <p:cNvSpPr txBox="1">
              <a:spLocks noChangeArrowheads="1"/>
            </p:cNvSpPr>
            <p:nvPr/>
          </p:nvSpPr>
          <p:spPr bwMode="auto">
            <a:xfrm>
              <a:off x="816" y="2985"/>
              <a:ext cx="3312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>
                  <a:latin typeface="Comic Sans MS" pitchFamily="66" charset="0"/>
                </a:rPr>
                <a:t>primjer ovakvog programa je</a:t>
              </a:r>
              <a:r>
                <a:rPr lang="sr-Latn-CS">
                  <a:solidFill>
                    <a:srgbClr val="800000"/>
                  </a:solidFill>
                  <a:latin typeface="Comic Sans MS" pitchFamily="66" charset="0"/>
                </a:rPr>
                <a:t> </a:t>
              </a:r>
              <a:r>
                <a:rPr lang="sr-Latn-CS">
                  <a:solidFill>
                    <a:srgbClr val="0033CC"/>
                  </a:solidFill>
                  <a:latin typeface="Comic Sans MS" pitchFamily="66" charset="0"/>
                </a:rPr>
                <a:t>Microsoft Word.</a:t>
              </a:r>
              <a:endParaRPr lang="en-US">
                <a:solidFill>
                  <a:srgbClr val="0033CC"/>
                </a:solidFill>
                <a:latin typeface="Comic Sans MS" pitchFamily="66" charset="0"/>
              </a:endParaRPr>
            </a:p>
          </p:txBody>
        </p:sp>
      </p:grp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0" y="0"/>
            <a:ext cx="228600" cy="26860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4107" name="Rectangle 7"/>
          <p:cNvSpPr>
            <a:spLocks noChangeArrowheads="1"/>
          </p:cNvSpPr>
          <p:nvPr/>
        </p:nvSpPr>
        <p:spPr bwMode="auto">
          <a:xfrm>
            <a:off x="0" y="0"/>
            <a:ext cx="3276600" cy="1714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0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515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5154" name="AutoShape 4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0" y="0"/>
            <a:ext cx="2757488" cy="1953816"/>
            <a:chOff x="0" y="0"/>
            <a:chExt cx="1737" cy="1641"/>
          </a:xfrm>
        </p:grpSpPr>
        <p:pic>
          <p:nvPicPr>
            <p:cNvPr id="5151" name="Picture 5" descr="ist1_3373865_yellow_note_pap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737" cy="1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52" name="Text Box 8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336" y="520"/>
              <a:ext cx="1152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sz="2000">
                  <a:latin typeface="Comic Sans MS" pitchFamily="66" charset="0"/>
                </a:rPr>
                <a:t>Programi za rad sa grafikom</a:t>
              </a: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2590800" y="285750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omogućavaju korisniku da kreira, skladišti i prikazuje ili štampa razne crteže i grafike</a:t>
            </a:r>
          </a:p>
        </p:txBody>
      </p:sp>
      <p:sp>
        <p:nvSpPr>
          <p:cNvPr id="209935" name="Text Box 15"/>
          <p:cNvSpPr txBox="1">
            <a:spLocks noChangeArrowheads="1"/>
          </p:cNvSpPr>
          <p:nvPr/>
        </p:nvSpPr>
        <p:spPr bwMode="auto">
          <a:xfrm>
            <a:off x="2667000" y="1010842"/>
            <a:ext cx="4800600" cy="369332"/>
          </a:xfrm>
          <a:prstGeom prst="rect">
            <a:avLst/>
          </a:prstGeom>
          <a:solidFill>
            <a:srgbClr val="884475">
              <a:alpha val="20000"/>
            </a:srgbClr>
          </a:solidFill>
          <a:ln w="38100">
            <a:solidFill>
              <a:srgbClr val="884475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>
                <a:latin typeface="Comic Sans MS" pitchFamily="66" charset="0"/>
              </a:rPr>
              <a:t> primjer ovakvog programa je</a:t>
            </a:r>
            <a:r>
              <a:rPr lang="sr-Latn-CS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sr-Latn-CS">
                <a:solidFill>
                  <a:srgbClr val="006600"/>
                </a:solidFill>
                <a:latin typeface="Comic Sans MS" pitchFamily="66" charset="0"/>
              </a:rPr>
              <a:t>Corel Draw</a:t>
            </a:r>
            <a:endParaRPr lang="en-US">
              <a:latin typeface="Comic Sans MS" pitchFamily="66" charset="0"/>
            </a:endParaRPr>
          </a:p>
        </p:txBody>
      </p:sp>
      <p:graphicFrame>
        <p:nvGraphicFramePr>
          <p:cNvPr id="209936" name="Object 16"/>
          <p:cNvGraphicFramePr>
            <a:graphicFrameLocks noChangeAspect="1"/>
          </p:cNvGraphicFramePr>
          <p:nvPr/>
        </p:nvGraphicFramePr>
        <p:xfrm>
          <a:off x="2057400" y="342901"/>
          <a:ext cx="990600" cy="30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Bitmap Image" r:id="rId4" imgW="1409897" imgH="1409897" progId="PBrush">
                  <p:embed/>
                </p:oleObj>
              </mc:Choice>
              <mc:Fallback>
                <p:oleObj name="Bitmap Image" r:id="rId4" imgW="1409897" imgH="1409897" progId="PBrush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42901"/>
                        <a:ext cx="990600" cy="30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533400" y="2087999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1600" dirty="0">
                <a:solidFill>
                  <a:srgbClr val="003366"/>
                </a:solidFill>
                <a:latin typeface="Comic Sans MS" pitchFamily="66" charset="0"/>
              </a:rPr>
              <a:t>Ovaj softver dozvoljava korisnicima da naprave pseudo-trodimenzionalne slike, superponirane višestruke slike, visokoosvjetljene određene aspekte na crtežu i naprave crtež slobodnom rukom. Ovi paketi tipično sadrže alatke za crtanje, prezentacijske template, različite stilove fontova,  rutine provjere isprvnosti napisanog teksta, potpora za karte i alatke za pomoć u sastavljanju višestrukih slika u kompletnu prezentaciju</a:t>
            </a:r>
            <a:r>
              <a:rPr lang="en-US" sz="1600" dirty="0">
                <a:solidFill>
                  <a:srgbClr val="003366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5134" name="Rectangle 6"/>
          <p:cNvSpPr>
            <a:spLocks noChangeArrowheads="1"/>
          </p:cNvSpPr>
          <p:nvPr/>
        </p:nvSpPr>
        <p:spPr bwMode="auto">
          <a:xfrm>
            <a:off x="0" y="0"/>
            <a:ext cx="228600" cy="26860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5135" name="Rectangle 7"/>
          <p:cNvSpPr>
            <a:spLocks noChangeArrowheads="1"/>
          </p:cNvSpPr>
          <p:nvPr/>
        </p:nvSpPr>
        <p:spPr bwMode="auto">
          <a:xfrm>
            <a:off x="0" y="0"/>
            <a:ext cx="3276600" cy="1714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0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2099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30" grpId="0"/>
      <p:bldP spid="209935" grpId="0" animBg="1"/>
      <p:bldP spid="2099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0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266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0267" name="AutoShape 22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pic>
        <p:nvPicPr>
          <p:cNvPr id="50199" name="Picture 23" descr="image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028700"/>
            <a:ext cx="1401764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5565776" y="1085853"/>
            <a:ext cx="1368425" cy="756047"/>
            <a:chOff x="3288" y="164"/>
            <a:chExt cx="1360" cy="1012"/>
          </a:xfrm>
        </p:grpSpPr>
        <p:pic>
          <p:nvPicPr>
            <p:cNvPr id="10261" name="Picture 25" descr="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88" y="164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2" name="Picture 26" descr="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9" y="255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3" name="Picture 27" descr="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70" y="346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4" name="Picture 28" descr="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60" y="436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5" name="Picture 29" descr="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51" y="527"/>
              <a:ext cx="997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0207" name="AutoShape 31"/>
          <p:cNvSpPr>
            <a:spLocks noChangeArrowheads="1"/>
          </p:cNvSpPr>
          <p:nvPr/>
        </p:nvSpPr>
        <p:spPr bwMode="auto">
          <a:xfrm rot="19115868" flipH="1">
            <a:off x="7239000" y="228600"/>
            <a:ext cx="1219200" cy="1771650"/>
          </a:xfrm>
          <a:prstGeom prst="curvedRightArrow">
            <a:avLst>
              <a:gd name="adj1" fmla="val 40230"/>
              <a:gd name="adj2" fmla="val 57165"/>
              <a:gd name="adj3" fmla="val 38019"/>
            </a:avLst>
          </a:prstGeom>
          <a:solidFill>
            <a:srgbClr val="FF9900"/>
          </a:solidFill>
          <a:ln w="9525">
            <a:solidFill>
              <a:srgbClr val="DCB9FF"/>
            </a:solidFill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50208" name="AutoShape 32"/>
          <p:cNvSpPr>
            <a:spLocks noChangeArrowheads="1"/>
          </p:cNvSpPr>
          <p:nvPr/>
        </p:nvSpPr>
        <p:spPr bwMode="auto">
          <a:xfrm rot="2484132">
            <a:off x="457200" y="171450"/>
            <a:ext cx="1219200" cy="1771650"/>
          </a:xfrm>
          <a:prstGeom prst="curvedRightArrow">
            <a:avLst>
              <a:gd name="adj1" fmla="val 40230"/>
              <a:gd name="adj2" fmla="val 57165"/>
              <a:gd name="adj3" fmla="val 38019"/>
            </a:avLst>
          </a:prstGeom>
          <a:solidFill>
            <a:srgbClr val="FF9900"/>
          </a:solidFill>
          <a:ln w="9525">
            <a:solidFill>
              <a:srgbClr val="DFBFFF"/>
            </a:solidFill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50209" name="WordArt 33"/>
          <p:cNvSpPr>
            <a:spLocks noChangeArrowheads="1" noChangeShapeType="1" noTextEdit="1"/>
          </p:cNvSpPr>
          <p:nvPr/>
        </p:nvSpPr>
        <p:spPr bwMode="auto">
          <a:xfrm>
            <a:off x="2590802" y="971550"/>
            <a:ext cx="3733799" cy="342900"/>
          </a:xfrm>
          <a:prstGeom prst="rect">
            <a:avLst/>
          </a:prstGeom>
        </p:spPr>
        <p:txBody>
          <a:bodyPr spcFirstLastPara="1" wrap="none" lIns="70656" tIns="35328" rIns="70656" bIns="35328" fromWordArt="1">
            <a:prstTxWarp prst="textArchUp">
              <a:avLst>
                <a:gd name="adj" fmla="val 10807092"/>
              </a:avLst>
            </a:prstTxWarp>
          </a:bodyPr>
          <a:lstStyle/>
          <a:p>
            <a:pPr algn="ctr"/>
            <a:r>
              <a:rPr lang="en-US" sz="3400" b="1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mic Sans MS"/>
              </a:rPr>
              <a:t>Računarski</a:t>
            </a:r>
            <a:endParaRPr lang="en-US" sz="34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latin typeface="Comic Sans MS"/>
            </a:endParaRPr>
          </a:p>
          <a:p>
            <a:pPr algn="ctr"/>
            <a:r>
              <a:rPr lang="en-US" sz="3400" b="1" kern="10" dirty="0" err="1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mic Sans MS"/>
              </a:rPr>
              <a:t>sistem</a:t>
            </a:r>
            <a:endParaRPr lang="en-US" sz="34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50210" name="WordArt 34"/>
          <p:cNvSpPr>
            <a:spLocks noChangeArrowheads="1" noChangeShapeType="1" noTextEdit="1"/>
          </p:cNvSpPr>
          <p:nvPr/>
        </p:nvSpPr>
        <p:spPr bwMode="auto">
          <a:xfrm>
            <a:off x="990602" y="2007397"/>
            <a:ext cx="1971675" cy="392906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rPr>
              <a:t>hardver</a:t>
            </a:r>
            <a:endParaRPr lang="en-US" sz="2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9900"/>
              </a:solidFill>
              <a:latin typeface="Comic Sans MS"/>
            </a:endParaRPr>
          </a:p>
        </p:txBody>
      </p:sp>
      <p:sp>
        <p:nvSpPr>
          <p:cNvPr id="50211" name="WordArt 35"/>
          <p:cNvSpPr>
            <a:spLocks noChangeArrowheads="1" noChangeShapeType="1" noTextEdit="1"/>
          </p:cNvSpPr>
          <p:nvPr/>
        </p:nvSpPr>
        <p:spPr bwMode="auto">
          <a:xfrm>
            <a:off x="6324604" y="2000250"/>
            <a:ext cx="1904999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rPr>
              <a:t>softver</a:t>
            </a:r>
            <a:endParaRPr lang="en-US" sz="2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9900"/>
              </a:solidFill>
              <a:latin typeface="Comic Sans MS"/>
            </a:endParaRPr>
          </a:p>
        </p:txBody>
      </p:sp>
      <p:pic>
        <p:nvPicPr>
          <p:cNvPr id="50214" name="Picture 38" descr="PPP_STECH_STH_Computer_Secur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1" y="1657351"/>
            <a:ext cx="1295400" cy="89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223" name="AutoShape 47"/>
          <p:cNvSpPr>
            <a:spLocks noChangeArrowheads="1"/>
          </p:cNvSpPr>
          <p:nvPr/>
        </p:nvSpPr>
        <p:spPr bwMode="auto">
          <a:xfrm>
            <a:off x="6735765" y="2531272"/>
            <a:ext cx="649287" cy="269081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rgbClr val="DCB9FF"/>
            </a:solidFill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50226" name="AutoShape 50"/>
          <p:cNvSpPr>
            <a:spLocks noChangeArrowheads="1"/>
          </p:cNvSpPr>
          <p:nvPr/>
        </p:nvSpPr>
        <p:spPr bwMode="auto">
          <a:xfrm>
            <a:off x="1600201" y="2474122"/>
            <a:ext cx="649288" cy="269081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rgbClr val="DCB9FF"/>
            </a:solidFill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50224" name="Text Box 48"/>
          <p:cNvSpPr txBox="1">
            <a:spLocks noChangeArrowheads="1"/>
          </p:cNvSpPr>
          <p:nvPr/>
        </p:nvSpPr>
        <p:spPr bwMode="auto">
          <a:xfrm>
            <a:off x="914400" y="2857501"/>
            <a:ext cx="2133600" cy="902343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prstDash val="dash"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 dirty="0">
                <a:latin typeface="Comic Sans MS" pitchFamily="66" charset="0"/>
              </a:rPr>
              <a:t>FIZIČKI DIO RAČUNARSKOG SISTEMA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2023297" y="3310859"/>
            <a:ext cx="4648200" cy="1703785"/>
            <a:chOff x="480" y="2880"/>
            <a:chExt cx="2928" cy="1431"/>
          </a:xfrm>
        </p:grpSpPr>
        <p:sp>
          <p:nvSpPr>
            <p:cNvPr id="10259" name="Oval 52"/>
            <p:cNvSpPr>
              <a:spLocks noChangeArrowheads="1"/>
            </p:cNvSpPr>
            <p:nvPr/>
          </p:nvSpPr>
          <p:spPr bwMode="auto">
            <a:xfrm rot="-389889">
              <a:off x="480" y="2880"/>
              <a:ext cx="2928" cy="1200"/>
            </a:xfrm>
            <a:prstGeom prst="ellipse">
              <a:avLst/>
            </a:pr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0260" name="Text Box 51"/>
            <p:cNvSpPr txBox="1">
              <a:spLocks noChangeArrowheads="1"/>
            </p:cNvSpPr>
            <p:nvPr/>
          </p:nvSpPr>
          <p:spPr bwMode="auto">
            <a:xfrm>
              <a:off x="549" y="3070"/>
              <a:ext cx="2544" cy="1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dirty="0">
                  <a:solidFill>
                    <a:srgbClr val="3333CC"/>
                  </a:solidFill>
                  <a:latin typeface="Comic Sans MS" pitchFamily="66" charset="0"/>
                </a:rPr>
                <a:t>Računarski hardver ne može da izvrši nijednu aktivnost bez prethodno dobijene instrukcije. Te instrukcije nazivamo </a:t>
              </a:r>
              <a:r>
                <a:rPr lang="sr-Latn-CS" dirty="0">
                  <a:solidFill>
                    <a:srgbClr val="FF0066"/>
                  </a:solidFill>
                  <a:latin typeface="Comic Sans MS" pitchFamily="66" charset="0"/>
                </a:rPr>
                <a:t>softverom</a:t>
              </a:r>
              <a:r>
                <a:rPr lang="sr-Latn-CS" dirty="0">
                  <a:solidFill>
                    <a:srgbClr val="3333CC"/>
                  </a:solidFill>
                  <a:latin typeface="Comic Sans MS" pitchFamily="66" charset="0"/>
                </a:rPr>
                <a:t> ili </a:t>
              </a:r>
              <a:r>
                <a:rPr lang="sr-Latn-CS" dirty="0">
                  <a:solidFill>
                    <a:srgbClr val="FF0066"/>
                  </a:solidFill>
                  <a:latin typeface="Comic Sans MS" pitchFamily="66" charset="0"/>
                </a:rPr>
                <a:t>računarskim</a:t>
              </a:r>
              <a:r>
                <a:rPr lang="sr-Latn-CS" dirty="0">
                  <a:solidFill>
                    <a:srgbClr val="3333CC"/>
                  </a:solidFill>
                  <a:latin typeface="Comic Sans MS" pitchFamily="66" charset="0"/>
                </a:rPr>
                <a:t> </a:t>
              </a:r>
              <a:r>
                <a:rPr lang="sr-Latn-CS" dirty="0">
                  <a:solidFill>
                    <a:srgbClr val="FF0066"/>
                  </a:solidFill>
                  <a:latin typeface="Comic Sans MS" pitchFamily="66" charset="0"/>
                </a:rPr>
                <a:t>programima</a:t>
              </a:r>
              <a:r>
                <a:rPr lang="sr-Latn-CS" dirty="0">
                  <a:solidFill>
                    <a:srgbClr val="3333CC"/>
                  </a:solidFill>
                  <a:latin typeface="Comic Sans MS" pitchFamily="66" charset="0"/>
                </a:rPr>
                <a:t>.</a:t>
              </a:r>
              <a:endParaRPr lang="en-US" dirty="0">
                <a:latin typeface="Comic Sans MS" pitchFamily="66" charset="0"/>
              </a:endParaRPr>
            </a:p>
          </p:txBody>
        </p:sp>
      </p:grpSp>
      <p:sp>
        <p:nvSpPr>
          <p:cNvPr id="50229" name="AutoShape 53"/>
          <p:cNvSpPr>
            <a:spLocks noChangeArrowheads="1"/>
          </p:cNvSpPr>
          <p:nvPr/>
        </p:nvSpPr>
        <p:spPr bwMode="auto">
          <a:xfrm rot="10800000">
            <a:off x="1066800" y="3086101"/>
            <a:ext cx="7315200" cy="18954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1528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374" y="14988"/>
                </a:moveTo>
                <a:cubicBezTo>
                  <a:pt x="4448" y="13788"/>
                  <a:pt x="3946" y="12315"/>
                  <a:pt x="3946" y="10800"/>
                </a:cubicBezTo>
                <a:cubicBezTo>
                  <a:pt x="3946" y="7014"/>
                  <a:pt x="7014" y="3946"/>
                  <a:pt x="10800" y="3946"/>
                </a:cubicBezTo>
                <a:cubicBezTo>
                  <a:pt x="14585" y="3946"/>
                  <a:pt x="17654" y="7014"/>
                  <a:pt x="17654" y="10800"/>
                </a:cubicBezTo>
                <a:cubicBezTo>
                  <a:pt x="17654" y="12315"/>
                  <a:pt x="17151" y="13788"/>
                  <a:pt x="16225" y="14988"/>
                </a:cubicBezTo>
                <a:lnTo>
                  <a:pt x="19348" y="17399"/>
                </a:lnTo>
                <a:cubicBezTo>
                  <a:pt x="20808" y="15509"/>
                  <a:pt x="21600" y="1318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3188"/>
                  <a:pt x="791" y="15509"/>
                  <a:pt x="2251" y="17399"/>
                </a:cubicBezTo>
                <a:close/>
              </a:path>
            </a:pathLst>
          </a:custGeom>
          <a:solidFill>
            <a:schemeClr val="folHlink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50225" name="Text Box 49"/>
          <p:cNvSpPr txBox="1">
            <a:spLocks noChangeArrowheads="1"/>
          </p:cNvSpPr>
          <p:nvPr/>
        </p:nvSpPr>
        <p:spPr bwMode="auto">
          <a:xfrm>
            <a:off x="5867400" y="2914652"/>
            <a:ext cx="2362200" cy="902343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prstDash val="dash"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 dirty="0">
                <a:latin typeface="Comic Sans MS" pitchFamily="66" charset="0"/>
              </a:rPr>
              <a:t>OMOGUĆAVA HARDVERU DA RADI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0231" name="Text Box 55"/>
          <p:cNvSpPr txBox="1">
            <a:spLocks noChangeArrowheads="1"/>
          </p:cNvSpPr>
          <p:nvPr/>
        </p:nvSpPr>
        <p:spPr bwMode="auto">
          <a:xfrm>
            <a:off x="2286000" y="2457452"/>
            <a:ext cx="1219200" cy="34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>
                <a:latin typeface="Comic Sans MS" pitchFamily="66" charset="0"/>
              </a:rPr>
              <a:t>hardware</a:t>
            </a:r>
            <a:endParaRPr lang="en-US">
              <a:latin typeface="Comic Sans MS" pitchFamily="66" charset="0"/>
            </a:endParaRPr>
          </a:p>
        </p:txBody>
      </p:sp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7467601" y="2411017"/>
            <a:ext cx="1219200" cy="34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r-Latn-CS">
                <a:latin typeface="Comic Sans MS" pitchFamily="66" charset="0"/>
              </a:rPr>
              <a:t>software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50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5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0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7" grpId="0" animBg="1"/>
      <p:bldP spid="50208" grpId="0" animBg="1"/>
      <p:bldP spid="50209" grpId="0" animBg="1"/>
      <p:bldP spid="50210" grpId="0" animBg="1"/>
      <p:bldP spid="50211" grpId="0" animBg="1"/>
      <p:bldP spid="50223" grpId="0" animBg="1"/>
      <p:bldP spid="50226" grpId="0" animBg="1"/>
      <p:bldP spid="50224" grpId="0" animBg="1"/>
      <p:bldP spid="50229" grpId="0" animBg="1"/>
      <p:bldP spid="50225" grpId="0" animBg="1"/>
      <p:bldP spid="50231" grpId="0"/>
      <p:bldP spid="502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9050"/>
            <a:ext cx="9144000" cy="5143500"/>
            <a:chOff x="0" y="0"/>
            <a:chExt cx="5760" cy="4320"/>
          </a:xfrm>
        </p:grpSpPr>
        <p:sp>
          <p:nvSpPr>
            <p:cNvPr id="617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6172" name="AutoShape 4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0" y="0"/>
            <a:ext cx="2757488" cy="1953816"/>
            <a:chOff x="0" y="0"/>
            <a:chExt cx="1737" cy="1641"/>
          </a:xfrm>
        </p:grpSpPr>
        <p:pic>
          <p:nvPicPr>
            <p:cNvPr id="6169" name="Picture 5" descr="ist1_3373865_yellow_note_pap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737" cy="1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0" name="Text Box 8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336" y="576"/>
              <a:ext cx="1152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sz="2000">
                  <a:latin typeface="Comic Sans MS" pitchFamily="66" charset="0"/>
                </a:rPr>
                <a:t>Komunikacioni programi</a:t>
              </a:r>
              <a:endParaRPr lang="en-US" sz="2000">
                <a:latin typeface="Comic Sans MS" pitchFamily="66" charset="0"/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971800" y="342900"/>
            <a:ext cx="4876800" cy="1009650"/>
            <a:chOff x="1872" y="288"/>
            <a:chExt cx="3072" cy="591"/>
          </a:xfrm>
        </p:grpSpPr>
        <p:sp>
          <p:nvSpPr>
            <p:cNvPr id="6167" name="Text Box 11"/>
            <p:cNvSpPr txBox="1">
              <a:spLocks noChangeArrowheads="1"/>
            </p:cNvSpPr>
            <p:nvPr/>
          </p:nvSpPr>
          <p:spPr bwMode="auto">
            <a:xfrm>
              <a:off x="1872" y="336"/>
              <a:ext cx="3072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r-Latn-CS">
                  <a:solidFill>
                    <a:srgbClr val="800000"/>
                  </a:solidFill>
                  <a:latin typeface="Comic Sans MS" pitchFamily="66" charset="0"/>
                </a:rPr>
                <a:t>Da bi razmjenjivali informacije, računari koriste </a:t>
              </a:r>
              <a:r>
                <a:rPr lang="sr-Latn-CS">
                  <a:solidFill>
                    <a:srgbClr val="006600"/>
                  </a:solidFill>
                  <a:latin typeface="Comic Sans MS" pitchFamily="66" charset="0"/>
                </a:rPr>
                <a:t>komunikacioni softver</a:t>
              </a:r>
              <a:r>
                <a:rPr lang="sr-Latn-CS">
                  <a:solidFill>
                    <a:srgbClr val="800000"/>
                  </a:solidFill>
                  <a:latin typeface="Comic Sans MS" pitchFamily="66" charset="0"/>
                </a:rPr>
                <a:t>.</a:t>
              </a:r>
              <a:endParaRPr lang="en-US">
                <a:solidFill>
                  <a:srgbClr val="800000"/>
                </a:solidFill>
                <a:latin typeface="Comic Sans MS" pitchFamily="66" charset="0"/>
              </a:endParaRPr>
            </a:p>
          </p:txBody>
        </p:sp>
        <p:sp>
          <p:nvSpPr>
            <p:cNvPr id="210963" name="AutoShape 19"/>
            <p:cNvSpPr>
              <a:spLocks noChangeArrowheads="1"/>
            </p:cNvSpPr>
            <p:nvPr/>
          </p:nvSpPr>
          <p:spPr bwMode="auto">
            <a:xfrm>
              <a:off x="1872" y="288"/>
              <a:ext cx="2928" cy="480"/>
            </a:xfrm>
            <a:prstGeom prst="flowChartAlternateProcess">
              <a:avLst/>
            </a:prstGeom>
            <a:noFill/>
            <a:ln w="38100">
              <a:solidFill>
                <a:srgbClr val="336699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pic>
        <p:nvPicPr>
          <p:cNvPr id="210966" name="Picture 22" descr="ist1_4024621_computer_networ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2109787"/>
            <a:ext cx="152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62" name="Picture 18" descr="j0223769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1" y="1371601"/>
            <a:ext cx="815975" cy="93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67" name="Oval 23"/>
          <p:cNvSpPr>
            <a:spLocks noChangeArrowheads="1"/>
          </p:cNvSpPr>
          <p:nvPr/>
        </p:nvSpPr>
        <p:spPr bwMode="auto">
          <a:xfrm>
            <a:off x="2209800" y="1257300"/>
            <a:ext cx="2209800" cy="1828800"/>
          </a:xfrm>
          <a:prstGeom prst="ellipse">
            <a:avLst/>
          </a:prstGeom>
          <a:noFill/>
          <a:ln w="57150">
            <a:solidFill>
              <a:srgbClr val="BC700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BC7000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endParaRPr lang="hr-HR"/>
          </a:p>
        </p:txBody>
      </p:sp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2133601" y="342901"/>
          <a:ext cx="860425" cy="30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Bitmap Image" r:id="rId6" imgW="1409897" imgH="1409897" progId="PBrush">
                  <p:embed/>
                </p:oleObj>
              </mc:Choice>
              <mc:Fallback>
                <p:oleObj name="Bitmap Image" r:id="rId6" imgW="1409897" imgH="1409897" progId="PBrush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1" y="342901"/>
                        <a:ext cx="860425" cy="30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0969" name="Picture 25" descr="Connect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90800" y="2171700"/>
            <a:ext cx="381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72" name="Picture 28" descr="Comunication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48000" y="2114550"/>
            <a:ext cx="609600" cy="407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267201" y="1450947"/>
            <a:ext cx="4724400" cy="1806603"/>
            <a:chOff x="2880" y="1056"/>
            <a:chExt cx="2976" cy="1175"/>
          </a:xfrm>
        </p:grpSpPr>
        <p:sp>
          <p:nvSpPr>
            <p:cNvPr id="6165" name="AutoShape 29"/>
            <p:cNvSpPr>
              <a:spLocks noChangeArrowheads="1"/>
            </p:cNvSpPr>
            <p:nvPr/>
          </p:nvSpPr>
          <p:spPr bwMode="auto">
            <a:xfrm>
              <a:off x="2880" y="1056"/>
              <a:ext cx="2976" cy="816"/>
            </a:xfrm>
            <a:prstGeom prst="roundRect">
              <a:avLst>
                <a:gd name="adj" fmla="val 16667"/>
              </a:avLst>
            </a:prstGeom>
            <a:solidFill>
              <a:srgbClr val="8BAF4B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6166" name="Text Box 12"/>
            <p:cNvSpPr txBox="1">
              <a:spLocks noChangeArrowheads="1"/>
            </p:cNvSpPr>
            <p:nvPr/>
          </p:nvSpPr>
          <p:spPr bwMode="auto">
            <a:xfrm>
              <a:off x="3000" y="1119"/>
              <a:ext cx="2688" cy="1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r-Latn-CS" sz="1600" dirty="0">
                  <a:latin typeface="Comic Sans MS" pitchFamily="66" charset="0"/>
                </a:rPr>
                <a:t> </a:t>
              </a:r>
              <a:r>
                <a:rPr lang="sr-Latn-CS" sz="1600" dirty="0">
                  <a:solidFill>
                    <a:srgbClr val="800000"/>
                  </a:solidFill>
                  <a:latin typeface="Comic Sans MS" pitchFamily="66" charset="0"/>
                </a:rPr>
                <a:t>On omogućava računarima koji su </a:t>
              </a:r>
              <a:r>
                <a:rPr lang="sr-Latn-CS" sz="1600" dirty="0">
                  <a:latin typeface="Comic Sans MS" pitchFamily="66" charset="0"/>
                </a:rPr>
                <a:t>locirani jedan do drugog ili na </a:t>
              </a:r>
              <a:r>
                <a:rPr lang="sr-Latn-CS" sz="1600" dirty="0">
                  <a:solidFill>
                    <a:srgbClr val="800000"/>
                  </a:solidFill>
                  <a:latin typeface="Comic Sans MS" pitchFamily="66" charset="0"/>
                </a:rPr>
                <a:t>maloj ili velikoj udaljenosti da razmjenjuju podatke putem </a:t>
              </a:r>
              <a:r>
                <a:rPr lang="sr-Latn-CS" sz="1600" dirty="0">
                  <a:latin typeface="Comic Sans MS" pitchFamily="66" charset="0"/>
                </a:rPr>
                <a:t>posebnih ili javnih kablova, </a:t>
              </a:r>
              <a:r>
                <a:rPr lang="sr-Latn-CS" sz="1600" dirty="0">
                  <a:solidFill>
                    <a:srgbClr val="800000"/>
                  </a:solidFill>
                  <a:latin typeface="Comic Sans MS" pitchFamily="66" charset="0"/>
                </a:rPr>
                <a:t>telefonskih linija, satelitskih veza itd.</a:t>
              </a:r>
              <a:r>
                <a:rPr lang="sr-Latn-CS" sz="1600" dirty="0">
                  <a:latin typeface="Comic Sans MS" pitchFamily="66" charset="0"/>
                </a:rPr>
                <a:t> </a:t>
              </a:r>
              <a:endParaRPr lang="en-US" sz="1600" dirty="0">
                <a:latin typeface="Comic Sans MS" pitchFamily="66" charset="0"/>
              </a:endParaRPr>
            </a:p>
          </p:txBody>
        </p:sp>
      </p:grpSp>
      <p:sp>
        <p:nvSpPr>
          <p:cNvPr id="6163" name="Rectangle 6"/>
          <p:cNvSpPr>
            <a:spLocks noChangeArrowheads="1"/>
          </p:cNvSpPr>
          <p:nvPr/>
        </p:nvSpPr>
        <p:spPr bwMode="auto">
          <a:xfrm>
            <a:off x="0" y="0"/>
            <a:ext cx="228600" cy="26860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  <p:sp>
        <p:nvSpPr>
          <p:cNvPr id="6164" name="Rectangle 7"/>
          <p:cNvSpPr>
            <a:spLocks noChangeArrowheads="1"/>
          </p:cNvSpPr>
          <p:nvPr/>
        </p:nvSpPr>
        <p:spPr bwMode="auto">
          <a:xfrm>
            <a:off x="0" y="0"/>
            <a:ext cx="3276600" cy="171450"/>
          </a:xfrm>
          <a:prstGeom prst="rect">
            <a:avLst/>
          </a:prstGeom>
          <a:solidFill>
            <a:srgbClr val="C4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1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21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8100" y="147115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159501" y="1270569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857" y="470727"/>
            <a:ext cx="2667000" cy="796109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Virusi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3033257" y="384101"/>
            <a:ext cx="6096000" cy="466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b="1" dirty="0" err="1" smtClean="0">
                <a:solidFill>
                  <a:prstClr val="black"/>
                </a:solidFill>
                <a:latin typeface="Comic Sans MS" pitchFamily="66" charset="0"/>
              </a:rPr>
              <a:t>Virus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su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mali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programi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uskladišteni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neki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medijum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samostalno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ili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uključen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u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neku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datoteku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Ako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takav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program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unese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u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memoriju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, on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može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da se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neprim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j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etno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priključi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drugim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programima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Tada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može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odmah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da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počne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da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pravi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probleme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pričini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štetu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</a:pP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b="1" u="sng" dirty="0" smtClean="0">
                <a:solidFill>
                  <a:prstClr val="black"/>
                </a:solidFill>
                <a:latin typeface="Comic Sans MS" pitchFamily="66" charset="0"/>
              </a:rPr>
              <a:t>Da bi </a:t>
            </a:r>
            <a:r>
              <a:rPr lang="en-US" b="1" u="sng" dirty="0" err="1" smtClean="0">
                <a:solidFill>
                  <a:prstClr val="black"/>
                </a:solidFill>
                <a:latin typeface="Comic Sans MS" pitchFamily="66" charset="0"/>
              </a:rPr>
              <a:t>zaštitili</a:t>
            </a:r>
            <a:r>
              <a:rPr lang="en-US" b="1" u="sng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latin typeface="Comic Sans MS" pitchFamily="66" charset="0"/>
              </a:rPr>
              <a:t>računar</a:t>
            </a:r>
            <a:r>
              <a:rPr lang="en-US" b="1" u="sng" dirty="0" smtClean="0">
                <a:solidFill>
                  <a:prstClr val="black"/>
                </a:solidFill>
                <a:latin typeface="Comic Sans MS" pitchFamily="66" charset="0"/>
              </a:rPr>
              <a:t> od </a:t>
            </a:r>
            <a:r>
              <a:rPr lang="en-US" b="1" u="sng" dirty="0" err="1" smtClean="0">
                <a:solidFill>
                  <a:prstClr val="black"/>
                </a:solidFill>
                <a:latin typeface="Comic Sans MS" pitchFamily="66" charset="0"/>
              </a:rPr>
              <a:t>virusa</a:t>
            </a:r>
            <a:r>
              <a:rPr lang="en-US" b="1" u="sng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latin typeface="Comic Sans MS" pitchFamily="66" charset="0"/>
              </a:rPr>
              <a:t>treba</a:t>
            </a:r>
            <a:r>
              <a:rPr lang="en-US" b="1" u="sng" dirty="0" smtClean="0">
                <a:solidFill>
                  <a:prstClr val="black"/>
                </a:solidFill>
                <a:latin typeface="Comic Sans MS" pitchFamily="66" charset="0"/>
              </a:rPr>
              <a:t> da </a:t>
            </a:r>
            <a:r>
              <a:rPr lang="sr-Latn-ME" b="1" u="sng" dirty="0" smtClean="0">
                <a:solidFill>
                  <a:prstClr val="black"/>
                </a:solidFill>
                <a:latin typeface="Comic Sans MS" pitchFamily="66" charset="0"/>
              </a:rPr>
              <a:t>se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: </a:t>
            </a:r>
          </a:p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redovno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dopunjava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ju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antivirus-program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,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izb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j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egava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uzimanje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datoteka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sa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nepoznatih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m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j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esta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mreži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,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izb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j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eg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ava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razm</a:t>
            </a:r>
            <a:r>
              <a:rPr lang="sr-Latn-ME" dirty="0" smtClean="0">
                <a:solidFill>
                  <a:prstClr val="black"/>
                </a:solidFill>
                <a:latin typeface="Comic Sans MS" pitchFamily="66" charset="0"/>
              </a:rPr>
              <a:t>j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ena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datoteka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sa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nepoznatim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korisnicima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,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ne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treba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otvarati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elektronsku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poštu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koju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smo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dobili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od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nepoznatih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korisnika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en-US" smtClean="0">
                <a:solidFill>
                  <a:prstClr val="black"/>
                </a:solidFill>
                <a:latin typeface="Comic Sans MS" pitchFamily="66" charset="0"/>
              </a:rPr>
              <a:t> nabavljati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programe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legalnim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mic Sans MS" pitchFamily="66" charset="0"/>
              </a:rPr>
              <a:t>putem</a:t>
            </a:r>
            <a:r>
              <a:rPr lang="en-US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  <a:endParaRPr lang="sr-Latn-ME" dirty="0" smtClean="0">
              <a:solidFill>
                <a:prstClr val="black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128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1288" name="AutoShape 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3352801" y="484588"/>
            <a:ext cx="5334000" cy="902343"/>
          </a:xfrm>
          <a:prstGeom prst="rect">
            <a:avLst/>
          </a:prstGeom>
          <a:noFill/>
          <a:ln w="38100">
            <a:solidFill>
              <a:srgbClr val="FF9900"/>
            </a:solidFill>
            <a:prstDash val="dash"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>
                <a:solidFill>
                  <a:srgbClr val="000066"/>
                </a:solidFill>
                <a:latin typeface="Comic Sans MS" pitchFamily="66" charset="0"/>
                <a:cs typeface="Times New Roman" pitchFamily="18" charset="0"/>
              </a:rPr>
              <a:t>predstavlja skup </a:t>
            </a:r>
            <a:r>
              <a:rPr lang="hr-HR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instrukcija</a:t>
            </a:r>
            <a:r>
              <a:rPr lang="hr-HR" b="1">
                <a:solidFill>
                  <a:srgbClr val="000066"/>
                </a:solidFill>
                <a:latin typeface="Comic Sans MS" pitchFamily="66" charset="0"/>
                <a:cs typeface="Times New Roman" pitchFamily="18" charset="0"/>
              </a:rPr>
              <a:t> ili </a:t>
            </a:r>
            <a:r>
              <a:rPr lang="hr-HR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programa</a:t>
            </a:r>
            <a:r>
              <a:rPr lang="hr-HR" b="1">
                <a:solidFill>
                  <a:srgbClr val="000066"/>
                </a:solidFill>
                <a:latin typeface="Comic Sans MS" pitchFamily="66" charset="0"/>
                <a:cs typeface="Times New Roman" pitchFamily="18" charset="0"/>
              </a:rPr>
              <a:t> na osnovu kojih hardver </a:t>
            </a:r>
            <a:r>
              <a:rPr lang="hr-HR" b="1">
                <a:solidFill>
                  <a:srgbClr val="339933"/>
                </a:solidFill>
                <a:latin typeface="Comic Sans MS" pitchFamily="66" charset="0"/>
                <a:cs typeface="Times New Roman" pitchFamily="18" charset="0"/>
              </a:rPr>
              <a:t>izvršava određene zadatke</a:t>
            </a:r>
            <a:r>
              <a:rPr lang="hr-HR" b="1">
                <a:solidFill>
                  <a:srgbClr val="000066"/>
                </a:solidFill>
                <a:latin typeface="Comic Sans MS" pitchFamily="66" charset="0"/>
                <a:cs typeface="Times New Roman" pitchFamily="18" charset="0"/>
              </a:rPr>
              <a:t> (obrada podataka, ulaz, izlaz, ...)</a:t>
            </a:r>
            <a:r>
              <a:rPr lang="hr-HR" b="1">
                <a:solidFill>
                  <a:srgbClr val="000066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3657602" y="1600201"/>
            <a:ext cx="5410201" cy="95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 anchor="ctr"/>
          <a:lstStyle/>
          <a:p>
            <a:pPr algn="ctr">
              <a:defRPr/>
            </a:pPr>
            <a:r>
              <a:rPr 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SOFTVER</a:t>
            </a:r>
            <a:r>
              <a:rPr lang="sr-Latn-C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sr-Latn-CS" sz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može </a:t>
            </a:r>
            <a:r>
              <a:rPr lang="sr-Latn-C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da se definiše kao sveobuhvatni zbir informatičkih programa, procesa, pravila, dokumentacije i datoteka u vezi, koji čine dio operacija jednog informatičkog sistema</a:t>
            </a:r>
            <a:endParaRPr lang="en-US" sz="1200" dirty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18736" y="3585119"/>
            <a:ext cx="4095436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656" tIns="35328" rIns="70656" bIns="35328"/>
          <a:lstStyle/>
          <a:p>
            <a:pPr marL="264959" indent="-264959">
              <a:lnSpc>
                <a:spcPct val="80000"/>
              </a:lnSpc>
              <a:spcBef>
                <a:spcPct val="20000"/>
              </a:spcBef>
            </a:pPr>
            <a:r>
              <a:rPr lang="sr-Latn-CS" dirty="0">
                <a:solidFill>
                  <a:srgbClr val="000066"/>
                </a:solidFill>
                <a:latin typeface="Comic Sans MS" pitchFamily="66" charset="0"/>
              </a:rPr>
              <a:t> 	obuhvata sve raspoložive programe </a:t>
            </a:r>
            <a:r>
              <a:rPr lang="en-US" dirty="0" err="1" smtClean="0">
                <a:solidFill>
                  <a:srgbClr val="000066"/>
                </a:solidFill>
                <a:latin typeface="Comic Sans MS" pitchFamily="66" charset="0"/>
              </a:rPr>
              <a:t>na</a:t>
            </a:r>
            <a:r>
              <a:rPr lang="sr-Latn-CS" dirty="0" smtClean="0">
                <a:solidFill>
                  <a:srgbClr val="000066"/>
                </a:solidFill>
                <a:latin typeface="Comic Sans MS" pitchFamily="66" charset="0"/>
              </a:rPr>
              <a:t> </a:t>
            </a:r>
            <a:r>
              <a:rPr lang="sr-Latn-CS" dirty="0">
                <a:solidFill>
                  <a:srgbClr val="000066"/>
                </a:solidFill>
                <a:latin typeface="Comic Sans MS" pitchFamily="66" charset="0"/>
              </a:rPr>
              <a:t>računaru za rješavanje korisničkih zadataka,kao i programe koji su specijalno pisani za efikasno korišćenje i održavanje računara</a:t>
            </a:r>
            <a:endParaRPr lang="en-US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32" name="WordArt 20"/>
          <p:cNvSpPr>
            <a:spLocks noChangeArrowheads="1" noChangeShapeType="1" noTextEdit="1"/>
          </p:cNvSpPr>
          <p:nvPr/>
        </p:nvSpPr>
        <p:spPr bwMode="auto">
          <a:xfrm>
            <a:off x="609602" y="800100"/>
            <a:ext cx="1904999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rPr>
              <a:t>softver</a:t>
            </a:r>
            <a:endParaRPr lang="en-US" sz="2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9900"/>
              </a:solidFill>
              <a:latin typeface="Comic Sans MS"/>
            </a:endParaRPr>
          </a:p>
        </p:txBody>
      </p:sp>
      <p:sp>
        <p:nvSpPr>
          <p:cNvPr id="38944" name="AutoShape 32"/>
          <p:cNvSpPr>
            <a:spLocks noChangeArrowheads="1"/>
          </p:cNvSpPr>
          <p:nvPr/>
        </p:nvSpPr>
        <p:spPr bwMode="auto">
          <a:xfrm rot="9183075">
            <a:off x="2743202" y="628650"/>
            <a:ext cx="760413" cy="1485900"/>
          </a:xfrm>
          <a:custGeom>
            <a:avLst/>
            <a:gdLst>
              <a:gd name="T0" fmla="*/ 673170010 w 21600"/>
              <a:gd name="T1" fmla="*/ 0 h 21600"/>
              <a:gd name="T2" fmla="*/ 403884347 w 21600"/>
              <a:gd name="T3" fmla="*/ 2147483647 h 21600"/>
              <a:gd name="T4" fmla="*/ 269242220 w 21600"/>
              <a:gd name="T5" fmla="*/ 2147483647 h 21600"/>
              <a:gd name="T6" fmla="*/ 0 w 21600"/>
              <a:gd name="T7" fmla="*/ 2147483647 h 21600"/>
              <a:gd name="T8" fmla="*/ 269242220 w 21600"/>
              <a:gd name="T9" fmla="*/ 2147483647 h 21600"/>
              <a:gd name="T10" fmla="*/ 538527812 w 21600"/>
              <a:gd name="T11" fmla="*/ 2147483647 h 21600"/>
              <a:gd name="T12" fmla="*/ 807770385 w 21600"/>
              <a:gd name="T13" fmla="*/ 2147483647 h 21600"/>
              <a:gd name="T14" fmla="*/ 942412441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rgbClr val="DFBFFF"/>
            </a:solidFill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38946" name="Line 34"/>
          <p:cNvSpPr>
            <a:spLocks noChangeShapeType="1"/>
          </p:cNvSpPr>
          <p:nvPr/>
        </p:nvSpPr>
        <p:spPr bwMode="auto">
          <a:xfrm flipH="1">
            <a:off x="2895600" y="1428750"/>
            <a:ext cx="1066800" cy="1371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lIns="70656" tIns="35328" rIns="70656" bIns="35328">
            <a:flatTx/>
          </a:bodyPr>
          <a:lstStyle/>
          <a:p>
            <a:endParaRPr lang="en-US"/>
          </a:p>
        </p:txBody>
      </p:sp>
      <p:sp>
        <p:nvSpPr>
          <p:cNvPr id="38947" name="Line 35"/>
          <p:cNvSpPr>
            <a:spLocks noChangeShapeType="1"/>
          </p:cNvSpPr>
          <p:nvPr/>
        </p:nvSpPr>
        <p:spPr bwMode="auto">
          <a:xfrm>
            <a:off x="3581400" y="1504950"/>
            <a:ext cx="5486400" cy="2286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</a:sp3d>
        </p:spPr>
        <p:txBody>
          <a:bodyPr lIns="70656" tIns="35328" rIns="70656" bIns="35328">
            <a:flatTx/>
          </a:bodyPr>
          <a:lstStyle/>
          <a:p>
            <a:endParaRPr lang="en-US"/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 flipV="1">
            <a:off x="2819400" y="2571750"/>
            <a:ext cx="6553200" cy="1143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70656" tIns="35328" rIns="70656" bIns="35328">
            <a:flatTx/>
          </a:bodyPr>
          <a:lstStyle/>
          <a:p>
            <a:endParaRPr lang="en-US"/>
          </a:p>
        </p:txBody>
      </p:sp>
      <p:sp>
        <p:nvSpPr>
          <p:cNvPr id="38949" name="Line 37"/>
          <p:cNvSpPr>
            <a:spLocks noChangeShapeType="1"/>
          </p:cNvSpPr>
          <p:nvPr/>
        </p:nvSpPr>
        <p:spPr bwMode="auto">
          <a:xfrm>
            <a:off x="8686801" y="1371600"/>
            <a:ext cx="609600" cy="13716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</a:sp3d>
        </p:spPr>
        <p:txBody>
          <a:bodyPr lIns="70656" tIns="35328" rIns="70656" bIns="35328">
            <a:flatTx/>
          </a:bodyPr>
          <a:lstStyle/>
          <a:p>
            <a:endParaRPr lang="en-US"/>
          </a:p>
        </p:txBody>
      </p:sp>
      <p:sp>
        <p:nvSpPr>
          <p:cNvPr id="38958" name="AutoShape 46"/>
          <p:cNvSpPr>
            <a:spLocks noChangeArrowheads="1"/>
          </p:cNvSpPr>
          <p:nvPr/>
        </p:nvSpPr>
        <p:spPr bwMode="auto">
          <a:xfrm rot="2104352">
            <a:off x="511175" y="2177653"/>
            <a:ext cx="7086600" cy="2251472"/>
          </a:xfrm>
          <a:prstGeom prst="rightArrow">
            <a:avLst>
              <a:gd name="adj1" fmla="val 50000"/>
              <a:gd name="adj2" fmla="val 59016"/>
            </a:avLst>
          </a:prstGeom>
          <a:solidFill>
            <a:srgbClr val="EBCB0B">
              <a:alpha val="39999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4592379" y="2502306"/>
            <a:ext cx="4191000" cy="2628900"/>
            <a:chOff x="2880" y="2352"/>
            <a:chExt cx="2640" cy="2208"/>
          </a:xfrm>
        </p:grpSpPr>
        <p:pic>
          <p:nvPicPr>
            <p:cNvPr id="11283" name="Picture 26" descr="ist1_4077931_businessma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2496"/>
              <a:ext cx="1056" cy="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84" name="Picture 39" descr="ist1_4101627_one_click_managemen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8" y="2784"/>
              <a:ext cx="864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5" name="Text Box 42"/>
            <p:cNvSpPr txBox="1">
              <a:spLocks noChangeArrowheads="1"/>
            </p:cNvSpPr>
            <p:nvPr/>
          </p:nvSpPr>
          <p:spPr bwMode="auto">
            <a:xfrm>
              <a:off x="2976" y="3426"/>
              <a:ext cx="2496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r-Latn-CS" dirty="0">
                  <a:solidFill>
                    <a:srgbClr val="A50021"/>
                  </a:solidFill>
                  <a:latin typeface="Comic Sans MS" pitchFamily="66" charset="0"/>
                </a:rPr>
                <a:t>Softver omogućava korisniku da koristi računar da bi ostvario željeni cilj.</a:t>
              </a:r>
              <a:endParaRPr lang="en-US" dirty="0">
                <a:solidFill>
                  <a:srgbClr val="A50021"/>
                </a:solidFill>
                <a:latin typeface="Comic Sans MS" pitchFamily="66" charset="0"/>
              </a:endParaRPr>
            </a:p>
          </p:txBody>
        </p:sp>
        <p:sp>
          <p:nvSpPr>
            <p:cNvPr id="11286" name="Oval 44"/>
            <p:cNvSpPr>
              <a:spLocks noChangeArrowheads="1"/>
            </p:cNvSpPr>
            <p:nvPr/>
          </p:nvSpPr>
          <p:spPr bwMode="auto">
            <a:xfrm>
              <a:off x="2880" y="2352"/>
              <a:ext cx="2640" cy="2208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/>
              <a:endParaRPr lang="hr-HR"/>
            </a:p>
          </p:txBody>
        </p:sp>
      </p:grpSp>
      <p:sp>
        <p:nvSpPr>
          <p:cNvPr id="38959" name="WordArt 47"/>
          <p:cNvSpPr>
            <a:spLocks noChangeArrowheads="1" noChangeShapeType="1" noTextEdit="1"/>
          </p:cNvSpPr>
          <p:nvPr/>
        </p:nvSpPr>
        <p:spPr bwMode="auto">
          <a:xfrm>
            <a:off x="2971800" y="2800350"/>
            <a:ext cx="1676400" cy="80010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Softver</a:t>
            </a:r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 je</a:t>
            </a:r>
          </a:p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u </a:t>
            </a:r>
            <a:r>
              <a:rPr lang="en-US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srcu</a:t>
            </a:r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 </a:t>
            </a:r>
            <a:r>
              <a:rPr lang="en-US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svih</a:t>
            </a:r>
            <a:endParaRPr lang="en-US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50021"/>
              </a:solidFill>
              <a:latin typeface="Comic Sans MS"/>
            </a:endParaRPr>
          </a:p>
          <a:p>
            <a:pPr algn="ctr"/>
            <a:r>
              <a:rPr lang="en-US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kompjuterskih</a:t>
            </a:r>
            <a:endParaRPr lang="en-US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50021"/>
              </a:solidFill>
              <a:latin typeface="Comic Sans MS"/>
            </a:endParaRPr>
          </a:p>
          <a:p>
            <a:pPr algn="ctr"/>
            <a:r>
              <a:rPr lang="en-US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aplikacija</a:t>
            </a:r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latin typeface="Comic Sans MS"/>
              </a:rPr>
              <a:t>.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3" y="1200150"/>
            <a:ext cx="1752601" cy="1200150"/>
            <a:chOff x="192" y="576"/>
            <a:chExt cx="1344" cy="1210"/>
          </a:xfrm>
        </p:grpSpPr>
        <p:pic>
          <p:nvPicPr>
            <p:cNvPr id="11281" name="Picture 30" descr="ist1_4107455_binary_code_abstract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2" y="624"/>
              <a:ext cx="1344" cy="1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2" name="Rectangle 31"/>
            <p:cNvSpPr>
              <a:spLocks noChangeArrowheads="1"/>
            </p:cNvSpPr>
            <p:nvPr/>
          </p:nvSpPr>
          <p:spPr bwMode="auto">
            <a:xfrm>
              <a:off x="192" y="576"/>
              <a:ext cx="1344" cy="120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762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38960" name="Freeform 48"/>
          <p:cNvSpPr>
            <a:spLocks/>
          </p:cNvSpPr>
          <p:nvPr/>
        </p:nvSpPr>
        <p:spPr bwMode="auto">
          <a:xfrm>
            <a:off x="1524003" y="1314450"/>
            <a:ext cx="1168399" cy="2228850"/>
          </a:xfrm>
          <a:custGeom>
            <a:avLst/>
            <a:gdLst>
              <a:gd name="T0" fmla="*/ 1088707536 w 736"/>
              <a:gd name="T1" fmla="*/ 0 h 1872"/>
              <a:gd name="T2" fmla="*/ 1814512692 w 736"/>
              <a:gd name="T3" fmla="*/ 1088707613 h 1872"/>
              <a:gd name="T4" fmla="*/ 967740076 w 736"/>
              <a:gd name="T5" fmla="*/ 2147483647 h 1872"/>
              <a:gd name="T6" fmla="*/ 1693545232 w 736"/>
              <a:gd name="T7" fmla="*/ 2147483647 h 1872"/>
              <a:gd name="T8" fmla="*/ 0 w 736"/>
              <a:gd name="T9" fmla="*/ 2147483647 h 18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6"/>
              <a:gd name="T16" fmla="*/ 0 h 1872"/>
              <a:gd name="T17" fmla="*/ 736 w 736"/>
              <a:gd name="T18" fmla="*/ 1872 h 18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6" h="1872">
                <a:moveTo>
                  <a:pt x="432" y="0"/>
                </a:moveTo>
                <a:cubicBezTo>
                  <a:pt x="580" y="128"/>
                  <a:pt x="728" y="256"/>
                  <a:pt x="720" y="432"/>
                </a:cubicBezTo>
                <a:cubicBezTo>
                  <a:pt x="712" y="608"/>
                  <a:pt x="392" y="872"/>
                  <a:pt x="384" y="1056"/>
                </a:cubicBezTo>
                <a:cubicBezTo>
                  <a:pt x="376" y="1240"/>
                  <a:pt x="736" y="1400"/>
                  <a:pt x="672" y="1536"/>
                </a:cubicBezTo>
                <a:cubicBezTo>
                  <a:pt x="608" y="1672"/>
                  <a:pt x="304" y="1772"/>
                  <a:pt x="0" y="1872"/>
                </a:cubicBez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70656" tIns="35328" rIns="70656" bIns="35328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10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10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10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10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10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3" grpId="0" animBg="1"/>
      <p:bldP spid="38934" grpId="0"/>
      <p:bldP spid="38935" grpId="0"/>
      <p:bldP spid="38932" grpId="0" animBg="1"/>
      <p:bldP spid="38944" grpId="0" animBg="1"/>
      <p:bldP spid="38946" grpId="0" animBg="1"/>
      <p:bldP spid="38947" grpId="0" animBg="1"/>
      <p:bldP spid="38948" grpId="0" animBg="1"/>
      <p:bldP spid="38949" grpId="0" animBg="1"/>
      <p:bldP spid="38958" grpId="0" animBg="1"/>
      <p:bldP spid="38959" grpId="0" animBg="1"/>
      <p:bldP spid="389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3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435810" y="1257300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514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Ra</a:t>
            </a:r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čunarski</a:t>
            </a:r>
            <a:r>
              <a:rPr lang="en-US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 </a:t>
            </a:r>
            <a:r>
              <a:rPr lang="en-US" sz="2800" b="1" kern="10" dirty="0" err="1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softver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819400" y="1392170"/>
            <a:ext cx="6096000" cy="277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0656" tIns="35328" rIns="70656" bIns="35328">
            <a:spAutoFit/>
          </a:bodyPr>
          <a:lstStyle/>
          <a:p>
            <a:pPr algn="ctr">
              <a:spcBef>
                <a:spcPct val="50000"/>
              </a:spcBef>
              <a:buFontTx/>
              <a:buBlip>
                <a:blip r:embed="rId3"/>
              </a:buBlip>
              <a:defRPr/>
            </a:pPr>
            <a:r>
              <a:rPr lang="hr-HR" sz="3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hr-H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Sistemski softver</a:t>
            </a:r>
          </a:p>
          <a:p>
            <a:pPr algn="ctr">
              <a:spcBef>
                <a:spcPct val="50000"/>
              </a:spcBef>
              <a:buFontTx/>
              <a:buBlip>
                <a:blip r:embed="rId3"/>
              </a:buBlip>
              <a:defRPr/>
            </a:pPr>
            <a:r>
              <a:rPr lang="hr-H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Aplikativni softver</a:t>
            </a:r>
          </a:p>
          <a:p>
            <a:pPr algn="ctr">
              <a:spcBef>
                <a:spcPct val="50000"/>
              </a:spcBef>
              <a:buFontTx/>
              <a:buBlip>
                <a:blip r:embed="rId3"/>
              </a:buBlip>
              <a:defRPr/>
            </a:pPr>
            <a:r>
              <a:rPr lang="hr-H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Operativni sistem</a:t>
            </a:r>
          </a:p>
          <a:p>
            <a:pPr algn="ctr">
              <a:spcBef>
                <a:spcPct val="50000"/>
              </a:spcBef>
              <a:buFontTx/>
              <a:buBlip>
                <a:blip r:embed="rId3"/>
              </a:buBlip>
              <a:defRPr/>
            </a:pPr>
            <a:r>
              <a:rPr lang="hr-H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Računarski virusi</a:t>
            </a:r>
            <a:endParaRPr lang="hr-HR" sz="3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0" grpId="0" animBg="1"/>
      <p:bldP spid="619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-304800" y="1270569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 smtClean="0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3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Operativni sistemi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438400" y="1200153"/>
            <a:ext cx="6705600" cy="478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0656" tIns="35328" rIns="70656" bIns="35328">
            <a:spAutoFit/>
          </a:bodyPr>
          <a:lstStyle/>
          <a:p>
            <a:pPr>
              <a:buNone/>
            </a:pPr>
            <a:r>
              <a:rPr lang="sr-Latn-ME" dirty="0" smtClean="0">
                <a:latin typeface="Comic Sans MS" pitchFamily="66" charset="0"/>
              </a:rPr>
              <a:t>O</a:t>
            </a:r>
            <a:r>
              <a:rPr lang="en-US" dirty="0" err="1" smtClean="0">
                <a:latin typeface="Comic Sans MS" pitchFamily="66" charset="0"/>
              </a:rPr>
              <a:t>perativni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sistem</a:t>
            </a:r>
            <a:r>
              <a:rPr lang="en-US" dirty="0" smtClean="0">
                <a:latin typeface="Comic Sans MS" pitchFamily="66" charset="0"/>
              </a:rPr>
              <a:t> je </a:t>
            </a:r>
            <a:r>
              <a:rPr lang="en-US" dirty="0" err="1" smtClean="0">
                <a:latin typeface="Comic Sans MS" pitchFamily="66" charset="0"/>
              </a:rPr>
              <a:t>kompleksan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programski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sistem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sastavljen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koji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treba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obezbede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lako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efikasno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korišćenje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računara</a:t>
            </a:r>
            <a:r>
              <a:rPr lang="en-US" dirty="0" smtClean="0">
                <a:latin typeface="Comic Sans MS" pitchFamily="66" charset="0"/>
              </a:rPr>
              <a:t>. </a:t>
            </a:r>
            <a:endParaRPr lang="sr-Latn-ME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b="1" dirty="0" smtClean="0">
                <a:latin typeface="Comic Sans MS" pitchFamily="66" charset="0"/>
              </a:rPr>
              <a:t/>
            </a:r>
            <a:br>
              <a:rPr lang="en-US" b="1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Imamo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četiri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klasifikacije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različitih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stanovišta</a:t>
            </a:r>
            <a:r>
              <a:rPr lang="en-US" dirty="0" smtClean="0">
                <a:latin typeface="Comic Sans MS" pitchFamily="66" charset="0"/>
              </a:rPr>
              <a:t>.</a:t>
            </a:r>
            <a:r>
              <a:rPr lang="sr-Latn-ME" b="1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To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: </a:t>
            </a:r>
            <a:endParaRPr lang="sr-Latn-ME" dirty="0" smtClean="0">
              <a:latin typeface="Comic Sans MS" pitchFamily="66" charset="0"/>
            </a:endParaRPr>
          </a:p>
          <a:p>
            <a:pPr algn="just">
              <a:buNone/>
            </a:pPr>
            <a:endParaRPr lang="sr-Latn-M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stanovišta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broja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koji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mogu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istovremeno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se </a:t>
            </a:r>
            <a:r>
              <a:rPr lang="en-US" dirty="0" err="1" smtClean="0">
                <a:latin typeface="Comic Sans MS" pitchFamily="66" charset="0"/>
              </a:rPr>
              <a:t>izvršavaju</a:t>
            </a:r>
            <a:r>
              <a:rPr lang="sr-Latn-ME" dirty="0" smtClean="0">
                <a:latin typeface="Comic Sans MS" pitchFamily="66" charset="0"/>
              </a:rPr>
              <a:t>:  monoprogramski i multiprogramski</a:t>
            </a:r>
            <a:endParaRPr lang="en-US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stanovišta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broja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korisnika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koji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mogu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istovremeno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koriste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računar</a:t>
            </a:r>
            <a:r>
              <a:rPr lang="sr-Latn-ME" dirty="0" smtClean="0">
                <a:latin typeface="Comic Sans MS" pitchFamily="66" charset="0"/>
              </a:rPr>
              <a:t>: jednokorisnički i višekorisnički</a:t>
            </a:r>
            <a:endParaRPr lang="en-US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stanovišta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zadavanja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komandi</a:t>
            </a:r>
            <a:r>
              <a:rPr lang="sr-Latn-ME" dirty="0" smtClean="0">
                <a:latin typeface="Comic Sans MS" pitchFamily="66" charset="0"/>
              </a:rPr>
              <a:t>: grafički i komandnog tipa</a:t>
            </a:r>
            <a:endParaRPr lang="en-US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stanovišta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prenosivosti</a:t>
            </a:r>
            <a:r>
              <a:rPr lang="sr-Latn-ME" dirty="0" smtClean="0">
                <a:latin typeface="Comic Sans MS" pitchFamily="66" charset="0"/>
              </a:rPr>
              <a:t>: prenosivi i neprenosivi</a:t>
            </a:r>
            <a:endParaRPr lang="sr-Latn-M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algn="just">
              <a:buNone/>
            </a:pPr>
            <a:endParaRPr lang="sr-Latn-M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algn="just">
              <a:buNone/>
            </a:pPr>
            <a:endParaRPr lang="sr-Latn-M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algn="just">
              <a:buNone/>
            </a:pPr>
            <a:endParaRPr lang="sr-Latn-M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algn="just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457201" y="1257300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3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err="1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sistemski</a:t>
            </a:r>
            <a:r>
              <a:rPr lang="en-US" sz="2800" b="1" kern="10" dirty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 </a:t>
            </a:r>
            <a:r>
              <a:rPr lang="en-US" sz="2800" b="1" kern="10" dirty="0" err="1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softver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819400" y="1200152"/>
            <a:ext cx="6096000" cy="145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pPr algn="ctr">
              <a:spcBef>
                <a:spcPct val="50000"/>
              </a:spcBef>
              <a:buFontTx/>
              <a:buBlip>
                <a:blip r:embed="rId3"/>
              </a:buBlip>
              <a:defRPr/>
            </a:pPr>
            <a:r>
              <a:rPr lang="hr-H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hr-H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softver za </a:t>
            </a:r>
            <a:r>
              <a:rPr lang="hr-H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upravljanje kompjuterskim sistemom na osnovnom nivou</a:t>
            </a:r>
            <a:r>
              <a:rPr lang="hr-H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, nezavisno od konkretne primjene kompjutera od strane korisnika i od konkretnog kompjuterskog sistema. Predstavlja </a:t>
            </a:r>
            <a:r>
              <a:rPr lang="hr-HR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osnovu za funkconisanje aplikativnog softvera</a:t>
            </a:r>
            <a:r>
              <a:rPr lang="hr-H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.</a:t>
            </a:r>
            <a:r>
              <a:rPr lang="hr-H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43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4378" name="AutoShape 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3276600" y="171453"/>
            <a:ext cx="2819400" cy="34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>
              <a:spcBef>
                <a:spcPct val="50000"/>
              </a:spcBef>
            </a:pPr>
            <a:r>
              <a:rPr lang="sr-Latn-CS">
                <a:solidFill>
                  <a:srgbClr val="990033"/>
                </a:solidFill>
                <a:latin typeface="Comic Sans MS" pitchFamily="66" charset="0"/>
              </a:rPr>
              <a:t>rad računarskog sistema</a:t>
            </a:r>
            <a:endParaRPr lang="en-US">
              <a:solidFill>
                <a:srgbClr val="990033"/>
              </a:solidFill>
              <a:latin typeface="Comic Sans MS" pitchFamily="66" charset="0"/>
            </a:endParaRP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3276600" y="1028703"/>
            <a:ext cx="2438400" cy="34834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solidFill>
                  <a:schemeClr val="bg1"/>
                </a:solidFill>
                <a:latin typeface="Comic Sans MS" pitchFamily="66" charset="0"/>
              </a:rPr>
              <a:t>ima zadatak da</a:t>
            </a:r>
            <a:endParaRPr lang="en-US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2133601" y="581028"/>
            <a:ext cx="1447800" cy="34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solidFill>
                  <a:srgbClr val="990033"/>
                </a:solidFill>
                <a:latin typeface="Comic Sans MS" pitchFamily="66" charset="0"/>
              </a:rPr>
              <a:t>usmjerava</a:t>
            </a:r>
            <a:endParaRPr lang="en-US">
              <a:solidFill>
                <a:srgbClr val="990033"/>
              </a:solidFill>
              <a:latin typeface="Comic Sans MS" pitchFamily="66" charset="0"/>
            </a:endParaRP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3581401" y="571502"/>
            <a:ext cx="1676400" cy="34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solidFill>
                  <a:srgbClr val="990033"/>
                </a:solidFill>
                <a:latin typeface="Comic Sans MS" pitchFamily="66" charset="0"/>
              </a:rPr>
              <a:t>kontroliše</a:t>
            </a:r>
            <a:endParaRPr lang="en-US">
              <a:solidFill>
                <a:srgbClr val="990033"/>
              </a:solidFill>
              <a:latin typeface="Comic Sans MS" pitchFamily="66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5181600" y="571502"/>
            <a:ext cx="1828800" cy="34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656" tIns="35328" rIns="70656" bIns="3532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r-Latn-CS">
                <a:solidFill>
                  <a:srgbClr val="990033"/>
                </a:solidFill>
                <a:latin typeface="Comic Sans MS" pitchFamily="66" charset="0"/>
              </a:rPr>
              <a:t>podržava</a:t>
            </a:r>
            <a:endParaRPr lang="en-US">
              <a:solidFill>
                <a:srgbClr val="990033"/>
              </a:solidFill>
              <a:latin typeface="Comic Sans MS" pitchFamily="66" charset="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14603" y="1314450"/>
            <a:ext cx="4114801" cy="514350"/>
            <a:chOff x="1344" y="1488"/>
            <a:chExt cx="2592" cy="432"/>
          </a:xfrm>
        </p:grpSpPr>
        <p:sp>
          <p:nvSpPr>
            <p:cNvPr id="14375" name="AutoShape 8"/>
            <p:cNvSpPr>
              <a:spLocks noChangeArrowheads="1"/>
            </p:cNvSpPr>
            <p:nvPr/>
          </p:nvSpPr>
          <p:spPr bwMode="auto">
            <a:xfrm>
              <a:off x="1344" y="1488"/>
              <a:ext cx="2592" cy="432"/>
            </a:xfrm>
            <a:prstGeom prst="roundRect">
              <a:avLst>
                <a:gd name="adj" fmla="val 16667"/>
              </a:avLst>
            </a:prstGeom>
            <a:solidFill>
              <a:srgbClr val="336699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4376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488" y="1488"/>
              <a:ext cx="2304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952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Comic Sans MS"/>
                </a:rPr>
                <a:t>sistemski</a:t>
              </a:r>
              <a:r>
                <a:rPr lang="en-US" sz="2800" b="1" kern="10" dirty="0">
                  <a:ln w="952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Comic Sans MS"/>
                </a:rPr>
                <a:t> </a:t>
              </a:r>
              <a:r>
                <a:rPr lang="en-US" sz="2800" b="1" kern="10" dirty="0" err="1">
                  <a:ln w="952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Comic Sans MS"/>
                </a:rPr>
                <a:t>softver</a:t>
              </a:r>
              <a:endParaRPr lang="en-US" sz="28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Comic Sans MS"/>
              </a:endParaRP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1143000" y="1771650"/>
            <a:ext cx="6400800" cy="685800"/>
            <a:chOff x="720" y="1488"/>
            <a:chExt cx="4032" cy="576"/>
          </a:xfrm>
        </p:grpSpPr>
        <p:sp>
          <p:nvSpPr>
            <p:cNvPr id="14370" name="Line 20"/>
            <p:cNvSpPr>
              <a:spLocks noChangeShapeType="1"/>
            </p:cNvSpPr>
            <p:nvPr/>
          </p:nvSpPr>
          <p:spPr bwMode="auto">
            <a:xfrm>
              <a:off x="720" y="1776"/>
              <a:ext cx="4032" cy="0"/>
            </a:xfrm>
            <a:prstGeom prst="line">
              <a:avLst/>
            </a:prstGeom>
            <a:noFill/>
            <a:ln w="9525">
              <a:solidFill>
                <a:srgbClr val="336699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99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14371" name="Line 21"/>
            <p:cNvSpPr>
              <a:spLocks noChangeShapeType="1"/>
            </p:cNvSpPr>
            <p:nvPr/>
          </p:nvSpPr>
          <p:spPr bwMode="auto">
            <a:xfrm>
              <a:off x="2736" y="1488"/>
              <a:ext cx="0" cy="288"/>
            </a:xfrm>
            <a:prstGeom prst="line">
              <a:avLst/>
            </a:prstGeom>
            <a:noFill/>
            <a:ln w="9525">
              <a:solidFill>
                <a:srgbClr val="336699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99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14372" name="Line 23"/>
            <p:cNvSpPr>
              <a:spLocks noChangeShapeType="1"/>
            </p:cNvSpPr>
            <p:nvPr/>
          </p:nvSpPr>
          <p:spPr bwMode="auto">
            <a:xfrm>
              <a:off x="720" y="1776"/>
              <a:ext cx="0" cy="288"/>
            </a:xfrm>
            <a:prstGeom prst="line">
              <a:avLst/>
            </a:prstGeom>
            <a:noFill/>
            <a:ln w="9525">
              <a:solidFill>
                <a:srgbClr val="336699"/>
              </a:solidFill>
              <a:round/>
              <a:headEnd/>
              <a:tailEnd type="triangle" w="med" len="med"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99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14373" name="Line 24"/>
            <p:cNvSpPr>
              <a:spLocks noChangeShapeType="1"/>
            </p:cNvSpPr>
            <p:nvPr/>
          </p:nvSpPr>
          <p:spPr bwMode="auto">
            <a:xfrm>
              <a:off x="2728" y="1776"/>
              <a:ext cx="0" cy="288"/>
            </a:xfrm>
            <a:prstGeom prst="line">
              <a:avLst/>
            </a:prstGeom>
            <a:noFill/>
            <a:ln w="9525">
              <a:solidFill>
                <a:srgbClr val="336699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99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14374" name="Line 25"/>
            <p:cNvSpPr>
              <a:spLocks noChangeShapeType="1"/>
            </p:cNvSpPr>
            <p:nvPr/>
          </p:nvSpPr>
          <p:spPr bwMode="auto">
            <a:xfrm>
              <a:off x="4752" y="1776"/>
              <a:ext cx="0" cy="288"/>
            </a:xfrm>
            <a:prstGeom prst="line">
              <a:avLst/>
            </a:prstGeom>
            <a:noFill/>
            <a:ln w="9525">
              <a:solidFill>
                <a:srgbClr val="336699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6699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sp>
        <p:nvSpPr>
          <p:cNvPr id="99354" name="Line 26"/>
          <p:cNvSpPr>
            <a:spLocks noChangeShapeType="1"/>
          </p:cNvSpPr>
          <p:nvPr/>
        </p:nvSpPr>
        <p:spPr bwMode="auto">
          <a:xfrm flipH="1" flipV="1">
            <a:off x="2895601" y="857250"/>
            <a:ext cx="609600" cy="1714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</p:spPr>
        <p:txBody>
          <a:bodyPr lIns="70656" tIns="35328" rIns="70656" bIns="35328"/>
          <a:lstStyle/>
          <a:p>
            <a:endParaRPr lang="en-US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 flipV="1">
            <a:off x="5486400" y="857250"/>
            <a:ext cx="609600" cy="1714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</p:spPr>
        <p:txBody>
          <a:bodyPr lIns="70656" tIns="35328" rIns="70656" bIns="35328"/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 flipV="1">
            <a:off x="4343400" y="800100"/>
            <a:ext cx="0" cy="2286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  <p:txBody>
          <a:bodyPr lIns="70656" tIns="35328" rIns="70656" bIns="35328"/>
          <a:lstStyle/>
          <a:p>
            <a:endParaRPr lang="en-US"/>
          </a:p>
        </p:txBody>
      </p:sp>
      <p:sp>
        <p:nvSpPr>
          <p:cNvPr id="99357" name="AutoShape 29"/>
          <p:cNvSpPr>
            <a:spLocks/>
          </p:cNvSpPr>
          <p:nvPr/>
        </p:nvSpPr>
        <p:spPr bwMode="auto">
          <a:xfrm rot="-5400000">
            <a:off x="4419600" y="-1200150"/>
            <a:ext cx="228600" cy="3429000"/>
          </a:xfrm>
          <a:prstGeom prst="rightBrace">
            <a:avLst>
              <a:gd name="adj1" fmla="val 93750"/>
              <a:gd name="adj2" fmla="val 50000"/>
            </a:avLst>
          </a:prstGeom>
          <a:noFill/>
          <a:ln w="9525">
            <a:solidFill>
              <a:srgbClr val="A50021"/>
            </a:solidFill>
            <a:round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pic>
        <p:nvPicPr>
          <p:cNvPr id="99358" name="Picture 30" descr="ist1_4162241_searching_on_intern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3" y="400050"/>
            <a:ext cx="9112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59" name="Picture 31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143002"/>
            <a:ext cx="838200" cy="536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0" y="2286000"/>
            <a:ext cx="3429000" cy="1371600"/>
            <a:chOff x="0" y="1920"/>
            <a:chExt cx="2160" cy="1152"/>
          </a:xfrm>
        </p:grpSpPr>
        <p:sp>
          <p:nvSpPr>
            <p:cNvPr id="14368" name="Text Box 11"/>
            <p:cNvSpPr txBox="1">
              <a:spLocks noChangeArrowheads="1"/>
            </p:cNvSpPr>
            <p:nvPr/>
          </p:nvSpPr>
          <p:spPr bwMode="auto">
            <a:xfrm>
              <a:off x="240" y="2053"/>
              <a:ext cx="172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Comic Sans MS" pitchFamily="66" charset="0"/>
                </a:rPr>
                <a:t>P</a:t>
              </a:r>
              <a:r>
                <a:rPr lang="sr-Latn-ME" dirty="0" smtClean="0">
                  <a:latin typeface="Comic Sans MS" pitchFamily="66" charset="0"/>
                </a:rPr>
                <a:t>rogrami prevodioci</a:t>
              </a: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4369" name="Oval 32"/>
            <p:cNvSpPr>
              <a:spLocks noChangeArrowheads="1"/>
            </p:cNvSpPr>
            <p:nvPr/>
          </p:nvSpPr>
          <p:spPr bwMode="auto">
            <a:xfrm>
              <a:off x="0" y="1920"/>
              <a:ext cx="2160" cy="1152"/>
            </a:xfrm>
            <a:prstGeom prst="ellipse">
              <a:avLst/>
            </a:prstGeom>
            <a:noFill/>
            <a:ln w="38100">
              <a:solidFill>
                <a:srgbClr val="336699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3505203" y="2286000"/>
            <a:ext cx="2286001" cy="1257300"/>
            <a:chOff x="2208" y="1920"/>
            <a:chExt cx="1440" cy="1056"/>
          </a:xfrm>
        </p:grpSpPr>
        <p:sp>
          <p:nvSpPr>
            <p:cNvPr id="14366" name="Text Box 12"/>
            <p:cNvSpPr txBox="1">
              <a:spLocks noChangeArrowheads="1"/>
            </p:cNvSpPr>
            <p:nvPr/>
          </p:nvSpPr>
          <p:spPr bwMode="auto">
            <a:xfrm>
              <a:off x="2208" y="2053"/>
              <a:ext cx="144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r-Latn-ME" dirty="0" smtClean="0">
                  <a:latin typeface="Comic Sans MS" pitchFamily="66" charset="0"/>
                </a:rPr>
                <a:t>drajver</a:t>
              </a: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4367" name="Oval 33"/>
            <p:cNvSpPr>
              <a:spLocks noChangeArrowheads="1"/>
            </p:cNvSpPr>
            <p:nvPr/>
          </p:nvSpPr>
          <p:spPr bwMode="auto">
            <a:xfrm>
              <a:off x="2208" y="1920"/>
              <a:ext cx="1440" cy="1056"/>
            </a:xfrm>
            <a:prstGeom prst="ellipse">
              <a:avLst/>
            </a:prstGeom>
            <a:noFill/>
            <a:ln w="38100">
              <a:solidFill>
                <a:srgbClr val="336699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5867400" y="2343150"/>
            <a:ext cx="3200400" cy="1371600"/>
            <a:chOff x="3696" y="1968"/>
            <a:chExt cx="2016" cy="1152"/>
          </a:xfrm>
        </p:grpSpPr>
        <p:sp>
          <p:nvSpPr>
            <p:cNvPr id="14364" name="Text Box 13"/>
            <p:cNvSpPr txBox="1">
              <a:spLocks noChangeArrowheads="1"/>
            </p:cNvSpPr>
            <p:nvPr/>
          </p:nvSpPr>
          <p:spPr bwMode="auto">
            <a:xfrm>
              <a:off x="3936" y="2132"/>
              <a:ext cx="16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sr-Latn-ME" dirty="0" smtClean="0">
                  <a:latin typeface="Comic Sans MS" pitchFamily="66" charset="0"/>
                </a:rPr>
                <a:t>uslužni programi</a:t>
              </a: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4365" name="Oval 34"/>
            <p:cNvSpPr>
              <a:spLocks noChangeArrowheads="1"/>
            </p:cNvSpPr>
            <p:nvPr/>
          </p:nvSpPr>
          <p:spPr bwMode="auto">
            <a:xfrm>
              <a:off x="3696" y="1968"/>
              <a:ext cx="2016" cy="1152"/>
            </a:xfrm>
            <a:prstGeom prst="ellipse">
              <a:avLst/>
            </a:prstGeom>
            <a:noFill/>
            <a:ln w="38100">
              <a:solidFill>
                <a:srgbClr val="336699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9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9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9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3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2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2" grpId="0"/>
      <p:bldP spid="99343" grpId="0" animBg="1"/>
      <p:bldP spid="99344" grpId="0"/>
      <p:bldP spid="99346" grpId="0"/>
      <p:bldP spid="99347" grpId="0"/>
      <p:bldP spid="99354" grpId="0" animBg="1"/>
      <p:bldP spid="99355" grpId="0" animBg="1"/>
      <p:bldP spid="99356" grpId="0" animBg="1"/>
      <p:bldP spid="993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159501" y="1270569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3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P</a:t>
            </a:r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rogrami prevodioci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819400" y="1200152"/>
            <a:ext cx="6096000" cy="330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r>
              <a:rPr lang="hr-HR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Programi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prve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računare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pisani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mašinskom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jeziku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Naredbe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ovog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jezika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sastojale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od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0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1. </a:t>
            </a:r>
            <a:endParaRPr lang="sr-Latn-ME" sz="20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Ovakve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naredbe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bile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podijeljene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u 2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dijela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: </a:t>
            </a:r>
            <a:endParaRPr lang="sr-Latn-ME" sz="2000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kod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operacije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–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tj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. </a:t>
            </a:r>
            <a:r>
              <a:rPr lang="sr-Latn-ME" sz="2000" dirty="0" err="1" smtClean="0">
                <a:latin typeface="Comic Sans MS" pitchFamily="66" charset="0"/>
                <a:cs typeface="Times New Roman" pitchFamily="18" charset="0"/>
              </a:rPr>
              <a:t>n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aredbu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koju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treba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računar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izvrši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adresa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ćelije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mjesto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gdje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uskladišten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omic Sans MS" pitchFamily="66" charset="0"/>
                <a:cs typeface="Times New Roman" pitchFamily="18" charset="0"/>
              </a:rPr>
              <a:t>podatak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. </a:t>
            </a:r>
            <a:endParaRPr lang="sr-Latn-ME" sz="2000" dirty="0" smtClean="0">
              <a:latin typeface="Comic Sans MS" pitchFamily="66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hr-HR" sz="20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2301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BC7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  <p:sp>
          <p:nvSpPr>
            <p:cNvPr id="12302" name="AutoShape 36"/>
            <p:cNvSpPr>
              <a:spLocks noChangeArrowheads="1"/>
            </p:cNvSpPr>
            <p:nvPr/>
          </p:nvSpPr>
          <p:spPr bwMode="auto">
            <a:xfrm>
              <a:off x="144" y="144"/>
              <a:ext cx="5520" cy="4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 rot="506299">
            <a:off x="159501" y="1270569"/>
            <a:ext cx="3214688" cy="2411016"/>
            <a:chOff x="384" y="2016"/>
            <a:chExt cx="2025" cy="2025"/>
          </a:xfrm>
        </p:grpSpPr>
        <p:pic>
          <p:nvPicPr>
            <p:cNvPr id="12298" name="Picture 42" descr="ist1_2902205_growth_and_succes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016"/>
              <a:ext cx="2025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720" y="2928"/>
              <a:ext cx="1392" cy="1104"/>
            </a:xfrm>
            <a:prstGeom prst="rect">
              <a:avLst/>
            </a:prstGeom>
          </p:spPr>
          <p:txBody>
            <a:bodyPr wrap="none" fromWordArt="1">
              <a:prstTxWarp prst="textSlantDown">
                <a:avLst>
                  <a:gd name="adj" fmla="val 44444"/>
                </a:avLst>
              </a:prstTxWarp>
            </a:bodyPr>
            <a:lstStyle/>
            <a:p>
              <a:pPr algn="ctr"/>
              <a:r>
                <a:rPr lang="en-US" sz="2800" b="1" kern="10" dirty="0" err="1">
                  <a:ln w="38100">
                    <a:solidFill>
                      <a:srgbClr val="BC7000"/>
                    </a:solidFill>
                    <a:round/>
                    <a:headEnd/>
                    <a:tailEnd/>
                  </a:ln>
                  <a:solidFill>
                    <a:srgbClr val="FF9900"/>
                  </a:solidFill>
                  <a:latin typeface="Comic Sans MS"/>
                </a:rPr>
                <a:t>softver</a:t>
              </a:r>
              <a:endParaRPr lang="en-US" sz="2800" b="1" kern="10" dirty="0">
                <a:ln w="38100">
                  <a:solidFill>
                    <a:srgbClr val="BC7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endParaRPr>
            </a:p>
          </p:txBody>
        </p:sp>
        <p:sp>
          <p:nvSpPr>
            <p:cNvPr id="12300" name="Oval 44"/>
            <p:cNvSpPr>
              <a:spLocks noChangeArrowheads="1"/>
            </p:cNvSpPr>
            <p:nvPr/>
          </p:nvSpPr>
          <p:spPr bwMode="auto">
            <a:xfrm rot="3381446">
              <a:off x="734" y="2533"/>
              <a:ext cx="678" cy="62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hr-HR"/>
            </a:p>
          </p:txBody>
        </p:sp>
      </p:grp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266700" y="971550"/>
            <a:ext cx="8686800" cy="1428750"/>
          </a:xfrm>
          <a:prstGeom prst="rect">
            <a:avLst/>
          </a:prstGeom>
          <a:solidFill>
            <a:srgbClr val="A50021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  <p:sp>
        <p:nvSpPr>
          <p:cNvPr id="6190" name="WordArt 46"/>
          <p:cNvSpPr>
            <a:spLocks noChangeArrowheads="1" noChangeShapeType="1" noTextEdit="1"/>
          </p:cNvSpPr>
          <p:nvPr/>
        </p:nvSpPr>
        <p:spPr bwMode="auto">
          <a:xfrm>
            <a:off x="2133600" y="438150"/>
            <a:ext cx="3657600" cy="400050"/>
          </a:xfrm>
          <a:prstGeom prst="rect">
            <a:avLst/>
          </a:prstGeom>
        </p:spPr>
        <p:txBody>
          <a:bodyPr wrap="none" lIns="70656" tIns="35328" rIns="70656" bIns="3532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P</a:t>
            </a:r>
            <a:r>
              <a:rPr lang="sr-Latn-ME" sz="2800" b="1" kern="10" dirty="0" smtClean="0">
                <a:ln w="9525">
                  <a:solidFill>
                    <a:srgbClr val="A50021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Comic Sans MS"/>
              </a:rPr>
              <a:t>rogrami prevodioci</a:t>
            </a:r>
            <a:endParaRPr lang="en-US" sz="2800" b="1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008080"/>
              </a:solidFill>
              <a:latin typeface="Comic Sans MS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2819400" y="1200153"/>
            <a:ext cx="6096000" cy="357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0656" tIns="35328" rIns="70656" bIns="35328">
            <a:sp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To je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navelo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programere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izmisle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simbolički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jezik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kome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su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operacije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koje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računar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treba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da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izvrši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memorijske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lokacije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dobile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svoja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simbolička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imena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r>
              <a:rPr lang="sr-Latn-ME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Prevo</a:t>
            </a:r>
            <a:r>
              <a:rPr lang="sr-Latn-ME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đ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enje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vršilo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ručno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tako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što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programer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zamjenjivao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naziv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operacije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njenim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kodom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a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simboličku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adresu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stvarnom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adresom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endParaRPr lang="sr-Latn-ME" sz="2000" dirty="0" smtClean="0">
              <a:solidFill>
                <a:prstClr val="black"/>
              </a:solidFill>
              <a:latin typeface="Comic Sans MS" pitchFamily="66" charset="0"/>
              <a:cs typeface="Times New Roman" pitchFamily="18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Kasnije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ovaj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način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prevo</a:t>
            </a:r>
            <a:r>
              <a:rPr lang="sr-Latn-ME" sz="2000" dirty="0" smtClean="0">
                <a:solidFill>
                  <a:prstClr val="black"/>
                </a:solidFill>
                <a:latin typeface="Comic Sans MS" pitchFamily="66" charset="0"/>
              </a:rPr>
              <a:t>đ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enja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je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automatizovan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napravljen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program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koji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prstClr val="black"/>
                </a:solidFill>
                <a:latin typeface="Comic Sans MS" pitchFamily="66" charset="0"/>
              </a:rPr>
              <a:t>zove</a:t>
            </a:r>
            <a:r>
              <a:rPr lang="en-US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itchFamily="66" charset="0"/>
              </a:rPr>
              <a:t>asembler</a:t>
            </a:r>
            <a:r>
              <a:rPr lang="en-US" sz="2000" b="1" dirty="0" smtClean="0">
                <a:solidFill>
                  <a:prstClr val="black"/>
                </a:solidFill>
                <a:latin typeface="Comic Sans MS" pitchFamily="66" charset="0"/>
              </a:rPr>
              <a:t>. </a:t>
            </a:r>
            <a:endParaRPr lang="sr-Latn-ME" sz="2000" b="1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Tx/>
              <a:buChar char="-"/>
            </a:pPr>
            <a:r>
              <a:rPr lang="pl-PL" sz="2000" dirty="0" smtClean="0">
                <a:solidFill>
                  <a:prstClr val="black"/>
                </a:solidFill>
                <a:latin typeface="Comic Sans MS" pitchFamily="66" charset="0"/>
              </a:rPr>
              <a:t> Program za prevodjenje za jedan procesor nije mogao da se koristi za drugi procesor. </a:t>
            </a:r>
            <a:endParaRPr lang="sr-Latn-ME" sz="2000" b="1" dirty="0" smtClean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304800" y="2743200"/>
            <a:ext cx="8686800" cy="1543050"/>
          </a:xfrm>
          <a:prstGeom prst="rect">
            <a:avLst/>
          </a:prstGeom>
          <a:solidFill>
            <a:srgbClr val="FF99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70656" tIns="35328" rIns="70656" bIns="35328" anchor="ctr"/>
          <a:lstStyle/>
          <a:p>
            <a:pPr eaLnBrk="0" hangingPunct="0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" grpId="0" animBg="1"/>
      <p:bldP spid="6190" grpId="0" animBg="1"/>
      <p:bldP spid="6193" grpId="0" autoUpdateAnimBg="0"/>
      <p:bldP spid="619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</TotalTime>
  <Words>1219</Words>
  <Application>Microsoft Office PowerPoint</Application>
  <PresentationFormat>On-screen Show (16:9)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z</dc:creator>
  <cp:lastModifiedBy>ucenik</cp:lastModifiedBy>
  <cp:revision>156</cp:revision>
  <cp:lastPrinted>1601-01-01T00:00:00Z</cp:lastPrinted>
  <dcterms:created xsi:type="dcterms:W3CDTF">1601-01-01T00:00:00Z</dcterms:created>
  <dcterms:modified xsi:type="dcterms:W3CDTF">2018-10-09T16:19:00Z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