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Elementarne funkcije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7E641E-7D0C-488D-A749-B54ADDCB2F17}" type="datetimeFigureOut">
              <a:rPr lang="en-US" smtClean="0"/>
              <a:pPr/>
              <a:t>23/09/2020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120FB8-D9A6-4E75-A468-01C3F84644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6404984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Elementarne funkcije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4CBB58-B07A-4EEA-B1A6-FB8E17238BEC}" type="datetimeFigureOut">
              <a:rPr lang="en-US" smtClean="0"/>
              <a:pPr/>
              <a:t>23/09/2020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CA4B6-CDC5-48AB-A57B-39E78D71CA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5964771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Elementarne funkcije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7490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EBA9-AE3F-49A0-BE1F-7E45641FB5AF}" type="datetimeFigureOut">
              <a:rPr lang="en-US" smtClean="0"/>
              <a:pPr/>
              <a:t>23/09/2020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7C074AE4-F4DF-41EF-839F-4D358FDC9C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9736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EBA9-AE3F-49A0-BE1F-7E45641FB5AF}" type="datetimeFigureOut">
              <a:rPr lang="en-US" smtClean="0"/>
              <a:pPr/>
              <a:t>23/09/2020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74AE4-F4DF-41EF-839F-4D358FDC9C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4902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EBA9-AE3F-49A0-BE1F-7E45641FB5AF}" type="datetimeFigureOut">
              <a:rPr lang="en-US" smtClean="0"/>
              <a:pPr/>
              <a:t>23/09/2020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74AE4-F4DF-41EF-839F-4D358FDC9C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0092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EBA9-AE3F-49A0-BE1F-7E45641FB5AF}" type="datetimeFigureOut">
              <a:rPr lang="en-US" smtClean="0"/>
              <a:pPr/>
              <a:t>23/09/2020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74AE4-F4DF-41EF-839F-4D358FDC9C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3438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3433EBA9-AE3F-49A0-BE1F-7E45641FB5AF}" type="datetimeFigureOut">
              <a:rPr lang="en-US" smtClean="0"/>
              <a:pPr/>
              <a:t>23/09/2020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7C074AE4-F4DF-41EF-839F-4D358FDC9C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4937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EBA9-AE3F-49A0-BE1F-7E45641FB5AF}" type="datetimeFigureOut">
              <a:rPr lang="en-US" smtClean="0"/>
              <a:pPr/>
              <a:t>23/09/2020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74AE4-F4DF-41EF-839F-4D358FDC9C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0298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EBA9-AE3F-49A0-BE1F-7E45641FB5AF}" type="datetimeFigureOut">
              <a:rPr lang="en-US" smtClean="0"/>
              <a:pPr/>
              <a:t>23/09/2020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74AE4-F4DF-41EF-839F-4D358FDC9C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3537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EBA9-AE3F-49A0-BE1F-7E45641FB5AF}" type="datetimeFigureOut">
              <a:rPr lang="en-US" smtClean="0"/>
              <a:pPr/>
              <a:t>23/09/2020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74AE4-F4DF-41EF-839F-4D358FDC9C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1508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EBA9-AE3F-49A0-BE1F-7E45641FB5AF}" type="datetimeFigureOut">
              <a:rPr lang="en-US" smtClean="0"/>
              <a:pPr/>
              <a:t>23/09/2020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74AE4-F4DF-41EF-839F-4D358FDC9C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7347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EBA9-AE3F-49A0-BE1F-7E45641FB5AF}" type="datetimeFigureOut">
              <a:rPr lang="en-US" smtClean="0"/>
              <a:pPr/>
              <a:t>23/09/2020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74AE4-F4DF-41EF-839F-4D358FDC9C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367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EBA9-AE3F-49A0-BE1F-7E45641FB5AF}" type="datetimeFigureOut">
              <a:rPr lang="en-US" smtClean="0"/>
              <a:pPr/>
              <a:t>23/09/2020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74AE4-F4DF-41EF-839F-4D358FDC9C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2953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3433EBA9-AE3F-49A0-BE1F-7E45641FB5AF}" type="datetimeFigureOut">
              <a:rPr lang="en-US" smtClean="0"/>
              <a:pPr/>
              <a:t>23/09/2020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7C074AE4-F4DF-41EF-839F-4D358FDC9C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8496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8000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 err="1" smtClean="0"/>
              <a:t>Elementarne</a:t>
            </a:r>
            <a:r>
              <a:rPr lang="en-US" sz="9600" b="1" dirty="0" smtClean="0"/>
              <a:t> </a:t>
            </a:r>
            <a:r>
              <a:rPr lang="en-US" sz="9600" b="1" dirty="0" err="1" smtClean="0"/>
              <a:t>funkcije</a:t>
            </a:r>
            <a:r>
              <a:rPr lang="en-US" sz="9600" b="1" dirty="0" smtClean="0"/>
              <a:t> </a:t>
            </a:r>
            <a:endParaRPr lang="en-US" sz="9600" b="1" dirty="0"/>
          </a:p>
        </p:txBody>
      </p:sp>
    </p:spTree>
    <p:extLst>
      <p:ext uri="{BB962C8B-B14F-4D97-AF65-F5344CB8AC3E}">
        <p14:creationId xmlns:p14="http://schemas.microsoft.com/office/powerpoint/2010/main" xmlns="" val="327558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6111" r="30972" b="6386"/>
          <a:stretch/>
        </p:blipFill>
        <p:spPr bwMode="auto">
          <a:xfrm>
            <a:off x="253480" y="607260"/>
            <a:ext cx="7115903" cy="54035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3" name="Picture 2"/>
          <p:cNvPicPr/>
          <p:nvPr/>
        </p:nvPicPr>
        <p:blipFill rotWithShape="1">
          <a:blip r:embed="rId3"/>
          <a:srcRect l="9027" t="9253" r="38473" b="3936"/>
          <a:stretch/>
        </p:blipFill>
        <p:spPr bwMode="auto">
          <a:xfrm>
            <a:off x="5264634" y="386029"/>
            <a:ext cx="6927366" cy="58460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10569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t="9253" r="-695" b="13189"/>
          <a:stretch/>
        </p:blipFill>
        <p:spPr bwMode="auto">
          <a:xfrm>
            <a:off x="476762" y="2142025"/>
            <a:ext cx="11388589" cy="44767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1009" y="647114"/>
            <a:ext cx="59224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ME" sz="4000" dirty="0" smtClean="0"/>
              <a:t>4. Trigonometrijske funkcije</a:t>
            </a:r>
            <a:endParaRPr lang="en-US" sz="4000" dirty="0"/>
          </a:p>
        </p:txBody>
      </p:sp>
      <p:sp>
        <p:nvSpPr>
          <p:cNvPr id="4" name="TextBox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195755" y="2827606"/>
            <a:ext cx="1833131" cy="584775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  <a:effectLst>
            <a:outerShdw blurRad="50800" dist="50800" dir="5400000" algn="ctr" rotWithShape="0">
              <a:srgbClr val="92D050"/>
            </a:outerShdw>
          </a:effectLst>
        </p:spPr>
        <p:txBody>
          <a:bodyPr/>
          <a:lstStyle/>
          <a:p>
            <a:r>
              <a:rPr lang="en-US">
                <a:solidFill>
                  <a:srgbClr val="00B050"/>
                </a:solidFill>
              </a:rPr>
              <a:t> </a:t>
            </a:r>
          </a:p>
        </p:txBody>
      </p:sp>
      <p:sp>
        <p:nvSpPr>
          <p:cNvPr id="5" name="TextBox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118252" y="5361576"/>
            <a:ext cx="1874809" cy="584775"/>
          </a:xfrm>
          <a:prstGeom prst="rect">
            <a:avLst/>
          </a:prstGeom>
          <a:blipFill rotWithShape="0">
            <a:blip r:embed="rId4"/>
            <a:stretch>
              <a:fillRect/>
            </a:stretch>
          </a:blipFill>
          <a:effectLst>
            <a:outerShdw blurRad="50800" dist="50800" dir="5400000" algn="ctr" rotWithShape="0">
              <a:srgbClr val="002060"/>
            </a:outerShdw>
          </a:effectLst>
        </p:spPr>
        <p:txBody>
          <a:bodyPr/>
          <a:lstStyle/>
          <a:p>
            <a:r>
              <a:rPr lang="en-US" dirty="0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80586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13472" t="2449" r="35556" b="-689"/>
          <a:stretch/>
        </p:blipFill>
        <p:spPr bwMode="auto">
          <a:xfrm>
            <a:off x="338870" y="1168865"/>
            <a:ext cx="5284515" cy="51980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3" name="Picture 2"/>
          <p:cNvPicPr/>
          <p:nvPr/>
        </p:nvPicPr>
        <p:blipFill rotWithShape="1">
          <a:blip r:embed="rId3"/>
          <a:srcRect l="5417" t="816" r="39167" b="2304"/>
          <a:stretch/>
        </p:blipFill>
        <p:spPr bwMode="auto">
          <a:xfrm>
            <a:off x="6191484" y="1168865"/>
            <a:ext cx="5745246" cy="51260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Box 3"/>
              <p:cNvSpPr txBox="1"/>
              <p:nvPr/>
            </p:nvSpPr>
            <p:spPr>
              <a:xfrm>
                <a:off x="1969476" y="584089"/>
                <a:ext cx="169206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ME" sz="32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sr-Latn-ME" sz="32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ME" sz="32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𝑡𝑔𝑥</m:t>
                      </m:r>
                    </m:oMath>
                  </m:oMathPara>
                </a14:m>
                <a:endParaRPr lang="en-US" sz="32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476" y="584089"/>
                <a:ext cx="1692066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/>
              <p:cNvSpPr txBox="1"/>
              <p:nvPr/>
            </p:nvSpPr>
            <p:spPr>
              <a:xfrm>
                <a:off x="7962314" y="584090"/>
                <a:ext cx="188122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ME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sr-Latn-ME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ME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𝑐𝑡𝑔𝑥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2314" y="584090"/>
                <a:ext cx="1881221" cy="5847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05111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6805" t="15785" r="50278" b="9651"/>
          <a:stretch/>
        </p:blipFill>
        <p:spPr bwMode="auto">
          <a:xfrm>
            <a:off x="4652521" y="224936"/>
            <a:ext cx="7280860" cy="64559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14400" y="745588"/>
            <a:ext cx="8018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4000" dirty="0" smtClean="0"/>
              <a:t>5. Arkus funkcije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273487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278" t="8165" r="16667" b="19448"/>
          <a:stretch/>
        </p:blipFill>
        <p:spPr bwMode="auto">
          <a:xfrm>
            <a:off x="196948" y="562869"/>
            <a:ext cx="11741885" cy="59192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73098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5719" y="1255594"/>
            <a:ext cx="956708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Elementarne</a:t>
            </a:r>
            <a:r>
              <a:rPr lang="en-US" sz="2400" dirty="0" smtClean="0"/>
              <a:t> </a:t>
            </a:r>
            <a:r>
              <a:rPr lang="en-US" sz="2400" dirty="0" err="1" smtClean="0"/>
              <a:t>funkcije</a:t>
            </a:r>
            <a:r>
              <a:rPr lang="en-US" sz="2400" dirty="0" smtClean="0"/>
              <a:t> </a:t>
            </a:r>
            <a:r>
              <a:rPr lang="en-US" sz="2400" dirty="0" err="1" smtClean="0"/>
              <a:t>su</a:t>
            </a:r>
            <a:r>
              <a:rPr lang="sr-Latn-ME" sz="2400" dirty="0" smtClean="0"/>
              <a:t> funkcije koje se dobijaju primjenom konačnog broja puta algebarskih operacija (sabiranje, oduzimanje, množenje, dijeljenje, stepenovanje, slaganje-kompozicija funkcija) na osnovne elementarne funkcije</a:t>
            </a:r>
            <a:r>
              <a:rPr lang="en-US" sz="2400" dirty="0" smtClean="0"/>
              <a:t>:</a:t>
            </a:r>
            <a:r>
              <a:rPr lang="sr-Latn-ME" sz="2400" dirty="0" smtClean="0"/>
              <a:t> </a:t>
            </a:r>
          </a:p>
          <a:p>
            <a:endParaRPr lang="sr-Latn-ME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sr-Latn-ME" sz="2400" dirty="0" smtClean="0"/>
              <a:t>stepene funkcije</a:t>
            </a:r>
          </a:p>
          <a:p>
            <a:pPr marL="457200" indent="-457200">
              <a:buFont typeface="+mj-lt"/>
              <a:buAutoNum type="arabicPeriod"/>
            </a:pPr>
            <a:r>
              <a:rPr lang="sr-Latn-ME" sz="2400" dirty="0"/>
              <a:t>e</a:t>
            </a:r>
            <a:r>
              <a:rPr lang="sr-Latn-ME" sz="2400" dirty="0" smtClean="0"/>
              <a:t>ksponencijalne funkcije</a:t>
            </a:r>
          </a:p>
          <a:p>
            <a:pPr marL="457200" indent="-457200">
              <a:buFont typeface="+mj-lt"/>
              <a:buAutoNum type="arabicPeriod"/>
            </a:pPr>
            <a:r>
              <a:rPr lang="sr-Latn-ME" sz="2400" dirty="0"/>
              <a:t>l</a:t>
            </a:r>
            <a:r>
              <a:rPr lang="sr-Latn-ME" sz="2400" dirty="0" smtClean="0"/>
              <a:t>ogaritamske funkcije</a:t>
            </a:r>
          </a:p>
          <a:p>
            <a:pPr marL="457200" indent="-457200">
              <a:buFont typeface="+mj-lt"/>
              <a:buAutoNum type="arabicPeriod"/>
            </a:pPr>
            <a:r>
              <a:rPr lang="sr-Latn-ME" sz="2400" dirty="0"/>
              <a:t>t</a:t>
            </a:r>
            <a:r>
              <a:rPr lang="sr-Latn-ME" sz="2400" dirty="0" smtClean="0"/>
              <a:t>rigonometrijske funkcije </a:t>
            </a:r>
          </a:p>
          <a:p>
            <a:pPr marL="457200" indent="-457200">
              <a:buFont typeface="+mj-lt"/>
              <a:buAutoNum type="arabicPeriod"/>
            </a:pPr>
            <a:r>
              <a:rPr lang="sr-Latn-ME" sz="2400" dirty="0"/>
              <a:t>i</a:t>
            </a:r>
            <a:r>
              <a:rPr lang="sr-Latn-ME" sz="2400" dirty="0" smtClean="0"/>
              <a:t>nverzne trigonometrijske (arkus) funkcije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96564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6867" y="337361"/>
            <a:ext cx="44101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ME" sz="4400" dirty="0" smtClean="0"/>
              <a:t>1.Stepene funkcije</a:t>
            </a:r>
            <a:endParaRPr lang="en-US" sz="4400" dirty="0"/>
          </a:p>
        </p:txBody>
      </p:sp>
      <p:sp>
        <p:nvSpPr>
          <p:cNvPr id="3" name="Rectangle 2"/>
          <p:cNvSpPr/>
          <p:nvPr/>
        </p:nvSpPr>
        <p:spPr>
          <a:xfrm>
            <a:off x="516867" y="1524716"/>
            <a:ext cx="31261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ME" sz="3200" dirty="0" smtClean="0"/>
              <a:t>Linearna funkcija: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Rectangle 3"/>
              <p:cNvSpPr/>
              <p:nvPr/>
            </p:nvSpPr>
            <p:spPr>
              <a:xfrm>
                <a:off x="516867" y="1942630"/>
                <a:ext cx="511697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ME" sz="32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sr-Latn-ME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  </m:t>
                      </m:r>
                      <m:r>
                        <a:rPr lang="sr-Latn-ME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sr-Latn-ME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  </m:t>
                      </m:r>
                      <m:r>
                        <a:rPr lang="sr-Latn-ME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sr-Latn-ME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sr-Latn-ME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𝑎𝑥</m:t>
                      </m:r>
                      <m:r>
                        <a:rPr lang="sr-Latn-ME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sr-Latn-ME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sr-Latn-ME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sr-Latn-ME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sr-Latn-ME" sz="3200" dirty="0" smtClean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867" y="1942630"/>
                <a:ext cx="5116978" cy="58477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/>
          <p:nvPr/>
        </p:nvPicPr>
        <p:blipFill rotWithShape="1">
          <a:blip r:embed="rId3"/>
          <a:srcRect l="4028" t="2176" r="43889" b="-1778"/>
          <a:stretch/>
        </p:blipFill>
        <p:spPr bwMode="auto">
          <a:xfrm>
            <a:off x="5661190" y="1426617"/>
            <a:ext cx="4680000" cy="468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75957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10833" t="971" r="25000" b="-713"/>
          <a:stretch/>
        </p:blipFill>
        <p:spPr bwMode="auto">
          <a:xfrm>
            <a:off x="1855909" y="1243631"/>
            <a:ext cx="7917364" cy="52784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/>
              <p:cNvSpPr txBox="1"/>
              <p:nvPr/>
            </p:nvSpPr>
            <p:spPr>
              <a:xfrm>
                <a:off x="996287" y="504967"/>
                <a:ext cx="5348772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ME" sz="32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sr-Latn-ME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     </m:t>
                      </m:r>
                      <m:r>
                        <a:rPr lang="sr-Latn-ME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sr-Latn-ME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ME" sz="3200" b="0" i="1" smtClean="0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sr-Latn-ME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sr-Latn-ME" sz="32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sr-Latn-ME" sz="32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sr-Latn-ME" sz="32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sr-Latn-ME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sr-Latn-ME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sr-Latn-ME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sr-Latn-ME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sr-Latn-ME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sr-Latn-ME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sr-Latn-ME" sz="3200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287" y="504967"/>
                <a:ext cx="5348772" cy="86177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00327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7223" r="40000" b="12735"/>
          <a:stretch/>
        </p:blipFill>
        <p:spPr bwMode="auto">
          <a:xfrm>
            <a:off x="2162028" y="1007856"/>
            <a:ext cx="7115229" cy="57485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/>
              <p:cNvSpPr txBox="1"/>
              <p:nvPr/>
            </p:nvSpPr>
            <p:spPr>
              <a:xfrm>
                <a:off x="750627" y="423081"/>
                <a:ext cx="801764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Latn-ME" sz="3200" dirty="0" smtClean="0"/>
                  <a:t>Stepena funkcija: </a:t>
                </a:r>
                <a14:m>
                  <m:oMath xmlns:m="http://schemas.openxmlformats.org/officeDocument/2006/math">
                    <m:r>
                      <a:rPr lang="sr-Latn-ME" sz="3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sr-Latn-ME" sz="3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sr-Latn-ME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ME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sr-Latn-ME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sr-Latn-ME" sz="32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sr-Latn-ME" sz="3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sr-Latn-ME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≥2</m:t>
                    </m:r>
                    <m:r>
                      <a:rPr lang="sr-Latn-ME" sz="32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sr-Latn-ME" sz="3200" b="0" i="1" smtClean="0">
                        <a:latin typeface="Cambria Math" panose="02040503050406030204" pitchFamily="18" charset="0"/>
                      </a:rPr>
                      <m:t>𝑝𝑎𝑟𝑎𝑛</m:t>
                    </m:r>
                    <m:r>
                      <a:rPr lang="sr-Latn-ME" sz="3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sr-Latn-ME" sz="3200" b="0" i="1" smtClean="0">
                        <a:latin typeface="Cambria Math" panose="02040503050406030204" pitchFamily="18" charset="0"/>
                      </a:rPr>
                      <m:t>𝑏𝑟𝑜𝑗</m:t>
                    </m:r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627" y="423081"/>
                <a:ext cx="8017644" cy="584775"/>
              </a:xfrm>
              <a:prstGeom prst="rect">
                <a:avLst/>
              </a:prstGeom>
              <a:blipFill rotWithShape="0">
                <a:blip r:embed="rId3"/>
                <a:stretch>
                  <a:fillRect l="-1901" t="-14583" r="-2129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54596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20139" t="-853" r="33889"/>
          <a:stretch/>
        </p:blipFill>
        <p:spPr bwMode="auto">
          <a:xfrm>
            <a:off x="5799771" y="0"/>
            <a:ext cx="6197800" cy="66436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Rectangle 2"/>
              <p:cNvSpPr/>
              <p:nvPr/>
            </p:nvSpPr>
            <p:spPr>
              <a:xfrm>
                <a:off x="1012819" y="726218"/>
                <a:ext cx="4539512" cy="10772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r-Latn-ME" sz="3200" dirty="0" smtClean="0"/>
                  <a:t>Stepena funkcija: </a:t>
                </a:r>
                <a14:m>
                  <m:oMath xmlns:m="http://schemas.openxmlformats.org/officeDocument/2006/math">
                    <m:r>
                      <a:rPr lang="sr-Latn-ME" sz="3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sr-Latn-ME" sz="3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sr-Latn-ME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ME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sr-Latn-ME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sr-Latn-ME" sz="32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endParaRPr lang="sr-Latn-ME" sz="3200" b="0" i="1" dirty="0" smtClean="0"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ME" sz="32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sr-Latn-ME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sr-Latn-ME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sr-Latn-ME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sr-Latn-ME" sz="3200" b="0" i="1" smtClean="0">
                          <a:latin typeface="Cambria Math" panose="02040503050406030204" pitchFamily="18" charset="0"/>
                        </a:rPr>
                        <m:t>𝑛𝑒</m:t>
                      </m:r>
                      <m:r>
                        <a:rPr lang="sr-Latn-ME" sz="3200" b="0" i="1" smtClean="0">
                          <a:latin typeface="Cambria Math" panose="02040503050406030204" pitchFamily="18" charset="0"/>
                        </a:rPr>
                        <m:t>𝑝𝑎𝑟𝑎𝑛</m:t>
                      </m:r>
                      <m:r>
                        <a:rPr lang="sr-Latn-ME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sr-Latn-ME" sz="3200" b="0" i="1" smtClean="0">
                          <a:latin typeface="Cambria Math" panose="02040503050406030204" pitchFamily="18" charset="0"/>
                        </a:rPr>
                        <m:t>𝑏𝑟𝑜𝑗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819" y="726218"/>
                <a:ext cx="4539512" cy="1077218"/>
              </a:xfrm>
              <a:prstGeom prst="rect">
                <a:avLst/>
              </a:prstGeom>
              <a:blipFill rotWithShape="0">
                <a:blip r:embed="rId3"/>
                <a:stretch>
                  <a:fillRect l="-3356" t="-7345" r="-25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27904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6388" t="1" r="43195" b="-3183"/>
          <a:stretch/>
        </p:blipFill>
        <p:spPr bwMode="auto">
          <a:xfrm>
            <a:off x="4262438" y="1696433"/>
            <a:ext cx="3457575" cy="34575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3" name="Picture 2"/>
          <p:cNvPicPr/>
          <p:nvPr/>
        </p:nvPicPr>
        <p:blipFill rotWithShape="1">
          <a:blip r:embed="rId3"/>
          <a:srcRect l="10278" t="-284" r="29444" b="1"/>
          <a:stretch/>
        </p:blipFill>
        <p:spPr bwMode="auto">
          <a:xfrm>
            <a:off x="2508443" y="1122847"/>
            <a:ext cx="6965563" cy="56623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Box 3"/>
              <p:cNvSpPr txBox="1"/>
              <p:nvPr/>
            </p:nvSpPr>
            <p:spPr>
              <a:xfrm>
                <a:off x="1420837" y="422031"/>
                <a:ext cx="746210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Latn-ME" sz="3200" dirty="0" smtClean="0"/>
                  <a:t>Kvadratna funkcija: </a:t>
                </a:r>
                <a14:m>
                  <m:oMath xmlns:m="http://schemas.openxmlformats.org/officeDocument/2006/math">
                    <m:r>
                      <a:rPr lang="sr-Latn-ME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sr-Latn-ME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sr-Latn-ME" sz="24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sr-Latn-ME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ME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sr-Latn-ME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sr-Latn-ME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sr-Latn-ME" sz="2400" b="0" i="1" smtClean="0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sr-Latn-ME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sr-Latn-ME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sr-Latn-ME" sz="2400" b="0" i="1" smtClean="0">
                        <a:latin typeface="Cambria Math" panose="02040503050406030204" pitchFamily="18" charset="0"/>
                      </a:rPr>
                      <m:t>,     </m:t>
                    </m:r>
                    <m:r>
                      <a:rPr lang="sr-Latn-ME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sr-Latn-ME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sr-Latn-ME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sr-Latn-ME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sr-Latn-ME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sr-Latn-M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sr-Latn-M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0837" y="422031"/>
                <a:ext cx="7462107" cy="584775"/>
              </a:xfrm>
              <a:prstGeom prst="rect">
                <a:avLst/>
              </a:prstGeom>
              <a:blipFill rotWithShape="0">
                <a:blip r:embed="rId4"/>
                <a:stretch>
                  <a:fillRect l="-2042" t="-14583" r="-3268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418905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14445" r="24306" b="2217"/>
          <a:stretch/>
        </p:blipFill>
        <p:spPr bwMode="auto">
          <a:xfrm>
            <a:off x="2335749" y="876658"/>
            <a:ext cx="7667583" cy="59813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56603" y="464234"/>
            <a:ext cx="47574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ME" sz="3200" dirty="0" smtClean="0"/>
              <a:t>2. Eksponencijalne funkcije</a:t>
            </a:r>
            <a:r>
              <a:rPr lang="sr-Latn-ME" sz="2400" dirty="0" smtClean="0"/>
              <a:t>:</a:t>
            </a: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Box 3"/>
              <p:cNvSpPr txBox="1"/>
              <p:nvPr/>
            </p:nvSpPr>
            <p:spPr>
              <a:xfrm>
                <a:off x="7976381" y="3512878"/>
                <a:ext cx="25973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ME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sr-Latn-ME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sr-Latn-ME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r-Latn-ME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sr-Latn-ME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sr-Latn-ME" sz="2400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sr-Latn-ME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sr-Latn-M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6381" y="3512878"/>
                <a:ext cx="2597314" cy="461665"/>
              </a:xfrm>
              <a:prstGeom prst="rect">
                <a:avLst/>
              </a:prstGeom>
              <a:blipFill rotWithShape="0">
                <a:blip r:embed="rId3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/>
              <p:cNvSpPr txBox="1"/>
              <p:nvPr/>
            </p:nvSpPr>
            <p:spPr>
              <a:xfrm>
                <a:off x="956603" y="2135344"/>
                <a:ext cx="31690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ME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sr-Latn-ME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sr-Latn-ME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r-Latn-ME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sr-Latn-ME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sr-Latn-ME" sz="2400" b="0" i="1" smtClean="0">
                          <a:latin typeface="Cambria Math" panose="02040503050406030204" pitchFamily="18" charset="0"/>
                        </a:rPr>
                        <m:t>,  0</m:t>
                      </m:r>
                      <m:r>
                        <a:rPr lang="sr-Latn-M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sr-Latn-ME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sr-Latn-ME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sr-Latn-M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603" y="2135344"/>
                <a:ext cx="3169009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257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10278" r="27361" b="399"/>
          <a:stretch/>
        </p:blipFill>
        <p:spPr bwMode="auto">
          <a:xfrm>
            <a:off x="249015" y="1132457"/>
            <a:ext cx="5877517" cy="47909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3" name="Picture 2"/>
          <p:cNvPicPr/>
          <p:nvPr/>
        </p:nvPicPr>
        <p:blipFill rotWithShape="1">
          <a:blip r:embed="rId3"/>
          <a:srcRect l="8889" t="3538" r="29165" b="5298"/>
          <a:stretch/>
        </p:blipFill>
        <p:spPr bwMode="auto">
          <a:xfrm>
            <a:off x="6126532" y="1132457"/>
            <a:ext cx="5838403" cy="48236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87791" y="422031"/>
            <a:ext cx="5978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3200" dirty="0" smtClean="0"/>
              <a:t>3. Logaritamske funkcije:</a:t>
            </a:r>
            <a:endParaRPr lang="en-US" sz="32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/>
              <p:cNvSpPr txBox="1"/>
              <p:nvPr/>
            </p:nvSpPr>
            <p:spPr>
              <a:xfrm>
                <a:off x="1519311" y="1631852"/>
                <a:ext cx="25409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ME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sr-Latn-ME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sr-Latn-ME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sr-Latn-M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sr-Latn-ME" sz="2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sr-Latn-ME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r>
                            <a:rPr lang="sr-Latn-ME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sr-Latn-ME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sr-Latn-ME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sr-Latn-M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311" y="1631852"/>
                <a:ext cx="2540952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/>
              <p:cNvSpPr txBox="1"/>
              <p:nvPr/>
            </p:nvSpPr>
            <p:spPr>
              <a:xfrm>
                <a:off x="8381456" y="1910636"/>
                <a:ext cx="311264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ME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sr-Latn-ME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sr-Latn-ME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sr-Latn-M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sr-Latn-ME" sz="2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sr-Latn-ME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r>
                            <a:rPr lang="sr-Latn-ME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sr-Latn-ME" sz="2400" b="0" i="1" smtClean="0">
                          <a:latin typeface="Cambria Math" panose="02040503050406030204" pitchFamily="18" charset="0"/>
                        </a:rPr>
                        <m:t>, 0</m:t>
                      </m:r>
                      <m:r>
                        <a:rPr lang="sr-Latn-M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sr-Latn-ME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sr-Latn-ME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sr-Latn-M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456" y="1910636"/>
                <a:ext cx="3112647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32739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359</TotalTime>
  <Words>73</Words>
  <Application>Microsoft Office PowerPoint</Application>
  <PresentationFormat>Custom</PresentationFormat>
  <Paragraphs>28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Wood Type</vt:lpstr>
      <vt:lpstr>Elementarne funkcije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Elementarne funkcije </dc:title>
  <dc:creator>Korisnik</dc:creator>
  <cp:lastModifiedBy>Petar</cp:lastModifiedBy>
  <cp:revision>18</cp:revision>
  <dcterms:created xsi:type="dcterms:W3CDTF">2018-09-11T16:05:58Z</dcterms:created>
  <dcterms:modified xsi:type="dcterms:W3CDTF">2020-09-23T17:24:43Z</dcterms:modified>
</cp:coreProperties>
</file>