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6" r:id="rId2"/>
    <p:sldId id="277" r:id="rId3"/>
    <p:sldId id="278" r:id="rId4"/>
    <p:sldId id="279" r:id="rId5"/>
    <p:sldId id="280" r:id="rId6"/>
    <p:sldId id="281" r:id="rId7"/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83" r:id="rId28"/>
    <p:sldId id="282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1EE94-82D0-4FFA-95F5-744A4A9EBB4E}" type="datetimeFigureOut">
              <a:rPr lang="en-US" smtClean="0"/>
              <a:t>17.11.2020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EE8F2-3A56-4E1F-AF7D-0DED42C7AA1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1EE94-82D0-4FFA-95F5-744A4A9EBB4E}" type="datetimeFigureOut">
              <a:rPr lang="en-US" smtClean="0"/>
              <a:t>17.11.2020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EE8F2-3A56-4E1F-AF7D-0DED42C7AA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1EE94-82D0-4FFA-95F5-744A4A9EBB4E}" type="datetimeFigureOut">
              <a:rPr lang="en-US" smtClean="0"/>
              <a:t>17.11.2020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EE8F2-3A56-4E1F-AF7D-0DED42C7AA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1EE94-82D0-4FFA-95F5-744A4A9EBB4E}" type="datetimeFigureOut">
              <a:rPr lang="en-US" smtClean="0"/>
              <a:t>17.11.2020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EE8F2-3A56-4E1F-AF7D-0DED42C7AA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1EE94-82D0-4FFA-95F5-744A4A9EBB4E}" type="datetimeFigureOut">
              <a:rPr lang="en-US" smtClean="0"/>
              <a:t>17.11.2020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322EE8F2-3A56-4E1F-AF7D-0DED42C7AA1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1EE94-82D0-4FFA-95F5-744A4A9EBB4E}" type="datetimeFigureOut">
              <a:rPr lang="en-US" smtClean="0"/>
              <a:t>17.11.2020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EE8F2-3A56-4E1F-AF7D-0DED42C7AA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1EE94-82D0-4FFA-95F5-744A4A9EBB4E}" type="datetimeFigureOut">
              <a:rPr lang="en-US" smtClean="0"/>
              <a:t>17.11.2020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EE8F2-3A56-4E1F-AF7D-0DED42C7AA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1EE94-82D0-4FFA-95F5-744A4A9EBB4E}" type="datetimeFigureOut">
              <a:rPr lang="en-US" smtClean="0"/>
              <a:t>17.11.2020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EE8F2-3A56-4E1F-AF7D-0DED42C7AA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1EE94-82D0-4FFA-95F5-744A4A9EBB4E}" type="datetimeFigureOut">
              <a:rPr lang="en-US" smtClean="0"/>
              <a:t>17.11.2020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EE8F2-3A56-4E1F-AF7D-0DED42C7AA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1EE94-82D0-4FFA-95F5-744A4A9EBB4E}" type="datetimeFigureOut">
              <a:rPr lang="en-US" smtClean="0"/>
              <a:t>17.11.2020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EE8F2-3A56-4E1F-AF7D-0DED42C7AA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1EE94-82D0-4FFA-95F5-744A4A9EBB4E}" type="datetimeFigureOut">
              <a:rPr lang="en-US" smtClean="0"/>
              <a:t>17.11.2020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EE8F2-3A56-4E1F-AF7D-0DED42C7AA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011EE94-82D0-4FFA-95F5-744A4A9EBB4E}" type="datetimeFigureOut">
              <a:rPr lang="en-US" smtClean="0"/>
              <a:t>17.11.2020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22EE8F2-3A56-4E1F-AF7D-0DED42C7AA19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Romantizam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3810000"/>
            <a:ext cx="3810000" cy="238125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609600"/>
            <a:ext cx="2886075" cy="15811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087" y="609600"/>
            <a:ext cx="3629025" cy="125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8523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lnSpcReduction="10000"/>
          </a:bodyPr>
          <a:lstStyle/>
          <a:p>
            <a:r>
              <a:rPr lang="sr-Latn-ME" sz="2800" dirty="0" smtClean="0"/>
              <a:t>Rano je počeo da piše. </a:t>
            </a:r>
            <a:endParaRPr lang="sr-Latn-ME" sz="2800" dirty="0"/>
          </a:p>
          <a:p>
            <a:pPr>
              <a:buNone/>
            </a:pPr>
            <a:r>
              <a:rPr lang="sr-Latn-ME" sz="2800" b="1" dirty="0" smtClean="0"/>
              <a:t>“I znaj, moja sudbina je odlučena, ja liru biram”.</a:t>
            </a:r>
          </a:p>
          <a:p>
            <a:r>
              <a:rPr lang="sr-Latn-ME" sz="2800" smtClean="0"/>
              <a:t>Puškin </a:t>
            </a:r>
            <a:r>
              <a:rPr lang="sr-Latn-ME" sz="2800" dirty="0" smtClean="0"/>
              <a:t>dobija posao u spoljnim poslovima. </a:t>
            </a:r>
            <a:r>
              <a:rPr lang="en-US" sz="2800" dirty="0" smtClean="0"/>
              <a:t>M</a:t>
            </a:r>
            <a:r>
              <a:rPr lang="sr-Latn-ME" sz="2800" dirty="0" smtClean="0"/>
              <a:t>eđutim, njegov slobodoljubiv duh nije mogao da miruje. Piše političke epigrame na račun cara Aleksandra I.</a:t>
            </a:r>
          </a:p>
          <a:p>
            <a:r>
              <a:rPr lang="sr-Latn-ME" sz="2800" dirty="0" smtClean="0"/>
              <a:t>Prognan je na jug Rusije, na Kavkaz i u Besarabiju gdje je proveo četiri godine.</a:t>
            </a:r>
          </a:p>
          <a:p>
            <a:r>
              <a:rPr lang="en-US" sz="2800" dirty="0" smtClean="0"/>
              <a:t>T</a:t>
            </a:r>
            <a:r>
              <a:rPr lang="sr-Latn-ME" sz="2800" dirty="0" smtClean="0"/>
              <a:t>e godine je posvetio pisanju poema </a:t>
            </a:r>
            <a:r>
              <a:rPr lang="sr-Latn-ME" sz="2800" b="1" i="1" dirty="0" smtClean="0"/>
              <a:t>Cigani</a:t>
            </a:r>
            <a:r>
              <a:rPr lang="sr-Latn-ME" sz="2800" b="1" dirty="0" smtClean="0"/>
              <a:t> i </a:t>
            </a:r>
            <a:r>
              <a:rPr lang="sr-Latn-ME" sz="2800" b="1" i="1" dirty="0" smtClean="0"/>
              <a:t>Kavkaski zarobljenik </a:t>
            </a:r>
            <a:r>
              <a:rPr lang="sr-Latn-ME" sz="2800" dirty="0" smtClean="0"/>
              <a:t>i počeo pisati roman u stihu </a:t>
            </a:r>
            <a:r>
              <a:rPr lang="sr-Latn-ME" sz="2800" b="1" i="1" dirty="0" smtClean="0"/>
              <a:t>Evgenije Onjegin</a:t>
            </a:r>
            <a:r>
              <a:rPr lang="sr-Latn-ME" sz="2800" b="1" dirty="0" smtClean="0"/>
              <a:t>.</a:t>
            </a:r>
            <a:endParaRPr lang="en-US" sz="28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92500" lnSpcReduction="10000"/>
          </a:bodyPr>
          <a:lstStyle/>
          <a:p>
            <a:r>
              <a:rPr lang="sr-Latn-ME" dirty="0" smtClean="0"/>
              <a:t>Car Nikolaj I je pokušao da veže Puškina za dvor postavljenjem za cenzora. </a:t>
            </a:r>
            <a:r>
              <a:rPr lang="en-US" dirty="0" smtClean="0"/>
              <a:t>A</a:t>
            </a:r>
            <a:r>
              <a:rPr lang="sr-Latn-ME" dirty="0" smtClean="0"/>
              <a:t>li to nije moglo da smiri slobodoljubivog Puškina.</a:t>
            </a:r>
          </a:p>
          <a:p>
            <a:r>
              <a:rPr lang="sr-Latn-ME" b="1" i="1" dirty="0" smtClean="0"/>
              <a:t>“Učeći se da slavim slobodu samo,</a:t>
            </a:r>
          </a:p>
          <a:p>
            <a:pPr>
              <a:buNone/>
            </a:pPr>
            <a:r>
              <a:rPr lang="sr-Latn-ME" b="1" i="1" dirty="0"/>
              <a:t> </a:t>
            </a:r>
            <a:r>
              <a:rPr lang="sr-Latn-ME" b="1" i="1" dirty="0" smtClean="0"/>
              <a:t>     Stihove žrtvujući samo njoj, </a:t>
            </a:r>
          </a:p>
          <a:p>
            <a:pPr>
              <a:buNone/>
            </a:pPr>
            <a:r>
              <a:rPr lang="sr-Latn-ME" b="1" i="1" dirty="0"/>
              <a:t> </a:t>
            </a:r>
            <a:r>
              <a:rPr lang="sr-Latn-ME" b="1" i="1" dirty="0" smtClean="0"/>
              <a:t>     Ja nisam rođen da zabavljam careve,</a:t>
            </a:r>
          </a:p>
          <a:p>
            <a:pPr>
              <a:buNone/>
            </a:pPr>
            <a:r>
              <a:rPr lang="sr-Latn-ME" b="1" i="1" dirty="0"/>
              <a:t> </a:t>
            </a:r>
            <a:r>
              <a:rPr lang="sr-Latn-ME" b="1" i="1" dirty="0" smtClean="0"/>
              <a:t>     Stidljivom lirom svojom.”</a:t>
            </a:r>
          </a:p>
          <a:p>
            <a:r>
              <a:rPr lang="sr-Latn-ME" dirty="0" smtClean="0"/>
              <a:t>Otpušten je iz službe i prognan u selo svojih roditelja. (Mihajilovsko)</a:t>
            </a:r>
          </a:p>
          <a:p>
            <a:r>
              <a:rPr lang="en-US" dirty="0" smtClean="0"/>
              <a:t>P</a:t>
            </a:r>
            <a:r>
              <a:rPr lang="sr-Latn-ME" dirty="0" smtClean="0"/>
              <a:t>osljednje godine života provešće u Pet</a:t>
            </a:r>
            <a:r>
              <a:rPr lang="en-US" dirty="0" smtClean="0"/>
              <a:t>r</a:t>
            </a:r>
            <a:r>
              <a:rPr lang="sr-Latn-ME" dirty="0" smtClean="0"/>
              <a:t>ogradu.</a:t>
            </a:r>
          </a:p>
          <a:p>
            <a:r>
              <a:rPr lang="sr-Latn-ME" dirty="0" smtClean="0"/>
              <a:t>Izgubio je život u dvoboju braneći čast svoje žene, 1837. g.</a:t>
            </a:r>
          </a:p>
          <a:p>
            <a:pPr>
              <a:buNone/>
            </a:pPr>
            <a:r>
              <a:rPr lang="sr-Latn-ME" dirty="0"/>
              <a:t> </a:t>
            </a:r>
            <a:r>
              <a:rPr lang="sr-Latn-ME" dirty="0" smtClean="0"/>
              <a:t>      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K</a:t>
            </a:r>
            <a:r>
              <a:rPr lang="sr-Latn-ME" sz="2800" dirty="0" smtClean="0"/>
              <a:t>njiževno djelo Puškinovo je bogato i raznovrsno.</a:t>
            </a:r>
          </a:p>
          <a:p>
            <a:r>
              <a:rPr lang="en-US" sz="2800" dirty="0" smtClean="0"/>
              <a:t>P</a:t>
            </a:r>
            <a:r>
              <a:rPr lang="sr-Latn-ME" sz="2800" dirty="0" smtClean="0"/>
              <a:t>isao je lirsku poeziju, poeme, drame, pripovijetke, romane.</a:t>
            </a:r>
          </a:p>
          <a:p>
            <a:endParaRPr lang="sr-Latn-ME" sz="2800" dirty="0" smtClean="0"/>
          </a:p>
          <a:p>
            <a:r>
              <a:rPr lang="en-US" sz="2800" b="1" dirty="0" smtClean="0"/>
              <a:t>P</a:t>
            </a:r>
            <a:r>
              <a:rPr lang="sr-Latn-ME" sz="2800" b="1" dirty="0" smtClean="0"/>
              <a:t>oeme</a:t>
            </a:r>
            <a:r>
              <a:rPr lang="sr-Latn-ME" sz="2800" dirty="0" smtClean="0"/>
              <a:t>: </a:t>
            </a:r>
            <a:r>
              <a:rPr lang="sr-Latn-ME" sz="2800" b="1" i="1" dirty="0" smtClean="0"/>
              <a:t>Ruslan i Ljudmila, Kavkavski zarobljenik, Cigani, Poltava, Kućica u Kolomni, Bronzani konjanik;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/>
          <a:lstStyle/>
          <a:p>
            <a:r>
              <a:rPr lang="en-US" b="1" dirty="0" smtClean="0"/>
              <a:t>R</a:t>
            </a:r>
            <a:r>
              <a:rPr lang="sr-Latn-ME" b="1" dirty="0" smtClean="0"/>
              <a:t>omani</a:t>
            </a:r>
            <a:r>
              <a:rPr lang="sr-Latn-ME" dirty="0" smtClean="0"/>
              <a:t>: </a:t>
            </a:r>
            <a:r>
              <a:rPr lang="sr-Latn-ME" b="1" i="1" dirty="0" smtClean="0"/>
              <a:t>Evgenije Onjegin, Kapetanova kći;</a:t>
            </a:r>
          </a:p>
          <a:p>
            <a:endParaRPr lang="sr-Latn-ME" dirty="0" smtClean="0"/>
          </a:p>
          <a:p>
            <a:r>
              <a:rPr lang="sr-Latn-ME" b="1" dirty="0" smtClean="0"/>
              <a:t>Pripovijetke:</a:t>
            </a:r>
            <a:r>
              <a:rPr lang="sr-Latn-ME" dirty="0" smtClean="0"/>
              <a:t> </a:t>
            </a:r>
            <a:r>
              <a:rPr lang="sr-Latn-ME" b="1" i="1" dirty="0" smtClean="0"/>
              <a:t>Pripovijetke Belkina, Pikova dama;</a:t>
            </a:r>
          </a:p>
          <a:p>
            <a:endParaRPr lang="sr-Latn-ME" dirty="0" smtClean="0"/>
          </a:p>
          <a:p>
            <a:r>
              <a:rPr lang="sr-Latn-ME" b="1" dirty="0" smtClean="0"/>
              <a:t>Drama:</a:t>
            </a:r>
            <a:r>
              <a:rPr lang="sr-Latn-ME" dirty="0" smtClean="0"/>
              <a:t> </a:t>
            </a:r>
            <a:r>
              <a:rPr lang="sr-Latn-ME" b="1" i="1" dirty="0" smtClean="0"/>
              <a:t>Boris Godunov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92500" lnSpcReduction="10000"/>
          </a:bodyPr>
          <a:lstStyle/>
          <a:p>
            <a:r>
              <a:rPr lang="sr-Latn-ME" sz="2800" dirty="0" smtClean="0"/>
              <a:t>Puškin ima veliki značaj kao osnivač ruske nacionalne književnosti: oslobađa rusku književnost klasicističkog podražavanja evropskih obrazaca i otvara joj puteve samoniklosti, nacionalnog duha, nacionalne sadržine i ljepote ruskog jezika.</a:t>
            </a:r>
          </a:p>
          <a:p>
            <a:endParaRPr lang="sr-Latn-ME" sz="2800" dirty="0"/>
          </a:p>
          <a:p>
            <a:pPr>
              <a:buNone/>
            </a:pPr>
            <a:r>
              <a:rPr lang="sr-Latn-ME" sz="2800" b="1" dirty="0" smtClean="0"/>
              <a:t>    </a:t>
            </a:r>
            <a:r>
              <a:rPr lang="sr-Latn-ME" sz="2800" b="1" dirty="0" smtClean="0">
                <a:solidFill>
                  <a:srgbClr val="C00000"/>
                </a:solidFill>
              </a:rPr>
              <a:t>Dostojevski </a:t>
            </a:r>
            <a:r>
              <a:rPr lang="sr-Latn-ME" sz="2800" b="1" dirty="0" smtClean="0"/>
              <a:t>– “Sve kod nas počinje od Puškina”  </a:t>
            </a:r>
          </a:p>
          <a:p>
            <a:pPr>
              <a:buNone/>
            </a:pPr>
            <a:r>
              <a:rPr lang="sr-Latn-ME" sz="2800" b="1" dirty="0" smtClean="0"/>
              <a:t>     (dao je obrasce skoro svih književnih vrsta) </a:t>
            </a:r>
          </a:p>
          <a:p>
            <a:pPr>
              <a:buNone/>
            </a:pPr>
            <a:endParaRPr lang="sr-Latn-ME" sz="2800" b="1" dirty="0" smtClean="0"/>
          </a:p>
          <a:p>
            <a:pPr>
              <a:buNone/>
            </a:pPr>
            <a:r>
              <a:rPr lang="sr-Latn-ME" sz="2800" b="1" dirty="0" smtClean="0"/>
              <a:t>    </a:t>
            </a:r>
            <a:r>
              <a:rPr lang="sr-Latn-ME" sz="2800" b="1" dirty="0" smtClean="0">
                <a:solidFill>
                  <a:srgbClr val="C00000"/>
                </a:solidFill>
              </a:rPr>
              <a:t>Gogolj</a:t>
            </a:r>
            <a:r>
              <a:rPr lang="sr-Latn-ME" sz="2800" b="1" dirty="0" smtClean="0"/>
              <a:t> – “ U njemu, kao u leksikonu, nalazilo se   bogatstvo, snaga i gipkost našeg jezika” </a:t>
            </a:r>
          </a:p>
          <a:p>
            <a:pPr>
              <a:buNone/>
            </a:pPr>
            <a:r>
              <a:rPr lang="sr-Latn-ME" sz="2800" b="1" dirty="0"/>
              <a:t> </a:t>
            </a:r>
            <a:r>
              <a:rPr lang="sr-Latn-ME" sz="2800" b="1" dirty="0" smtClean="0"/>
              <a:t>    (stvorio je ruski književni jezik)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r-Latn-ME" sz="2800" i="1" dirty="0"/>
              <a:t> </a:t>
            </a:r>
            <a:r>
              <a:rPr lang="sr-Latn-ME" sz="2800" i="1" dirty="0" smtClean="0"/>
              <a:t>                           </a:t>
            </a:r>
            <a:r>
              <a:rPr lang="sr-Latn-ME" sz="2800" b="1" i="1" dirty="0" smtClean="0"/>
              <a:t>Cigani</a:t>
            </a:r>
          </a:p>
          <a:p>
            <a:pPr>
              <a:buNone/>
            </a:pPr>
            <a:endParaRPr lang="sr-Latn-ME" sz="2800" b="1" i="1" dirty="0" smtClean="0"/>
          </a:p>
          <a:p>
            <a:r>
              <a:rPr lang="en-US" sz="2800" dirty="0" smtClean="0"/>
              <a:t>P</a:t>
            </a:r>
            <a:r>
              <a:rPr lang="sr-Latn-ME" sz="2800" dirty="0" smtClean="0"/>
              <a:t>oemu Cigani je počeo da piše u </a:t>
            </a:r>
            <a:r>
              <a:rPr lang="en-US" dirty="0" err="1" smtClean="0"/>
              <a:t>izgnanstvu</a:t>
            </a:r>
            <a:r>
              <a:rPr lang="sr-Latn-ME" sz="2800" dirty="0" smtClean="0"/>
              <a:t>.</a:t>
            </a:r>
          </a:p>
          <a:p>
            <a:r>
              <a:rPr lang="en-US" sz="2800" dirty="0" smtClean="0"/>
              <a:t>P</a:t>
            </a:r>
            <a:r>
              <a:rPr lang="sr-Latn-ME" sz="2800" dirty="0" smtClean="0"/>
              <a:t>jesnik je život Cigana upoznao u Kišinjevu pa ga je to iskustvo inspirisalo da napiše ovu romantičarsku poemu na naglašenim tragičnim završetkom.</a:t>
            </a:r>
          </a:p>
          <a:p>
            <a:r>
              <a:rPr lang="en-US" sz="2800" dirty="0" smtClean="0"/>
              <a:t>K</a:t>
            </a:r>
            <a:r>
              <a:rPr lang="sr-Latn-ME" sz="2800" dirty="0" smtClean="0"/>
              <a:t>oliko je romantičarska slika svijeta i života, poema je istovremeno i polemika sa Rusoovim idealima o povratku prirodi i životu izvan urbane civilizacije.</a:t>
            </a:r>
            <a:endParaRPr lang="en-US" sz="2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r>
              <a:rPr lang="en-US" dirty="0" smtClean="0"/>
              <a:t>I</a:t>
            </a:r>
            <a:r>
              <a:rPr lang="sr-Latn-ME" sz="2800" dirty="0" smtClean="0"/>
              <a:t>ma dva tematska čvorišta:</a:t>
            </a:r>
          </a:p>
          <a:p>
            <a:pPr>
              <a:buNone/>
            </a:pPr>
            <a:endParaRPr lang="sr-Latn-ME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sr-Latn-ME" sz="2800" dirty="0"/>
              <a:t>k</a:t>
            </a:r>
            <a:r>
              <a:rPr lang="sr-Latn-ME" sz="2800" dirty="0" smtClean="0"/>
              <a:t>ritika društvenog poretka i prenaglašenog individualizma;</a:t>
            </a:r>
          </a:p>
          <a:p>
            <a:pPr marL="514350" indent="-514350">
              <a:buFont typeface="+mj-lt"/>
              <a:buAutoNum type="arabicPeriod"/>
            </a:pPr>
            <a:r>
              <a:rPr lang="sr-Latn-ME" sz="2800" dirty="0"/>
              <a:t>r</a:t>
            </a:r>
            <a:r>
              <a:rPr lang="sr-Latn-ME" sz="2800" dirty="0" smtClean="0"/>
              <a:t>omantična, idealizovana slika prostog naroda kao nosioca izvorne mudrosti, istine i slobode.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800" y="4038600"/>
            <a:ext cx="5181600" cy="2090928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 marL="514350" indent="-514350"/>
            <a:r>
              <a:rPr lang="sr-Latn-ME" sz="2800" dirty="0" smtClean="0"/>
              <a:t>U poemi s</a:t>
            </a:r>
            <a:r>
              <a:rPr lang="en-US" sz="2800" dirty="0" smtClean="0"/>
              <a:t>u </a:t>
            </a:r>
            <a:r>
              <a:rPr lang="en-US" sz="2800" dirty="0" err="1" smtClean="0"/>
              <a:t>prisutni</a:t>
            </a:r>
            <a:r>
              <a:rPr lang="en-US" sz="2800" dirty="0" smtClean="0"/>
              <a:t> </a:t>
            </a:r>
            <a:r>
              <a:rPr lang="sr-Latn-ME" sz="2800" dirty="0" smtClean="0"/>
              <a:t> elementi epskog, lirskog i dramskog.</a:t>
            </a:r>
          </a:p>
          <a:p>
            <a:pPr marL="514350" indent="-514350"/>
            <a:r>
              <a:rPr lang="en-US" sz="2800" b="1" dirty="0" smtClean="0"/>
              <a:t>N</a:t>
            </a:r>
            <a:r>
              <a:rPr lang="sr-Latn-ME" sz="2800" b="1" dirty="0" smtClean="0"/>
              <a:t>arativni sloj </a:t>
            </a:r>
            <a:r>
              <a:rPr lang="sr-Latn-ME" sz="2800" dirty="0" smtClean="0"/>
              <a:t>čine pripovjedni  segmenti: to je objektivno kazivanje u trećem licu, svojstveno epskoj poeziji i prozi. </a:t>
            </a:r>
          </a:p>
          <a:p>
            <a:pPr marL="514350" indent="-514350">
              <a:buNone/>
            </a:pPr>
            <a:r>
              <a:rPr lang="en-US" sz="2800" dirty="0" smtClean="0"/>
              <a:t>  </a:t>
            </a:r>
            <a:r>
              <a:rPr lang="sr-Latn-ME" sz="2800" dirty="0" smtClean="0"/>
              <a:t>Ovi segmenti imaju funkciju da povežu dramske segmente, da popune prostor između njih.</a:t>
            </a:r>
          </a:p>
          <a:p>
            <a:endParaRPr lang="en-US" sz="2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L</a:t>
            </a:r>
            <a:r>
              <a:rPr lang="sr-Latn-ME" sz="2800" b="1" dirty="0" smtClean="0"/>
              <a:t>irski sloj </a:t>
            </a:r>
            <a:r>
              <a:rPr lang="sr-Latn-ME" sz="2800" dirty="0" smtClean="0"/>
              <a:t>čine ona mjesta u poemi koja opisuju snažna osjećanja i psihološke lomove, duševnu smirenost i blagorodnost duše.</a:t>
            </a:r>
          </a:p>
          <a:p>
            <a:r>
              <a:rPr lang="en-US" sz="2800" dirty="0" smtClean="0"/>
              <a:t>L</a:t>
            </a:r>
            <a:r>
              <a:rPr lang="sr-Latn-ME" sz="2800" dirty="0" smtClean="0"/>
              <a:t>irsko je i u slikama prirode i mirnog, tihog života ciganskog tabora.</a:t>
            </a:r>
          </a:p>
          <a:p>
            <a:endParaRPr lang="sr-Latn-ME" sz="2800" dirty="0" smtClean="0"/>
          </a:p>
          <a:p>
            <a:r>
              <a:rPr lang="sr-Latn-ME" sz="2800" b="1" dirty="0" smtClean="0"/>
              <a:t>Dramski sloj </a:t>
            </a:r>
            <a:r>
              <a:rPr lang="sr-Latn-ME" sz="2800" dirty="0" smtClean="0"/>
              <a:t>čine dijaloški segmenti koji označavaju pojedine epizode u razvoju priče i postepeno približavanje kulminaciji i razrješenju.</a:t>
            </a:r>
            <a:endParaRPr lang="en-US" sz="2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D</a:t>
            </a:r>
            <a:r>
              <a:rPr lang="sr-Latn-ME" sz="2800" b="1" dirty="0" smtClean="0"/>
              <a:t>ramsko se javlja i kao spoljašnje i kao unutrašnje obilježje.</a:t>
            </a:r>
          </a:p>
          <a:p>
            <a:r>
              <a:rPr lang="sr-Latn-ME" sz="2800" dirty="0" smtClean="0"/>
              <a:t>Spoljašnje – segmenti dramskog dijaloga, kao i u strukturi priče i razvoja dramske radnje (dolazak Aleka, prilagođavanje, nemiri u Aleku, narastanje konflikta, ubistvo, odlazak)</a:t>
            </a:r>
          </a:p>
          <a:p>
            <a:r>
              <a:rPr lang="en-US" sz="2800" dirty="0" smtClean="0"/>
              <a:t>U</a:t>
            </a:r>
            <a:r>
              <a:rPr lang="sr-Latn-ME" sz="2800" dirty="0" smtClean="0"/>
              <a:t>nutrašnje –</a:t>
            </a:r>
            <a:r>
              <a:rPr lang="sr-Latn-ME" sz="2800" dirty="0"/>
              <a:t> </a:t>
            </a:r>
            <a:r>
              <a:rPr lang="sr-Latn-ME" sz="2800" dirty="0" smtClean="0"/>
              <a:t>u razvoju dramskog sukoba, u snažnoj napetosti, u dramatici zbivanja, emotivnim sudarima.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dirty="0"/>
              <a:t>Romantizam se javlja krajem 18. i traje do sredine 19.vijeka.</a:t>
            </a:r>
          </a:p>
          <a:p>
            <a:r>
              <a:rPr lang="sr-Latn-ME" dirty="0"/>
              <a:t>Svojim izrazom (bujan, žestok, neodmjeren) suprotstavlja se klasicizmu i prosvjetiteljstvu.</a:t>
            </a:r>
          </a:p>
          <a:p>
            <a:r>
              <a:rPr lang="sr-Latn-ME" dirty="0"/>
              <a:t>Odbacio je pravila i norme kao nešto što sputava maštu i osjećanja, pomoću kojih se dolazi do saznanja o životu i svijetu.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7955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P</a:t>
            </a:r>
            <a:r>
              <a:rPr lang="sr-Latn-ME" sz="2800" b="1" dirty="0" smtClean="0"/>
              <a:t>riča o ljubavi i smrti</a:t>
            </a:r>
          </a:p>
          <a:p>
            <a:r>
              <a:rPr lang="en-US" sz="2800" b="1" dirty="0" smtClean="0"/>
              <a:t>T</a:t>
            </a:r>
            <a:r>
              <a:rPr lang="sr-Latn-ME" sz="2800" b="1" dirty="0" smtClean="0"/>
              <a:t>o je priča o </a:t>
            </a:r>
            <a:r>
              <a:rPr lang="en-US" sz="2800" b="1" dirty="0" smtClean="0"/>
              <a:t>C</a:t>
            </a:r>
            <a:r>
              <a:rPr lang="sr-Latn-ME" sz="2800" b="1" dirty="0" smtClean="0"/>
              <a:t>iganki  Zemfiri i mladom plemiću  Aleku.</a:t>
            </a:r>
          </a:p>
          <a:p>
            <a:r>
              <a:rPr lang="sr-Latn-ME" sz="2800" dirty="0" smtClean="0"/>
              <a:t>Zemfira je srela u stepi put</a:t>
            </a:r>
            <a:r>
              <a:rPr lang="en-US" sz="2800" dirty="0" smtClean="0"/>
              <a:t>n</a:t>
            </a:r>
            <a:r>
              <a:rPr lang="sr-Latn-ME" sz="2800" dirty="0" smtClean="0"/>
              <a:t>ika (Aleka) koji je izrazio želju da se priključi taboru, jer mu je dojadio život u gradu. </a:t>
            </a:r>
            <a:r>
              <a:rPr lang="en-US" sz="2800" dirty="0" smtClean="0"/>
              <a:t>D</a:t>
            </a:r>
            <a:r>
              <a:rPr lang="sr-Latn-ME" sz="2800" dirty="0" smtClean="0"/>
              <a:t>jevojka ga dovodi u tabor i predstavlja ocu koji pristaje da mladić ostane u čergi.</a:t>
            </a:r>
          </a:p>
          <a:p>
            <a:r>
              <a:rPr lang="sr-Latn-ME" sz="2800" dirty="0" smtClean="0"/>
              <a:t>Starac ukazuje gostu na “bedu u slobodi”, na težak život vječnih putnika, u njegovom kazivanju nema idealizacije.</a:t>
            </a:r>
            <a:endParaRPr lang="en-US" sz="28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r>
              <a:rPr lang="sr-Latn-ME" sz="2800" dirty="0" smtClean="0"/>
              <a:t>Aleko odlučuje da ostane.</a:t>
            </a:r>
          </a:p>
          <a:p>
            <a:r>
              <a:rPr lang="en-US" sz="2800" dirty="0" smtClean="0"/>
              <a:t>U</a:t>
            </a:r>
            <a:r>
              <a:rPr lang="sr-Latn-ME" sz="2800" dirty="0" smtClean="0"/>
              <a:t> taboru je život pun dinamike, pokreta, promjena; ljudi su tihi, mirni, spokojni; oni su zadovoljni i raspoloženi. </a:t>
            </a:r>
          </a:p>
          <a:p>
            <a:pPr>
              <a:buNone/>
            </a:pPr>
            <a:r>
              <a:rPr lang="sr-Latn-ME" sz="2800" dirty="0"/>
              <a:t> </a:t>
            </a:r>
            <a:r>
              <a:rPr lang="sr-Latn-ME" sz="2800" dirty="0" smtClean="0"/>
              <a:t>  (upoređivanje sa životom u gradu – snažan kontrast, ali i snažna kritika gradskog života, društvenog poretka, morala)</a:t>
            </a:r>
          </a:p>
          <a:p>
            <a:r>
              <a:rPr lang="en-US" sz="2800" dirty="0" smtClean="0"/>
              <a:t>U</a:t>
            </a:r>
            <a:r>
              <a:rPr lang="sr-Latn-ME" sz="2800" dirty="0" smtClean="0"/>
              <a:t> novoj sredini sve je drukčije.</a:t>
            </a:r>
          </a:p>
          <a:p>
            <a:r>
              <a:rPr lang="en-US" sz="2800" dirty="0" smtClean="0"/>
              <a:t>A</a:t>
            </a:r>
            <a:r>
              <a:rPr lang="sr-Latn-ME" sz="2800" dirty="0" smtClean="0"/>
              <a:t>leko teži prirodnom </a:t>
            </a:r>
            <a:r>
              <a:rPr lang="sr-Latn-ME" sz="2800" dirty="0" smtClean="0"/>
              <a:t>životu</a:t>
            </a:r>
            <a:r>
              <a:rPr lang="en-US" sz="2800" dirty="0" smtClean="0"/>
              <a:t>, </a:t>
            </a:r>
            <a:r>
              <a:rPr lang="sr-Latn-ME" sz="2800" dirty="0" smtClean="0"/>
              <a:t>slobodi </a:t>
            </a:r>
            <a:r>
              <a:rPr lang="sr-Latn-ME" sz="2800" dirty="0" smtClean="0"/>
              <a:t>tijela i duha – i to nalazi među Ciganima.</a:t>
            </a:r>
          </a:p>
          <a:p>
            <a:endParaRPr lang="sr-Latn-ME" sz="2800" dirty="0" smtClean="0"/>
          </a:p>
          <a:p>
            <a:pPr>
              <a:buNone/>
            </a:pPr>
            <a:endParaRPr lang="sr-Latn-ME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</a:t>
            </a:r>
            <a:r>
              <a:rPr lang="sr-Latn-ME" sz="2800" dirty="0" smtClean="0"/>
              <a:t>li on je rođen, odrastao, vaspitan u drugoj sredini i drugim uslovima koji oblikuju narav, psihologiju i karakter.</a:t>
            </a:r>
          </a:p>
          <a:p>
            <a:r>
              <a:rPr lang="en-US" dirty="0"/>
              <a:t>O</a:t>
            </a:r>
            <a:r>
              <a:rPr lang="sr-Latn-ME" sz="2800" dirty="0" smtClean="0"/>
              <a:t>n želi da se uklopi u život Cigana koji su rođeni pod slobodnim nebom, odgajani pod čergom, u zajednici koja ima svoje običaje, mjerila i vrijednosti. </a:t>
            </a:r>
          </a:p>
          <a:p>
            <a:r>
              <a:rPr lang="en-US" sz="2800" dirty="0" smtClean="0"/>
              <a:t>M</a:t>
            </a:r>
            <a:r>
              <a:rPr lang="sr-Latn-ME" sz="2800" dirty="0" smtClean="0"/>
              <a:t>a koliko to želio, Aleko je individualista i konfliktan tip – on bi samo da uzima, ali ne i da daje.</a:t>
            </a:r>
          </a:p>
          <a:p>
            <a:r>
              <a:rPr lang="en-US" sz="2800" dirty="0" smtClean="0"/>
              <a:t>Z</a:t>
            </a:r>
            <a:r>
              <a:rPr lang="sr-Latn-ME" sz="2800" dirty="0" smtClean="0"/>
              <a:t>ato će doći do targičnog sukoba.</a:t>
            </a:r>
          </a:p>
          <a:p>
            <a:pPr marL="137160" indent="0">
              <a:buNone/>
            </a:pPr>
            <a:endParaRPr lang="sr-Latn-ME" sz="2800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609600"/>
            <a:ext cx="8229600" cy="5516563"/>
          </a:xfrm>
        </p:spPr>
        <p:txBody>
          <a:bodyPr>
            <a:normAutofit fontScale="92500" lnSpcReduction="20000"/>
          </a:bodyPr>
          <a:lstStyle/>
          <a:p>
            <a:r>
              <a:rPr lang="sr-Latn-ME" sz="2800" dirty="0" smtClean="0"/>
              <a:t>Starac – “</a:t>
            </a:r>
            <a:r>
              <a:rPr lang="sr-Latn-ME" sz="2800" b="1" dirty="0" smtClean="0"/>
              <a:t>ko ptica slobodna je mladost.</a:t>
            </a:r>
          </a:p>
          <a:p>
            <a:pPr>
              <a:buNone/>
            </a:pPr>
            <a:r>
              <a:rPr lang="sr-Latn-ME" sz="2800" b="1" dirty="0" smtClean="0"/>
              <a:t>                     Ko može ljubav još da sputa?</a:t>
            </a:r>
          </a:p>
          <a:p>
            <a:pPr>
              <a:buNone/>
            </a:pPr>
            <a:r>
              <a:rPr lang="sr-Latn-ME" sz="2800" b="1" dirty="0" smtClean="0"/>
              <a:t>                     Svakom se redom daje radost,</a:t>
            </a:r>
          </a:p>
          <a:p>
            <a:pPr>
              <a:buNone/>
            </a:pPr>
            <a:r>
              <a:rPr lang="sr-Latn-ME" sz="2800" b="1" dirty="0" smtClean="0"/>
              <a:t>                      ne biva ništa po dva puta”.</a:t>
            </a:r>
          </a:p>
          <a:p>
            <a:pPr>
              <a:buNone/>
            </a:pPr>
            <a:r>
              <a:rPr lang="sr-Latn-ME" sz="2800" b="1" dirty="0" smtClean="0"/>
              <a:t>   </a:t>
            </a:r>
            <a:r>
              <a:rPr lang="en-US" sz="2800" b="1" dirty="0" smtClean="0"/>
              <a:t>S</a:t>
            </a:r>
            <a:r>
              <a:rPr lang="sr-Latn-ME" sz="2800" b="1" dirty="0" smtClean="0"/>
              <a:t>uština- ne samo sloboda kretanja i življenja, već i sloboda volje i osjećanja. </a:t>
            </a:r>
            <a:r>
              <a:rPr lang="sr-Latn-ME" sz="2800" b="1" dirty="0" smtClean="0">
                <a:solidFill>
                  <a:srgbClr val="C00000"/>
                </a:solidFill>
              </a:rPr>
              <a:t>Apsolutna sloboda!</a:t>
            </a:r>
          </a:p>
          <a:p>
            <a:r>
              <a:rPr lang="sr-Latn-ME" sz="2800" b="1" dirty="0" smtClean="0"/>
              <a:t> Aleko nema takvo shvatanje.</a:t>
            </a:r>
            <a:endParaRPr lang="en-US" sz="2800" b="1" dirty="0" smtClean="0"/>
          </a:p>
          <a:p>
            <a:pPr marL="137160" indent="0">
              <a:buNone/>
            </a:pPr>
            <a:r>
              <a:rPr lang="sr-Latn-ME" sz="2800" b="1" dirty="0" smtClean="0"/>
              <a:t>„Ja nisam takav.Drage volje</a:t>
            </a:r>
          </a:p>
          <a:p>
            <a:pPr marL="137160" indent="0">
              <a:buNone/>
            </a:pPr>
            <a:r>
              <a:rPr lang="sr-Latn-ME" b="1" dirty="0" smtClean="0"/>
              <a:t>Ne ustupam ja prav</a:t>
            </a:r>
            <a:r>
              <a:rPr lang="en-US" b="1" dirty="0" smtClean="0"/>
              <a:t>a</a:t>
            </a:r>
            <a:r>
              <a:rPr lang="sr-Latn-ME" b="1" dirty="0" smtClean="0"/>
              <a:t> svoja</a:t>
            </a:r>
          </a:p>
          <a:p>
            <a:pPr marL="137160" indent="0">
              <a:buNone/>
            </a:pPr>
            <a:r>
              <a:rPr lang="sr-Latn-ME" sz="2800" b="1" dirty="0" smtClean="0"/>
              <a:t>Osvetiti se to je bolje“</a:t>
            </a:r>
            <a:endParaRPr lang="sr-Latn-ME" sz="2800" b="1" dirty="0"/>
          </a:p>
          <a:p>
            <a:r>
              <a:rPr lang="sr-Latn-ME" sz="2800" b="1" dirty="0" smtClean="0"/>
              <a:t>Kulminacija događaja kada se Aleko jedne večeri probudio i vidio da pored njega nema Zamfire. </a:t>
            </a:r>
            <a:r>
              <a:rPr lang="sr-Latn-ME" b="1" dirty="0"/>
              <a:t>P</a:t>
            </a:r>
            <a:r>
              <a:rPr lang="sr-Latn-ME" sz="2800" b="1" dirty="0" smtClean="0"/>
              <a:t>ronalazi je sa ljubavnikom i oboje ih ubija.</a:t>
            </a:r>
          </a:p>
          <a:p>
            <a:r>
              <a:rPr lang="en-US" sz="2800" b="1" dirty="0" smtClean="0"/>
              <a:t>E</a:t>
            </a:r>
            <a:r>
              <a:rPr lang="sr-Latn-ME" sz="2800" b="1" dirty="0" smtClean="0"/>
              <a:t>pilog – je poenta poeme</a:t>
            </a:r>
            <a:r>
              <a:rPr lang="en-US" sz="2800" b="1" dirty="0" smtClean="0"/>
              <a:t>.</a:t>
            </a:r>
            <a:endParaRPr lang="sr-Latn-ME" sz="2800" b="1" dirty="0" smtClean="0"/>
          </a:p>
          <a:p>
            <a:endParaRPr lang="sr-Latn-ME" sz="2800" b="1" dirty="0" smtClean="0"/>
          </a:p>
          <a:p>
            <a:endParaRPr lang="en-US" sz="2800" b="1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r>
              <a:rPr lang="en-US" sz="2800" dirty="0" smtClean="0"/>
              <a:t>D</a:t>
            </a:r>
            <a:r>
              <a:rPr lang="sr-Latn-ME" sz="2800" dirty="0" smtClean="0"/>
              <a:t>va svijeta </a:t>
            </a:r>
          </a:p>
          <a:p>
            <a:r>
              <a:rPr lang="sr-Latn-ME" sz="2800" dirty="0" smtClean="0"/>
              <a:t>Dva predstavnika</a:t>
            </a:r>
          </a:p>
          <a:p>
            <a:r>
              <a:rPr lang="en-US" sz="2800" dirty="0" smtClean="0"/>
              <a:t>U</a:t>
            </a:r>
            <a:r>
              <a:rPr lang="sr-Latn-ME" sz="2800" dirty="0" smtClean="0"/>
              <a:t> poemi Cigani opjevava se pokušaj spajanja dva svijeta.</a:t>
            </a:r>
          </a:p>
          <a:p>
            <a:r>
              <a:rPr lang="en-US" sz="2800" dirty="0" smtClean="0"/>
              <a:t>T</a:t>
            </a:r>
            <a:r>
              <a:rPr lang="sr-Latn-ME" sz="2800" dirty="0" smtClean="0"/>
              <a:t>aj pokušaj nije uspio ne zato što su domaćini negostoljubivi, nego što pojedinac iz urbanog svijeta donosi sve ono od čega je pobjegao: egoizam, preosjetljivost, mržnju i osvetoljubivost</a:t>
            </a:r>
            <a:r>
              <a:rPr lang="sr-Latn-ME" dirty="0" smtClean="0"/>
              <a:t>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Autofit/>
          </a:bodyPr>
          <a:lstStyle/>
          <a:p>
            <a:r>
              <a:rPr lang="en-US" sz="2600" dirty="0" smtClean="0"/>
              <a:t>A</a:t>
            </a:r>
            <a:r>
              <a:rPr lang="sr-Latn-ME" sz="2600" dirty="0" smtClean="0"/>
              <a:t>leko je u sukobu sa sredinom u kojoj je rođen. </a:t>
            </a:r>
            <a:r>
              <a:rPr lang="en-US" sz="2600" dirty="0" smtClean="0"/>
              <a:t>U</a:t>
            </a:r>
            <a:r>
              <a:rPr lang="sr-Latn-ME" sz="2600" dirty="0" smtClean="0"/>
              <a:t> njemu je dvojstvo. </a:t>
            </a:r>
            <a:r>
              <a:rPr lang="en-US" sz="2600" dirty="0" smtClean="0"/>
              <a:t>O</a:t>
            </a:r>
            <a:r>
              <a:rPr lang="sr-Latn-ME" sz="2600" dirty="0" smtClean="0"/>
              <a:t>n se samo spoljašnjim činom, pridruživanjem ciganskoj čergi, prikazuje kao pristalica slobode.</a:t>
            </a:r>
          </a:p>
          <a:p>
            <a:r>
              <a:rPr lang="en-US" sz="2600" dirty="0" smtClean="0"/>
              <a:t>S</a:t>
            </a:r>
            <a:r>
              <a:rPr lang="sr-Latn-ME" sz="2600" dirty="0" smtClean="0"/>
              <a:t>uštinski, on je urbana ličonost nedorasla prirodnom životu.</a:t>
            </a:r>
          </a:p>
          <a:p>
            <a:r>
              <a:rPr lang="en-US" sz="2600" dirty="0" smtClean="0"/>
              <a:t>S</a:t>
            </a:r>
            <a:r>
              <a:rPr lang="sr-Latn-ME" sz="2600" dirty="0" smtClean="0"/>
              <a:t>talno ističe svoje JA, svoje pravo, svoju ličnost, volju, egoizam.</a:t>
            </a:r>
          </a:p>
          <a:p>
            <a:r>
              <a:rPr lang="en-US" sz="2600" dirty="0" smtClean="0"/>
              <a:t>U</a:t>
            </a:r>
            <a:r>
              <a:rPr lang="sr-Latn-ME" sz="2600" dirty="0" smtClean="0"/>
              <a:t> njemu je nemir, nesigurnost, sumnja, nespokojstvo.</a:t>
            </a:r>
          </a:p>
          <a:p>
            <a:r>
              <a:rPr lang="en-US" sz="2600" dirty="0" smtClean="0"/>
              <a:t>K</a:t>
            </a:r>
            <a:r>
              <a:rPr lang="sr-Latn-ME" sz="2600" dirty="0" smtClean="0"/>
              <a:t>onfliktna ličnost.</a:t>
            </a:r>
          </a:p>
          <a:p>
            <a:r>
              <a:rPr lang="en-US" sz="2600" dirty="0" smtClean="0"/>
              <a:t>O</a:t>
            </a:r>
            <a:r>
              <a:rPr lang="sr-Latn-ME" sz="2600" dirty="0" smtClean="0"/>
              <a:t>n snažno voli Zemfiru, ali je ta ljubav egoistična, posesivna –</a:t>
            </a:r>
            <a:r>
              <a:rPr lang="sr-Latn-ME" sz="2600" dirty="0"/>
              <a:t> </a:t>
            </a:r>
            <a:r>
              <a:rPr lang="sr-Latn-ME" sz="2600" dirty="0" smtClean="0"/>
              <a:t>zato i tragična.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</a:t>
            </a:r>
            <a:r>
              <a:rPr lang="sr-Latn-ME" dirty="0" smtClean="0"/>
              <a:t>tari Ciganin</a:t>
            </a:r>
            <a:r>
              <a:rPr lang="en-US" dirty="0" smtClean="0"/>
              <a:t> je s</a:t>
            </a:r>
            <a:r>
              <a:rPr lang="sr-Latn-ME" dirty="0" smtClean="0"/>
              <a:t>uprotnost Aleku.</a:t>
            </a:r>
          </a:p>
          <a:p>
            <a:pPr marL="137160" indent="0">
              <a:buNone/>
            </a:pPr>
            <a:r>
              <a:rPr lang="en-US" dirty="0" smtClean="0"/>
              <a:t>N</a:t>
            </a:r>
            <a:r>
              <a:rPr lang="sr-Latn-ME" dirty="0" smtClean="0"/>
              <a:t>a njegovoj strani je iskustvo, a Aleko je mlad, brz i eksplozivan.</a:t>
            </a:r>
          </a:p>
          <a:p>
            <a:pPr marL="137160" indent="0">
              <a:buNone/>
            </a:pPr>
            <a:r>
              <a:rPr lang="en-US" dirty="0" smtClean="0"/>
              <a:t>S</a:t>
            </a:r>
            <a:r>
              <a:rPr lang="sr-Latn-ME" dirty="0" smtClean="0"/>
              <a:t>avjetuje zato što voli čovjeka i želi da mu pomogne</a:t>
            </a:r>
            <a:r>
              <a:rPr lang="en-US" dirty="0" smtClean="0"/>
              <a:t>.</a:t>
            </a:r>
            <a:endParaRPr lang="sr-Latn-ME" dirty="0" smtClean="0"/>
          </a:p>
          <a:p>
            <a:pPr marL="137160" indent="0">
              <a:buNone/>
            </a:pPr>
            <a:r>
              <a:rPr lang="en-US" dirty="0" smtClean="0"/>
              <a:t>S</a:t>
            </a:r>
            <a:r>
              <a:rPr lang="sr-Latn-ME" dirty="0" smtClean="0"/>
              <a:t>tarac je formiran kao ličnost u slobodnom društvu , pa poštuje i slobodu svoje žene Mariule – kada ga napušta, ostaje miran, bez osvete.</a:t>
            </a:r>
          </a:p>
          <a:p>
            <a:pPr marL="137160" indent="0">
              <a:buNone/>
            </a:pPr>
            <a:r>
              <a:rPr lang="sr-Latn-ME" dirty="0" smtClean="0"/>
              <a:t>(ali ostala je odbojnost prema ženama i uvjerenje da je ljubav kao šala)</a:t>
            </a:r>
          </a:p>
          <a:p>
            <a:pPr marL="137160" indent="0">
              <a:buNone/>
            </a:pPr>
            <a:r>
              <a:rPr lang="en-US" dirty="0" smtClean="0"/>
              <a:t>K</a:t>
            </a:r>
            <a:r>
              <a:rPr lang="sr-Latn-ME" dirty="0" smtClean="0"/>
              <a:t>ada</a:t>
            </a:r>
            <a:r>
              <a:rPr lang="en-US" dirty="0" smtClean="0"/>
              <a:t> </a:t>
            </a:r>
            <a:r>
              <a:rPr lang="sr-Latn-ME" dirty="0" smtClean="0"/>
              <a:t>mu Alek ubije kćerku, ne kažnjava ga, samo ga isključuje iz tabora i ostavlja samog “na tlu crnom”.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ME" dirty="0" smtClean="0"/>
              <a:t>Psihološkoj analizi likova pjesnik je posvetio punu pažnju.</a:t>
            </a:r>
          </a:p>
          <a:p>
            <a:r>
              <a:rPr lang="sr-Latn-ME" dirty="0" smtClean="0"/>
              <a:t>Lik Aleka je složen , protivrječan.</a:t>
            </a:r>
          </a:p>
          <a:p>
            <a:r>
              <a:rPr lang="sr-Latn-ME" dirty="0" smtClean="0"/>
              <a:t>Želi da pobjegne od suštine ali u tome ne uspijeva.</a:t>
            </a:r>
          </a:p>
          <a:p>
            <a:endParaRPr lang="sr-Latn-ME" dirty="0"/>
          </a:p>
          <a:p>
            <a:endParaRPr lang="sr-Latn-ME" dirty="0" smtClean="0"/>
          </a:p>
          <a:p>
            <a:pPr marL="137160" indent="0">
              <a:buNone/>
            </a:pPr>
            <a:r>
              <a:rPr lang="sr-Latn-ME" dirty="0" smtClean="0">
                <a:solidFill>
                  <a:srgbClr val="FF0000"/>
                </a:solidFill>
              </a:rPr>
              <a:t>POEMA-</a:t>
            </a:r>
            <a:r>
              <a:rPr lang="sr-Latn-ME" dirty="0" smtClean="0"/>
              <a:t>epsko-lirska pjesma koja objedinjuje lirske elemente(osjećanja, subjektivan ton) epske elemente (lik, narator, događaj) </a:t>
            </a:r>
          </a:p>
          <a:p>
            <a:pPr marL="137160" indent="0">
              <a:buNone/>
            </a:pPr>
            <a:r>
              <a:rPr lang="sr-Latn-ME" dirty="0" smtClean="0">
                <a:solidFill>
                  <a:srgbClr val="FF0000"/>
                </a:solidFill>
              </a:rPr>
              <a:t>Poemu kao književnu vrstu stvorio je Džordž Gordon Bajron.</a:t>
            </a:r>
          </a:p>
        </p:txBody>
      </p:sp>
    </p:spTree>
    <p:extLst>
      <p:ext uri="{BB962C8B-B14F-4D97-AF65-F5344CB8AC3E}">
        <p14:creationId xmlns:p14="http://schemas.microsoft.com/office/powerpoint/2010/main" val="35613362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Domaći zadatak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r-Latn-ME" dirty="0" smtClean="0"/>
              <a:t>Pronađi dio teskta u kome  se vidi da Aleko po svojim shvatanjima nije tipičan romantičarski junak. </a:t>
            </a:r>
          </a:p>
          <a:p>
            <a:r>
              <a:rPr lang="sr-Latn-ME" dirty="0" smtClean="0"/>
              <a:t>Uporedi Alekova shvatanja sa stavovima starog Ciganina.</a:t>
            </a:r>
          </a:p>
          <a:p>
            <a:r>
              <a:rPr lang="sr-Latn-ME" dirty="0" smtClean="0"/>
              <a:t>Kakvo shvatanje slobode pokazuje Zemfirin otac?</a:t>
            </a:r>
          </a:p>
          <a:p>
            <a:r>
              <a:rPr lang="sr-Latn-ME" dirty="0" smtClean="0"/>
              <a:t>Uporedi Alekovo ponašanje s ponašanjem Zemfirinog oca u trenutku kada shvataju da ih žene više ne vole.</a:t>
            </a:r>
          </a:p>
          <a:p>
            <a:r>
              <a:rPr lang="sr-Latn-ME" dirty="0" smtClean="0"/>
              <a:t>Kakav je Zemfirin odnos prema ljubavi?</a:t>
            </a:r>
          </a:p>
          <a:p>
            <a:r>
              <a:rPr lang="sr-Latn-ME" dirty="0" smtClean="0"/>
              <a:t>Uporedi Zemfirin odnos prema Aleku s odnosom njene majke prema njenom ocu. Da </a:t>
            </a:r>
            <a:r>
              <a:rPr lang="sr-Latn-ME" smtClean="0"/>
              <a:t>li je </a:t>
            </a:r>
            <a:r>
              <a:rPr lang="sr-Latn-ME" dirty="0" smtClean="0"/>
              <a:t>podržavaš ili osuđuješ?</a:t>
            </a:r>
          </a:p>
          <a:p>
            <a:r>
              <a:rPr lang="sr-Latn-ME" dirty="0" smtClean="0"/>
              <a:t>Izdvoj stihove koji su pjesnikov stav o čovjekovoj mogućnosti ostvarenja potpune slobode.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087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ME" dirty="0"/>
              <a:t>Romantizam je i metod i pravac:</a:t>
            </a:r>
          </a:p>
          <a:p>
            <a:r>
              <a:rPr lang="sr-Latn-ME" dirty="0"/>
              <a:t>Romantičan (</a:t>
            </a:r>
            <a:r>
              <a:rPr lang="sr-Latn-ME" b="1" dirty="0"/>
              <a:t>metod</a:t>
            </a:r>
            <a:r>
              <a:rPr lang="sr-Latn-ME" dirty="0"/>
              <a:t> – </a:t>
            </a:r>
            <a:r>
              <a:rPr lang="sr-Latn-ME" dirty="0" smtClean="0"/>
              <a:t>na</a:t>
            </a:r>
            <a:r>
              <a:rPr lang="sr-Latn-ME" dirty="0"/>
              <a:t>č</a:t>
            </a:r>
            <a:r>
              <a:rPr lang="sr-Latn-ME" dirty="0" smtClean="0"/>
              <a:t>in </a:t>
            </a:r>
            <a:r>
              <a:rPr lang="sr-Latn-ME" dirty="0"/>
              <a:t>shvatanja i doživljavanja svijeta i čovjeka, to je duhovno stanje, raspoloženje koje podrazumijeva sanjalački, zanesenjački i idealistički odnos prema životu.</a:t>
            </a:r>
          </a:p>
          <a:p>
            <a:r>
              <a:rPr lang="sr-Latn-ME" dirty="0"/>
              <a:t>Romantizam (</a:t>
            </a:r>
            <a:r>
              <a:rPr lang="sr-Latn-ME" b="1" dirty="0"/>
              <a:t>pravac</a:t>
            </a:r>
            <a:r>
              <a:rPr lang="sr-Latn-ME" dirty="0"/>
              <a:t> – uslovljen je vremenom, društvenim prilikama, zajedničkim pogledom umjetnika na društvo i umjetnost).</a:t>
            </a:r>
          </a:p>
          <a:p>
            <a:pPr marL="13716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630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Odlike</a:t>
            </a:r>
            <a:r>
              <a:rPr lang="en-US" dirty="0" smtClean="0"/>
              <a:t> </a:t>
            </a:r>
            <a:r>
              <a:rPr lang="en-US" dirty="0" err="1" smtClean="0"/>
              <a:t>romantizma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dirty="0"/>
              <a:t>subjektivnost, individualizam,slavi se borba za slobodu, emocionalnost, fantastika .</a:t>
            </a:r>
          </a:p>
          <a:p>
            <a:r>
              <a:rPr lang="sr-Latn-ME" dirty="0"/>
              <a:t>Uvodi se pojam </a:t>
            </a:r>
            <a:r>
              <a:rPr lang="sr-Latn-ME" dirty="0">
                <a:solidFill>
                  <a:srgbClr val="FF0000"/>
                </a:solidFill>
              </a:rPr>
              <a:t>svjetski bol </a:t>
            </a:r>
            <a:r>
              <a:rPr lang="sr-Latn-ME" dirty="0"/>
              <a:t>– pesimističko osjećanje svijeta, koji rađa nesklad između idealnog i stvarnog života i donosi novu patnju i </a:t>
            </a:r>
            <a:r>
              <a:rPr lang="sr-Latn-ME" dirty="0" smtClean="0"/>
              <a:t>potištenost</a:t>
            </a:r>
            <a:r>
              <a:rPr lang="en-US" dirty="0" smtClean="0"/>
              <a:t>,</a:t>
            </a:r>
            <a:r>
              <a:rPr lang="en-US" dirty="0" err="1" smtClean="0"/>
              <a:t>osje</a:t>
            </a:r>
            <a:r>
              <a:rPr lang="sr-Latn-ME" dirty="0" smtClean="0"/>
              <a:t>ć</a:t>
            </a:r>
            <a:r>
              <a:rPr lang="en-US" dirty="0" err="1" smtClean="0"/>
              <a:t>aj</a:t>
            </a:r>
            <a:r>
              <a:rPr lang="en-US" dirty="0" smtClean="0"/>
              <a:t> </a:t>
            </a:r>
            <a:r>
              <a:rPr lang="en-US" dirty="0" err="1" smtClean="0"/>
              <a:t>suvi</a:t>
            </a:r>
            <a:r>
              <a:rPr lang="sr-Latn-ME" dirty="0" smtClean="0"/>
              <a:t>šnosti.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919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Odlike</a:t>
            </a:r>
            <a:r>
              <a:rPr lang="en-US" dirty="0" smtClean="0"/>
              <a:t> </a:t>
            </a:r>
            <a:r>
              <a:rPr lang="en-US" dirty="0" err="1" smtClean="0"/>
              <a:t>poetike</a:t>
            </a:r>
            <a:r>
              <a:rPr lang="en-US" dirty="0" smtClean="0"/>
              <a:t> </a:t>
            </a:r>
            <a:r>
              <a:rPr lang="en-US" dirty="0" err="1" smtClean="0"/>
              <a:t>romantizma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r-Latn-ME" dirty="0">
                <a:solidFill>
                  <a:srgbClr val="FF0000"/>
                </a:solidFill>
              </a:rPr>
              <a:t>MAŠTA</a:t>
            </a:r>
            <a:r>
              <a:rPr lang="sr-Latn-ME" dirty="0"/>
              <a:t> – sredstvo za oblikovanje stvarnosti</a:t>
            </a:r>
          </a:p>
          <a:p>
            <a:r>
              <a:rPr lang="sr-Latn-ME" dirty="0">
                <a:solidFill>
                  <a:srgbClr val="FF0000"/>
                </a:solidFill>
              </a:rPr>
              <a:t>JEZIK </a:t>
            </a:r>
            <a:r>
              <a:rPr lang="sr-Latn-ME" dirty="0"/>
              <a:t>– bogat i slikovit, upotreba epiteta, hiperbole, metafore;</a:t>
            </a:r>
          </a:p>
          <a:p>
            <a:r>
              <a:rPr lang="sr-Latn-ME" dirty="0">
                <a:solidFill>
                  <a:srgbClr val="FF0000"/>
                </a:solidFill>
              </a:rPr>
              <a:t>KNJIŽEVNE VRSTE </a:t>
            </a:r>
            <a:r>
              <a:rPr lang="sr-Latn-ME" dirty="0"/>
              <a:t>– lirska pjesma, ep, istorijski roman, pripovijetka, tragedija, istorijska drama; razbijaju se klasične forme i oblici; pojava novih struktura – nastaju poema, roman u </a:t>
            </a:r>
            <a:r>
              <a:rPr lang="sr-Latn-ME" dirty="0" smtClean="0"/>
              <a:t>stihovima</a:t>
            </a:r>
            <a:r>
              <a:rPr lang="en-US" smtClean="0"/>
              <a:t>…</a:t>
            </a:r>
            <a:endParaRPr lang="en-US" dirty="0" smtClean="0"/>
          </a:p>
          <a:p>
            <a:r>
              <a:rPr lang="sr-Latn-ME" dirty="0">
                <a:solidFill>
                  <a:srgbClr val="FF0000"/>
                </a:solidFill>
              </a:rPr>
              <a:t>ČUDESNO I FANTASTIČNO</a:t>
            </a:r>
            <a:r>
              <a:rPr lang="sr-Latn-ME" dirty="0">
                <a:solidFill>
                  <a:srgbClr val="00B0F0"/>
                </a:solidFill>
              </a:rPr>
              <a:t> </a:t>
            </a:r>
            <a:r>
              <a:rPr lang="sr-Latn-ME" dirty="0"/>
              <a:t>– vid doživljavanja stvarnosti;</a:t>
            </a:r>
          </a:p>
          <a:p>
            <a:r>
              <a:rPr lang="sr-Latn-ME" dirty="0">
                <a:solidFill>
                  <a:srgbClr val="FF0000"/>
                </a:solidFill>
              </a:rPr>
              <a:t>EMOCIJE</a:t>
            </a:r>
            <a:r>
              <a:rPr lang="sr-Latn-ME" dirty="0"/>
              <a:t> – prevlast nad razumom;</a:t>
            </a:r>
          </a:p>
          <a:p>
            <a:r>
              <a:rPr lang="sr-Latn-ME" dirty="0">
                <a:solidFill>
                  <a:srgbClr val="FF0000"/>
                </a:solidFill>
              </a:rPr>
              <a:t>PROŠLOST –</a:t>
            </a:r>
            <a:r>
              <a:rPr lang="sr-Latn-ME" dirty="0"/>
              <a:t> nekritički odnos prema prošlosti;</a:t>
            </a:r>
          </a:p>
          <a:p>
            <a:r>
              <a:rPr lang="sr-Latn-ME" dirty="0">
                <a:solidFill>
                  <a:srgbClr val="FF0000"/>
                </a:solidFill>
              </a:rPr>
              <a:t>LIKOVI</a:t>
            </a:r>
            <a:r>
              <a:rPr lang="sr-Latn-ME" dirty="0"/>
              <a:t> – izuzetni i neobični ljudi po ponašanju i karakteru.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9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r-Latn-ME" dirty="0"/>
              <a:t>Predmet romantičarske književnosti su </a:t>
            </a:r>
            <a:r>
              <a:rPr lang="sr-Latn-ME" b="1" dirty="0"/>
              <a:t>čovjek, društvo, priroda, istorija.</a:t>
            </a:r>
          </a:p>
          <a:p>
            <a:r>
              <a:rPr lang="sr-Latn-ME" dirty="0"/>
              <a:t>Čovjek je prikazan kao jaka individua u sukobu sa društvom u kojem živi. Okrenut je svome </a:t>
            </a:r>
            <a:r>
              <a:rPr lang="sr-Latn-ME" dirty="0" smtClean="0"/>
              <a:t>subjektivnom </a:t>
            </a:r>
            <a:r>
              <a:rPr lang="sr-Latn-ME" dirty="0"/>
              <a:t>svijetu, sklon maštanju I fantaziji, usamljen, razočaran, odbačen od društva.</a:t>
            </a:r>
          </a:p>
          <a:p>
            <a:r>
              <a:rPr lang="sr-Latn-ME" dirty="0"/>
              <a:t>Društvo je prikazano kao prostor koji sputava pojedinca, ograničava njegovu duhovnu i fizičku slobodu. Zato čovjek iz takvog društva mora bježati</a:t>
            </a:r>
            <a:r>
              <a:rPr lang="sr-Latn-ME" dirty="0" smtClean="0"/>
              <a:t>.</a:t>
            </a:r>
            <a:endParaRPr lang="en-US" dirty="0" smtClean="0"/>
          </a:p>
          <a:p>
            <a:r>
              <a:rPr lang="sr-Latn-ME" dirty="0"/>
              <a:t>Priroda je predstavljena kao sigurno utočište od sumorne stvarnosti. Predočena je pejzažima jezera, planina, mora, mjesečine, noći. Pejzaž je uvijek u funkciji osjećanja i raspoloženja lirskog </a:t>
            </a:r>
            <a:r>
              <a:rPr lang="sr-Latn-ME" dirty="0" smtClean="0"/>
              <a:t>subjekta</a:t>
            </a:r>
            <a:endParaRPr lang="en-US" dirty="0" smtClean="0"/>
          </a:p>
          <a:p>
            <a:r>
              <a:rPr lang="sr-Latn-ME" dirty="0"/>
              <a:t>Motiv istorije je dat u vidu oduševljenja , kao fiktivni svijet u kojem se nalazi utočište od stvarnosti.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81356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err="1" smtClean="0"/>
              <a:t>Cigani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err="1" smtClean="0"/>
              <a:t>Aleksandar</a:t>
            </a:r>
            <a:r>
              <a:rPr lang="en-US" sz="3600" dirty="0" smtClean="0"/>
              <a:t> </a:t>
            </a:r>
            <a:r>
              <a:rPr lang="en-US" sz="3600" dirty="0" err="1" smtClean="0"/>
              <a:t>Sergejevi</a:t>
            </a:r>
            <a:r>
              <a:rPr lang="sr-Latn-ME" sz="3600" dirty="0" smtClean="0"/>
              <a:t>č Puškin</a:t>
            </a:r>
            <a:endParaRPr lang="en-US" sz="3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3255014"/>
            <a:ext cx="2133600" cy="3461938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</a:t>
            </a:r>
            <a:r>
              <a:rPr lang="sr-Latn-ME" sz="2800" dirty="0" smtClean="0"/>
              <a:t>leksandar Sergejevič Puškin  (1799 –1837), vodeći pjesnik ruskog romantizma.</a:t>
            </a:r>
          </a:p>
          <a:p>
            <a:pPr marL="137160" indent="0">
              <a:buNone/>
            </a:pPr>
            <a:endParaRPr lang="sr-Latn-ME" sz="2800" dirty="0" smtClean="0"/>
          </a:p>
          <a:p>
            <a:r>
              <a:rPr lang="sr-Latn-ME" sz="2800" dirty="0" smtClean="0"/>
              <a:t>Od ovog “ADAMA” ruske književnosti idu tokovi ruske poezije i proze prema velikim ruskim realistima.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1"/>
            <a:ext cx="8229600" cy="47244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</a:t>
            </a:r>
            <a:r>
              <a:rPr lang="sr-Latn-ME" sz="2800" dirty="0" smtClean="0"/>
              <a:t>otiče iz osiromašene, plemićko-spahijske porodice Rusije.</a:t>
            </a:r>
          </a:p>
          <a:p>
            <a:r>
              <a:rPr lang="sr-Latn-ME" sz="2800" dirty="0" smtClean="0"/>
              <a:t>Puškinovo obrazovanje je započelo vrlo rano. Zahvaljujući  bogatoj očevoj biblioteci stekao je solidno obrazovanje; od stranih vaspitača naučio je francuski jezik (kao maternji); narodnu književnost upoznao je zahvaljujući staroj dadilji; od nje je naučio izvorni ruski narodni jezik, koji će, kao pjesnik, uvesti u rusku književnost.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475</TotalTime>
  <Words>1787</Words>
  <Application>Microsoft Office PowerPoint</Application>
  <PresentationFormat>On-screen Show (4:3)</PresentationFormat>
  <Paragraphs>133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Apex</vt:lpstr>
      <vt:lpstr>Romantizam</vt:lpstr>
      <vt:lpstr>PowerPoint Presentation</vt:lpstr>
      <vt:lpstr>PowerPoint Presentation</vt:lpstr>
      <vt:lpstr>Odlike romantizma</vt:lpstr>
      <vt:lpstr>Odlike poetike romantizma</vt:lpstr>
      <vt:lpstr>PowerPoint Presentation</vt:lpstr>
      <vt:lpstr>Cigani  Aleksandar Sergejevič Puškin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Domaći zadatak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Cigani Aleksandar Sergejevič Puškin</dc:title>
  <dc:creator>Mirko</dc:creator>
  <cp:lastModifiedBy>Korisnik</cp:lastModifiedBy>
  <cp:revision>38</cp:revision>
  <dcterms:created xsi:type="dcterms:W3CDTF">2015-10-31T13:27:56Z</dcterms:created>
  <dcterms:modified xsi:type="dcterms:W3CDTF">2020-11-17T09:34:53Z</dcterms:modified>
</cp:coreProperties>
</file>