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9" r:id="rId3"/>
    <p:sldId id="257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70" r:id="rId13"/>
    <p:sldId id="271" r:id="rId14"/>
    <p:sldId id="272" r:id="rId15"/>
    <p:sldId id="273" r:id="rId16"/>
    <p:sldId id="275" r:id="rId17"/>
    <p:sldId id="276" r:id="rId18"/>
    <p:sldId id="277" r:id="rId19"/>
    <p:sldId id="278" r:id="rId20"/>
    <p:sldId id="279" r:id="rId21"/>
    <p:sldId id="280" r:id="rId22"/>
    <p:sldId id="274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90" y="-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BD2F8-D2E2-4118-A5BD-482DD73AA56B}" type="datetimeFigureOut">
              <a:rPr lang="en-US" smtClean="0"/>
              <a:t>11/29/2018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1AD77-750F-4C09-A0A1-C4D2AEAC9CD4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BD2F8-D2E2-4118-A5BD-482DD73AA56B}" type="datetimeFigureOut">
              <a:rPr lang="en-US" smtClean="0"/>
              <a:t>11/29/2018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1AD77-750F-4C09-A0A1-C4D2AEAC9C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BD2F8-D2E2-4118-A5BD-482DD73AA56B}" type="datetimeFigureOut">
              <a:rPr lang="en-US" smtClean="0"/>
              <a:t>11/29/2018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1AD77-750F-4C09-A0A1-C4D2AEAC9C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BD2F8-D2E2-4118-A5BD-482DD73AA56B}" type="datetimeFigureOut">
              <a:rPr lang="en-US" smtClean="0"/>
              <a:t>11/29/2018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1AD77-750F-4C09-A0A1-C4D2AEAC9C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BD2F8-D2E2-4118-A5BD-482DD73AA56B}" type="datetimeFigureOut">
              <a:rPr lang="en-US" smtClean="0"/>
              <a:t>11/29/2018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1AD77-750F-4C09-A0A1-C4D2AEAC9CD4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BD2F8-D2E2-4118-A5BD-482DD73AA56B}" type="datetimeFigureOut">
              <a:rPr lang="en-US" smtClean="0"/>
              <a:t>11/29/2018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1AD77-750F-4C09-A0A1-C4D2AEAC9C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BD2F8-D2E2-4118-A5BD-482DD73AA56B}" type="datetimeFigureOut">
              <a:rPr lang="en-US" smtClean="0"/>
              <a:t>11/29/2018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1AD77-750F-4C09-A0A1-C4D2AEAC9C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BD2F8-D2E2-4118-A5BD-482DD73AA56B}" type="datetimeFigureOut">
              <a:rPr lang="en-US" smtClean="0"/>
              <a:t>11/29/2018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1AD77-750F-4C09-A0A1-C4D2AEAC9C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BD2F8-D2E2-4118-A5BD-482DD73AA56B}" type="datetimeFigureOut">
              <a:rPr lang="en-US" smtClean="0"/>
              <a:t>11/29/2018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1AD77-750F-4C09-A0A1-C4D2AEAC9C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BD2F8-D2E2-4118-A5BD-482DD73AA56B}" type="datetimeFigureOut">
              <a:rPr lang="en-US" smtClean="0"/>
              <a:t>11/29/2018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1AD77-750F-4C09-A0A1-C4D2AEAC9C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BD2F8-D2E2-4118-A5BD-482DD73AA56B}" type="datetimeFigureOut">
              <a:rPr lang="en-US" smtClean="0"/>
              <a:t>11/29/2018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FA1AD77-750F-4C09-A0A1-C4D2AEAC9CD4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5CBD2F8-D2E2-4118-A5BD-482DD73AA56B}" type="datetimeFigureOut">
              <a:rPr lang="en-US" smtClean="0"/>
              <a:t>11/29/2018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FA1AD77-750F-4C09-A0A1-C4D2AEAC9CD4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sr-Latn-BA" b="1" i="1" dirty="0"/>
              <a:t>Protokol mrežnog sloja X.25</a:t>
            </a:r>
            <a:r>
              <a:rPr lang="en-US" b="1" dirty="0"/>
              <a:t/>
            </a:r>
            <a:br>
              <a:rPr lang="en-US" b="1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43244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pPr algn="just"/>
            <a:r>
              <a:rPr lang="sr-Latn-BA" b="1" i="1" dirty="0"/>
              <a:t>Protokol fizičkog sloja</a:t>
            </a:r>
            <a:r>
              <a:rPr lang="sr-Latn-BA" dirty="0"/>
              <a:t>, nazvan X.21, specificira mehanički i električni interfejs između računara korisnika (DTE) i mreže (DCE</a:t>
            </a:r>
            <a:r>
              <a:rPr lang="sr-Latn-BA" dirty="0" smtClean="0"/>
              <a:t>).</a:t>
            </a:r>
          </a:p>
          <a:p>
            <a:pPr algn="just"/>
            <a:endParaRPr lang="en-US" dirty="0"/>
          </a:p>
          <a:p>
            <a:pPr algn="just"/>
            <a:r>
              <a:rPr lang="sr-Latn-BA" b="1" i="1" dirty="0"/>
              <a:t>Standard sloja veze podataka</a:t>
            </a:r>
            <a:r>
              <a:rPr lang="sr-Latn-BA" dirty="0"/>
              <a:t> ima brojne varijante koje su projektovane da se bave uspostavljanjem, kontrolom i raskidanjem logičke (virtuelne )veze između korisnika i mreže kao i greškama nastalim tokom prenosa na liniji između korisnika i mreže</a:t>
            </a:r>
            <a:r>
              <a:rPr lang="sr-Latn-BA" dirty="0" smtClean="0"/>
              <a:t>.</a:t>
            </a:r>
          </a:p>
          <a:p>
            <a:pPr algn="just"/>
            <a:endParaRPr lang="sr-Latn-BA" dirty="0" smtClean="0"/>
          </a:p>
          <a:p>
            <a:pPr algn="just"/>
            <a:r>
              <a:rPr lang="sr-Latn-BA" dirty="0"/>
              <a:t>U X.25 mrežama se kao </a:t>
            </a:r>
            <a:r>
              <a:rPr lang="sr-Latn-BA" dirty="0" smtClean="0"/>
              <a:t>protokol </a:t>
            </a:r>
            <a:r>
              <a:rPr lang="sr-Latn-BA" dirty="0"/>
              <a:t>sloja veze podataka koristi HDLC protokol</a:t>
            </a:r>
            <a:endParaRPr lang="en-US" dirty="0"/>
          </a:p>
          <a:p>
            <a:pPr algn="just"/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209800"/>
            <a:ext cx="381000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0654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sr-Latn-BA" dirty="0"/>
              <a:t>U DTE uređaju </a:t>
            </a:r>
            <a:r>
              <a:rPr lang="sr-Latn-BA" dirty="0" smtClean="0"/>
              <a:t>(koderu izvora) formiraju </a:t>
            </a:r>
            <a:r>
              <a:rPr lang="sr-Latn-BA" dirty="0"/>
              <a:t>se paketi podataka i upravljački paketi koji se preko i</a:t>
            </a:r>
            <a:r>
              <a:rPr lang="sr-Latn-BA" dirty="0" smtClean="0"/>
              <a:t>nterfejsa </a:t>
            </a:r>
            <a:r>
              <a:rPr lang="sr-Latn-BA" dirty="0"/>
              <a:t>sloja veze podataka, prenose u DCE uređaj (linijski koder).</a:t>
            </a:r>
            <a:endParaRPr lang="en-US" dirty="0"/>
          </a:p>
          <a:p>
            <a:pPr algn="just"/>
            <a:r>
              <a:rPr lang="sr-Latn-BA" dirty="0"/>
              <a:t>U linijskom koderu svaki paket unosi se u po jedan ram sloja veze podataka. </a:t>
            </a:r>
            <a:endParaRPr lang="sr-Latn-BA" dirty="0" smtClean="0"/>
          </a:p>
          <a:p>
            <a:pPr algn="just"/>
            <a:r>
              <a:rPr lang="sr-Latn-BA" dirty="0" smtClean="0"/>
              <a:t>Ovi </a:t>
            </a:r>
            <a:r>
              <a:rPr lang="sr-Latn-BA" dirty="0"/>
              <a:t>paketi se pouzdano i po redosljedu isporučuju.</a:t>
            </a:r>
            <a:endParaRPr lang="en-US" dirty="0"/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5910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sr-Latn-BA" dirty="0"/>
              <a:t>Paketski sloj obavlja i poslove vezane za multipleksiranje i to je v eoma važna usluga koju pruža X.25</a:t>
            </a:r>
            <a:r>
              <a:rPr lang="sr-Latn-BA" dirty="0" smtClean="0"/>
              <a:t>.</a:t>
            </a:r>
          </a:p>
          <a:p>
            <a:pPr algn="just"/>
            <a:endParaRPr lang="en-US" dirty="0"/>
          </a:p>
          <a:p>
            <a:pPr algn="just"/>
            <a:r>
              <a:rPr lang="sr-Latn-BA" dirty="0"/>
              <a:t>Moguće je da se preko jedne fizičke DTE-DCE linije multipleksiranjem ostvari do 4095 simultanih dupleksnih virtuelnih linija sa drugim DTE uređajima. </a:t>
            </a:r>
            <a:endParaRPr lang="en-US" dirty="0"/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806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sr-Latn-BA" i="1" dirty="0"/>
              <a:t>X.25 standard je razvijen prije OSI referentnog modela i zato se ne uklapa u potpunosti u OSI model.</a:t>
            </a:r>
            <a:endParaRPr lang="en-US" dirty="0"/>
          </a:p>
          <a:p>
            <a:pPr algn="just"/>
            <a:r>
              <a:rPr lang="sr-Latn-BA" dirty="0"/>
              <a:t>Obično se tri prva sloja OSI modela izjednačavaju sa tri sloja X.25 standarda, što međutim nije potpuno tačno.</a:t>
            </a:r>
            <a:endParaRPr lang="en-US" dirty="0"/>
          </a:p>
          <a:p>
            <a:pPr algn="just"/>
            <a:r>
              <a:rPr lang="sr-Latn-BA" dirty="0"/>
              <a:t>Slojevi 1 i 2 u OSI referentnom modelu u potpunosti odgovaraju slojevima 1 i 2 standarda X.25, ali vidi se da paketski sloj obavlja i neke poslove od kraja do kraja mreže, što više odgovara transportnom protokolu</a:t>
            </a:r>
            <a:r>
              <a:rPr lang="sr-Latn-BA" dirty="0" smtClean="0"/>
              <a:t>.</a:t>
            </a:r>
          </a:p>
          <a:p>
            <a:pPr algn="just"/>
            <a:r>
              <a:rPr lang="sr-Latn-BA" dirty="0" smtClean="0"/>
              <a:t>s </a:t>
            </a:r>
            <a:r>
              <a:rPr lang="sr-Latn-BA" dirty="0"/>
              <a:t>druge strane, paketski sloj ne obavlja sve funkcije transportnog protokola da bi ga u potpunosti izjednačili sa transportnim slojem OSI modela.</a:t>
            </a:r>
            <a:endParaRPr lang="en-US" dirty="0"/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20190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dirty="0" smtClean="0"/>
              <a:t>Frame relay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dirty="0" err="1" smtClean="0">
                <a:solidFill>
                  <a:schemeClr val="tx2"/>
                </a:solidFill>
                <a:cs typeface="Times New Roman" pitchFamily="18" charset="0"/>
              </a:rPr>
              <a:t>visoko</a:t>
            </a:r>
            <a:r>
              <a:rPr lang="en-GB" altLang="en-US" dirty="0" smtClean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en-GB" altLang="en-US" dirty="0" err="1" smtClean="0">
                <a:solidFill>
                  <a:schemeClr val="tx2"/>
                </a:solidFill>
                <a:cs typeface="Times New Roman" pitchFamily="18" charset="0"/>
              </a:rPr>
              <a:t>djelotvorni</a:t>
            </a:r>
            <a:r>
              <a:rPr lang="en-GB" altLang="en-US" dirty="0" smtClean="0">
                <a:solidFill>
                  <a:schemeClr val="tx2"/>
                </a:solidFill>
                <a:cs typeface="Times New Roman" pitchFamily="18" charset="0"/>
              </a:rPr>
              <a:t> WAN </a:t>
            </a:r>
            <a:r>
              <a:rPr lang="en-GB" altLang="en-US" dirty="0" err="1" smtClean="0">
                <a:solidFill>
                  <a:schemeClr val="tx2"/>
                </a:solidFill>
                <a:cs typeface="Times New Roman" pitchFamily="18" charset="0"/>
              </a:rPr>
              <a:t>protokol</a:t>
            </a:r>
            <a:r>
              <a:rPr lang="en-GB" altLang="en-US" dirty="0" smtClean="0">
                <a:solidFill>
                  <a:schemeClr val="tx2"/>
                </a:solidFill>
              </a:rPr>
              <a:t> </a:t>
            </a:r>
            <a:endParaRPr lang="hr-HR" altLang="en-US" dirty="0" smtClean="0">
              <a:solidFill>
                <a:schemeClr val="tx2"/>
              </a:solidFill>
            </a:endParaRPr>
          </a:p>
          <a:p>
            <a:r>
              <a:rPr lang="en-GB" altLang="en-US" dirty="0" err="1" smtClean="0">
                <a:solidFill>
                  <a:schemeClr val="tx2"/>
                </a:solidFill>
                <a:cs typeface="Times New Roman" pitchFamily="18" charset="0"/>
              </a:rPr>
              <a:t>koristi</a:t>
            </a:r>
            <a:r>
              <a:rPr lang="en-GB" altLang="en-US" dirty="0" smtClean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en-GB" altLang="en-US" dirty="0" err="1" smtClean="0">
                <a:solidFill>
                  <a:schemeClr val="tx2"/>
                </a:solidFill>
                <a:cs typeface="Times New Roman" pitchFamily="18" charset="0"/>
              </a:rPr>
              <a:t>fizički</a:t>
            </a:r>
            <a:r>
              <a:rPr lang="sr-Latn-BA" altLang="en-US" dirty="0" smtClean="0">
                <a:solidFill>
                  <a:schemeClr val="tx2"/>
                </a:solidFill>
                <a:cs typeface="Times New Roman" pitchFamily="18" charset="0"/>
              </a:rPr>
              <a:t> sloj</a:t>
            </a:r>
            <a:r>
              <a:rPr lang="en-GB" altLang="en-US" dirty="0" smtClean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en-GB" altLang="en-US" dirty="0" err="1" smtClean="0">
                <a:solidFill>
                  <a:schemeClr val="tx2"/>
                </a:solidFill>
                <a:cs typeface="Times New Roman" pitchFamily="18" charset="0"/>
              </a:rPr>
              <a:t>i</a:t>
            </a:r>
            <a:r>
              <a:rPr lang="en-GB" altLang="en-US" dirty="0" smtClean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en-GB" altLang="en-US" dirty="0" err="1" smtClean="0">
                <a:solidFill>
                  <a:schemeClr val="tx2"/>
                </a:solidFill>
                <a:cs typeface="Times New Roman" pitchFamily="18" charset="0"/>
              </a:rPr>
              <a:t>sloj</a:t>
            </a:r>
            <a:r>
              <a:rPr lang="en-GB" altLang="en-US" dirty="0" smtClean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sr-Latn-BA" altLang="en-US" dirty="0" smtClean="0">
                <a:solidFill>
                  <a:schemeClr val="tx2"/>
                </a:solidFill>
                <a:cs typeface="Times New Roman" pitchFamily="18" charset="0"/>
              </a:rPr>
              <a:t>veze podataka </a:t>
            </a:r>
            <a:r>
              <a:rPr lang="hr-HR" altLang="en-US" dirty="0" smtClean="0">
                <a:solidFill>
                  <a:schemeClr val="tx2"/>
                </a:solidFill>
              </a:rPr>
              <a:t>OSI</a:t>
            </a:r>
            <a:r>
              <a:rPr lang="en-GB" altLang="en-US" dirty="0" smtClean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en-GB" altLang="en-US" dirty="0" err="1" smtClean="0">
                <a:solidFill>
                  <a:schemeClr val="tx2"/>
                </a:solidFill>
                <a:cs typeface="Times New Roman" pitchFamily="18" charset="0"/>
              </a:rPr>
              <a:t>referentno</a:t>
            </a:r>
            <a:r>
              <a:rPr lang="hr-HR" altLang="en-US" dirty="0" smtClean="0">
                <a:solidFill>
                  <a:schemeClr val="tx2"/>
                </a:solidFill>
              </a:rPr>
              <a:t>g</a:t>
            </a:r>
            <a:r>
              <a:rPr lang="en-GB" altLang="en-US" dirty="0" smtClean="0">
                <a:solidFill>
                  <a:schemeClr val="tx2"/>
                </a:solidFill>
                <a:cs typeface="Times New Roman" pitchFamily="18" charset="0"/>
              </a:rPr>
              <a:t> model</a:t>
            </a:r>
            <a:r>
              <a:rPr lang="hr-HR" altLang="en-US" dirty="0" smtClean="0">
                <a:solidFill>
                  <a:schemeClr val="tx2"/>
                </a:solidFill>
              </a:rPr>
              <a:t>a</a:t>
            </a:r>
          </a:p>
          <a:p>
            <a:r>
              <a:rPr lang="en-GB" altLang="en-US" dirty="0" err="1" smtClean="0">
                <a:solidFill>
                  <a:schemeClr val="tx2"/>
                </a:solidFill>
                <a:cs typeface="Times New Roman" pitchFamily="18" charset="0"/>
              </a:rPr>
              <a:t>najdjelotvorniji</a:t>
            </a:r>
            <a:r>
              <a:rPr lang="en-GB" altLang="en-US" dirty="0" smtClean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en-GB" altLang="en-US" dirty="0" err="1" smtClean="0">
                <a:solidFill>
                  <a:schemeClr val="tx2"/>
                </a:solidFill>
                <a:cs typeface="Times New Roman" pitchFamily="18" charset="0"/>
              </a:rPr>
              <a:t>način</a:t>
            </a:r>
            <a:r>
              <a:rPr lang="en-GB" altLang="en-US" dirty="0" smtClean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en-GB" altLang="en-US" dirty="0" err="1" smtClean="0">
                <a:solidFill>
                  <a:schemeClr val="tx2"/>
                </a:solidFill>
                <a:cs typeface="Times New Roman" pitchFamily="18" charset="0"/>
              </a:rPr>
              <a:t>prenosa</a:t>
            </a:r>
            <a:r>
              <a:rPr lang="en-GB" altLang="en-US" dirty="0" smtClean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en-GB" altLang="en-US" dirty="0" err="1" smtClean="0">
                <a:solidFill>
                  <a:schemeClr val="tx2"/>
                </a:solidFill>
                <a:cs typeface="Times New Roman" pitchFamily="18" charset="0"/>
              </a:rPr>
              <a:t>podataka</a:t>
            </a:r>
            <a:r>
              <a:rPr lang="en-GB" altLang="en-US" dirty="0" smtClean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en-GB" altLang="en-US" dirty="0" err="1" smtClean="0">
                <a:solidFill>
                  <a:schemeClr val="tx2"/>
                </a:solidFill>
                <a:cs typeface="Times New Roman" pitchFamily="18" charset="0"/>
              </a:rPr>
              <a:t>na</a:t>
            </a:r>
            <a:r>
              <a:rPr lang="en-GB" altLang="en-US" dirty="0" smtClean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en-GB" altLang="en-US" dirty="0" err="1" smtClean="0">
                <a:solidFill>
                  <a:schemeClr val="tx2"/>
                </a:solidFill>
                <a:cs typeface="Times New Roman" pitchFamily="18" charset="0"/>
              </a:rPr>
              <a:t>veliku</a:t>
            </a:r>
            <a:r>
              <a:rPr lang="en-GB" altLang="en-US" dirty="0" smtClean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en-GB" altLang="en-US" dirty="0" err="1" smtClean="0">
                <a:solidFill>
                  <a:schemeClr val="tx2"/>
                </a:solidFill>
                <a:cs typeface="Times New Roman" pitchFamily="18" charset="0"/>
              </a:rPr>
              <a:t>daljinu</a:t>
            </a:r>
            <a:r>
              <a:rPr lang="en-GB" altLang="en-US" dirty="0" smtClean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en-GB" altLang="en-US" dirty="0" err="1" smtClean="0">
                <a:solidFill>
                  <a:schemeClr val="tx2"/>
                </a:solidFill>
                <a:cs typeface="Times New Roman" pitchFamily="18" charset="0"/>
              </a:rPr>
              <a:t>po</a:t>
            </a:r>
            <a:r>
              <a:rPr lang="en-GB" altLang="en-US" dirty="0" smtClean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en-GB" altLang="en-US" dirty="0" err="1" smtClean="0">
                <a:solidFill>
                  <a:schemeClr val="tx2"/>
                </a:solidFill>
                <a:cs typeface="Times New Roman" pitchFamily="18" charset="0"/>
              </a:rPr>
              <a:t>mrežama</a:t>
            </a:r>
            <a:r>
              <a:rPr lang="en-GB" altLang="en-US" dirty="0" smtClean="0">
                <a:solidFill>
                  <a:schemeClr val="tx2"/>
                </a:solidFill>
                <a:cs typeface="Times New Roman" pitchFamily="18" charset="0"/>
              </a:rPr>
              <a:t> dobro </a:t>
            </a:r>
            <a:r>
              <a:rPr lang="en-GB" altLang="en-US" dirty="0" err="1" smtClean="0">
                <a:solidFill>
                  <a:schemeClr val="tx2"/>
                </a:solidFill>
                <a:cs typeface="Times New Roman" pitchFamily="18" charset="0"/>
              </a:rPr>
              <a:t>zaštićenim</a:t>
            </a:r>
            <a:r>
              <a:rPr lang="en-GB" altLang="en-US" dirty="0" smtClean="0">
                <a:solidFill>
                  <a:schemeClr val="tx2"/>
                </a:solidFill>
                <a:cs typeface="Times New Roman" pitchFamily="18" charset="0"/>
              </a:rPr>
              <a:t> od </a:t>
            </a:r>
            <a:r>
              <a:rPr lang="en-GB" altLang="en-US" dirty="0" err="1" smtClean="0">
                <a:solidFill>
                  <a:schemeClr val="tx2"/>
                </a:solidFill>
                <a:cs typeface="Times New Roman" pitchFamily="18" charset="0"/>
              </a:rPr>
              <a:t>greš</a:t>
            </a:r>
            <a:r>
              <a:rPr lang="sr-Latn-BA" altLang="en-US" dirty="0" smtClean="0">
                <a:solidFill>
                  <a:schemeClr val="tx2"/>
                </a:solidFill>
                <a:cs typeface="Times New Roman" pitchFamily="18" charset="0"/>
              </a:rPr>
              <a:t>a</a:t>
            </a:r>
            <a:r>
              <a:rPr lang="en-GB" altLang="en-US" dirty="0" smtClean="0">
                <a:solidFill>
                  <a:schemeClr val="tx2"/>
                </a:solidFill>
                <a:cs typeface="Times New Roman" pitchFamily="18" charset="0"/>
              </a:rPr>
              <a:t>k</a:t>
            </a:r>
            <a:r>
              <a:rPr lang="sr-Latn-BA" altLang="en-US" dirty="0" smtClean="0">
                <a:solidFill>
                  <a:schemeClr val="tx2"/>
                </a:solidFill>
                <a:cs typeface="Times New Roman" pitchFamily="18" charset="0"/>
              </a:rPr>
              <a:t>a</a:t>
            </a:r>
            <a:r>
              <a:rPr lang="en-GB" altLang="en-US" dirty="0" smtClean="0">
                <a:solidFill>
                  <a:schemeClr val="tx2"/>
                </a:solidFill>
              </a:rPr>
              <a:t> </a:t>
            </a:r>
            <a:endParaRPr lang="hr-HR" altLang="en-US" dirty="0" smtClean="0">
              <a:solidFill>
                <a:schemeClr val="tx2"/>
              </a:solidFill>
            </a:endParaRPr>
          </a:p>
          <a:p>
            <a:r>
              <a:rPr lang="en-GB" altLang="en-US" dirty="0" err="1" smtClean="0">
                <a:solidFill>
                  <a:schemeClr val="tx2"/>
                </a:solidFill>
                <a:cs typeface="Times New Roman" pitchFamily="18" charset="0"/>
              </a:rPr>
              <a:t>širok</a:t>
            </a:r>
            <a:r>
              <a:rPr lang="en-GB" altLang="en-US" dirty="0" smtClean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en-GB" altLang="en-US" dirty="0" err="1" smtClean="0">
                <a:solidFill>
                  <a:schemeClr val="tx2"/>
                </a:solidFill>
                <a:cs typeface="Times New Roman" pitchFamily="18" charset="0"/>
              </a:rPr>
              <a:t>opseg</a:t>
            </a:r>
            <a:r>
              <a:rPr lang="en-GB" altLang="en-US" dirty="0" smtClean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en-GB" altLang="en-US" dirty="0" err="1" smtClean="0">
                <a:solidFill>
                  <a:schemeClr val="tx2"/>
                </a:solidFill>
                <a:cs typeface="Times New Roman" pitchFamily="18" charset="0"/>
              </a:rPr>
              <a:t>brzina</a:t>
            </a:r>
            <a:r>
              <a:rPr lang="en-GB" altLang="en-US" dirty="0" smtClean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en-GB" altLang="en-US" dirty="0" err="1" smtClean="0">
                <a:solidFill>
                  <a:schemeClr val="tx2"/>
                </a:solidFill>
                <a:cs typeface="Times New Roman" pitchFamily="18" charset="0"/>
              </a:rPr>
              <a:t>rada</a:t>
            </a:r>
            <a:r>
              <a:rPr lang="en-GB" altLang="en-US" dirty="0" smtClean="0">
                <a:solidFill>
                  <a:schemeClr val="tx2"/>
                </a:solidFill>
                <a:cs typeface="Times New Roman" pitchFamily="18" charset="0"/>
              </a:rPr>
              <a:t>, </a:t>
            </a:r>
            <a:r>
              <a:rPr lang="en-GB" altLang="en-US" sz="2800" dirty="0" err="1" smtClean="0">
                <a:solidFill>
                  <a:schemeClr val="tx2"/>
                </a:solidFill>
                <a:cs typeface="Times New Roman" pitchFamily="18" charset="0"/>
              </a:rPr>
              <a:t>tipične</a:t>
            </a:r>
            <a:r>
              <a:rPr lang="en-GB" altLang="en-US" sz="2800" dirty="0" smtClean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en-GB" altLang="en-US" sz="2800" dirty="0" err="1" smtClean="0">
                <a:solidFill>
                  <a:schemeClr val="tx2"/>
                </a:solidFill>
                <a:cs typeface="Times New Roman" pitchFamily="18" charset="0"/>
              </a:rPr>
              <a:t>su</a:t>
            </a:r>
            <a:r>
              <a:rPr lang="en-GB" altLang="en-US" sz="2800" dirty="0" smtClean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en-GB" altLang="en-US" sz="2800" dirty="0" err="1" smtClean="0">
                <a:solidFill>
                  <a:schemeClr val="tx2"/>
                </a:solidFill>
                <a:cs typeface="Times New Roman" pitchFamily="18" charset="0"/>
              </a:rPr>
              <a:t>brzine</a:t>
            </a:r>
            <a:r>
              <a:rPr lang="en-GB" altLang="en-US" sz="2800" dirty="0" smtClean="0">
                <a:solidFill>
                  <a:schemeClr val="tx2"/>
                </a:solidFill>
                <a:cs typeface="Times New Roman" pitchFamily="18" charset="0"/>
              </a:rPr>
              <a:t> od 56kbps do 2Mbps</a:t>
            </a:r>
            <a:endParaRPr lang="hr-HR" altLang="en-US" sz="2800" dirty="0" smtClean="0">
              <a:solidFill>
                <a:schemeClr val="tx2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52504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76084" y="5105400"/>
            <a:ext cx="5410200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hr-HR" altLang="en-US" dirty="0" smtClean="0">
                <a:solidFill>
                  <a:schemeClr val="tx2"/>
                </a:solidFill>
              </a:rPr>
              <a:t>DCE – Data Circuit Equipment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hr-HR" altLang="en-US" dirty="0" smtClean="0">
                <a:solidFill>
                  <a:schemeClr val="tx2"/>
                </a:solidFill>
              </a:rPr>
              <a:t>		mrežna oprema: mrežni komutator</a:t>
            </a:r>
          </a:p>
          <a:p>
            <a:pPr>
              <a:lnSpc>
                <a:spcPct val="90000"/>
              </a:lnSpc>
            </a:pPr>
            <a:r>
              <a:rPr lang="hr-HR" altLang="en-US" dirty="0" smtClean="0">
                <a:solidFill>
                  <a:schemeClr val="tx2"/>
                </a:solidFill>
              </a:rPr>
              <a:t>DTE – Data Terminal Equipment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hr-HR" altLang="en-US" dirty="0" smtClean="0">
                <a:solidFill>
                  <a:schemeClr val="tx2"/>
                </a:solidFill>
              </a:rPr>
              <a:t>		uređaji: routeri, mostovi, terminali, PC</a:t>
            </a:r>
            <a:endParaRPr lang="en-GB" altLang="en-US" dirty="0" smtClean="0">
              <a:solidFill>
                <a:schemeClr val="tx2"/>
              </a:solidFill>
            </a:endParaRPr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28600" y="4495800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dirty="0" smtClean="0"/>
              <a:t>Komponente: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29812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altLang="en-US" b="1" dirty="0" smtClean="0"/>
              <a:t>Tehnologija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GB" altLang="en-US" dirty="0" err="1" smtClean="0">
                <a:solidFill>
                  <a:schemeClr val="tx2"/>
                </a:solidFill>
                <a:cs typeface="Times New Roman" pitchFamily="18" charset="0"/>
              </a:rPr>
              <a:t>Paket</a:t>
            </a:r>
            <a:r>
              <a:rPr lang="sr-Latn-BA" altLang="en-US" dirty="0" smtClean="0">
                <a:solidFill>
                  <a:schemeClr val="tx2"/>
                </a:solidFill>
                <a:cs typeface="Times New Roman" pitchFamily="18" charset="0"/>
              </a:rPr>
              <a:t>ski </a:t>
            </a:r>
            <a:r>
              <a:rPr lang="en-GB" altLang="en-US" dirty="0" err="1" smtClean="0">
                <a:solidFill>
                  <a:schemeClr val="tx2"/>
                </a:solidFill>
                <a:cs typeface="Times New Roman" pitchFamily="18" charset="0"/>
              </a:rPr>
              <a:t>komutiran</a:t>
            </a:r>
            <a:r>
              <a:rPr lang="hr-HR" altLang="en-US" dirty="0" smtClean="0">
                <a:solidFill>
                  <a:schemeClr val="tx2"/>
                </a:solidFill>
              </a:rPr>
              <a:t>a</a:t>
            </a:r>
            <a:r>
              <a:rPr lang="en-GB" altLang="en-US" dirty="0" smtClean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en-GB" altLang="en-US" dirty="0" err="1" smtClean="0">
                <a:solidFill>
                  <a:schemeClr val="tx2"/>
                </a:solidFill>
                <a:cs typeface="Times New Roman" pitchFamily="18" charset="0"/>
              </a:rPr>
              <a:t>tehnologij</a:t>
            </a:r>
            <a:r>
              <a:rPr lang="hr-HR" altLang="en-US" dirty="0" smtClean="0">
                <a:solidFill>
                  <a:schemeClr val="tx2"/>
                </a:solidFill>
              </a:rPr>
              <a:t>a</a:t>
            </a:r>
            <a:r>
              <a:rPr lang="en-GB" altLang="en-US" dirty="0" smtClean="0">
                <a:solidFill>
                  <a:schemeClr val="tx2"/>
                </a:solidFill>
              </a:rPr>
              <a:t> </a:t>
            </a:r>
            <a:endParaRPr lang="hr-HR" altLang="en-US" dirty="0" smtClean="0">
              <a:solidFill>
                <a:schemeClr val="tx2"/>
              </a:solidFill>
            </a:endParaRPr>
          </a:p>
          <a:p>
            <a:pPr algn="just">
              <a:buFont typeface="Wingdings" pitchFamily="2" charset="2"/>
              <a:buNone/>
            </a:pPr>
            <a:r>
              <a:rPr lang="hr-HR" altLang="en-US" dirty="0" smtClean="0">
                <a:solidFill>
                  <a:schemeClr val="tx2"/>
                </a:solidFill>
              </a:rPr>
              <a:t>			</a:t>
            </a:r>
            <a:r>
              <a:rPr lang="hr-HR" altLang="en-US" sz="2800" dirty="0" smtClean="0">
                <a:solidFill>
                  <a:schemeClr val="tx2"/>
                </a:solidFill>
                <a:sym typeface="Wingdings" pitchFamily="2" charset="2"/>
              </a:rPr>
              <a:t>paketi promjenjive dužine</a:t>
            </a:r>
          </a:p>
          <a:p>
            <a:pPr algn="just">
              <a:buFont typeface="Wingdings" pitchFamily="2" charset="2"/>
              <a:buNone/>
            </a:pPr>
            <a:r>
              <a:rPr lang="hr-HR" altLang="en-US" sz="2800" dirty="0" smtClean="0">
                <a:solidFill>
                  <a:schemeClr val="tx2"/>
                </a:solidFill>
                <a:sym typeface="Wingdings" pitchFamily="2" charset="2"/>
              </a:rPr>
              <a:t>			statističko multipleksiranje</a:t>
            </a:r>
            <a:endParaRPr lang="hr-HR" altLang="en-US" sz="2800" dirty="0" smtClean="0">
              <a:solidFill>
                <a:schemeClr val="tx2"/>
              </a:solidFill>
            </a:endParaRPr>
          </a:p>
          <a:p>
            <a:pPr algn="just"/>
            <a:r>
              <a:rPr lang="hr-HR" altLang="en-US" dirty="0" smtClean="0">
                <a:solidFill>
                  <a:schemeClr val="tx2"/>
                </a:solidFill>
              </a:rPr>
              <a:t>t</a:t>
            </a:r>
            <a:r>
              <a:rPr lang="en-GB" altLang="en-US" dirty="0" err="1" smtClean="0">
                <a:solidFill>
                  <a:schemeClr val="tx2"/>
                </a:solidFill>
                <a:cs typeface="Times New Roman" pitchFamily="18" charset="0"/>
              </a:rPr>
              <a:t>ehnika</a:t>
            </a:r>
            <a:r>
              <a:rPr lang="en-GB" altLang="en-US" dirty="0" smtClean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en-GB" altLang="en-US" i="1" dirty="0" err="1" smtClean="0">
                <a:solidFill>
                  <a:schemeClr val="tx2"/>
                </a:solidFill>
                <a:cs typeface="Times New Roman" pitchFamily="18" charset="0"/>
              </a:rPr>
              <a:t>statističkog</a:t>
            </a:r>
            <a:r>
              <a:rPr lang="en-GB" altLang="en-US" i="1" dirty="0" smtClean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en-GB" altLang="en-US" i="1" dirty="0" err="1" smtClean="0">
                <a:solidFill>
                  <a:schemeClr val="tx2"/>
                </a:solidFill>
                <a:cs typeface="Times New Roman" pitchFamily="18" charset="0"/>
              </a:rPr>
              <a:t>multipleksiranja</a:t>
            </a:r>
            <a:r>
              <a:rPr lang="en-GB" altLang="en-US" dirty="0" smtClean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en-GB" altLang="en-US" dirty="0" err="1" smtClean="0">
                <a:solidFill>
                  <a:schemeClr val="tx2"/>
                </a:solidFill>
                <a:cs typeface="Times New Roman" pitchFamily="18" charset="0"/>
              </a:rPr>
              <a:t>djeluje</a:t>
            </a:r>
            <a:r>
              <a:rPr lang="en-GB" altLang="en-US" dirty="0" smtClean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en-GB" altLang="en-US" dirty="0" err="1" smtClean="0">
                <a:solidFill>
                  <a:schemeClr val="tx2"/>
                </a:solidFill>
                <a:cs typeface="Times New Roman" pitchFamily="18" charset="0"/>
              </a:rPr>
              <a:t>tako</a:t>
            </a:r>
            <a:r>
              <a:rPr lang="en-GB" altLang="en-US" dirty="0" smtClean="0">
                <a:solidFill>
                  <a:schemeClr val="tx2"/>
                </a:solidFill>
                <a:cs typeface="Times New Roman" pitchFamily="18" charset="0"/>
              </a:rPr>
              <a:t> da se </a:t>
            </a:r>
            <a:r>
              <a:rPr lang="en-GB" altLang="en-US" dirty="0" err="1" smtClean="0">
                <a:solidFill>
                  <a:schemeClr val="tx2"/>
                </a:solidFill>
                <a:cs typeface="Times New Roman" pitchFamily="18" charset="0"/>
              </a:rPr>
              <a:t>zavisno</a:t>
            </a:r>
            <a:r>
              <a:rPr lang="en-GB" altLang="en-US" dirty="0" smtClean="0">
                <a:solidFill>
                  <a:schemeClr val="tx2"/>
                </a:solidFill>
                <a:cs typeface="Times New Roman" pitchFamily="18" charset="0"/>
              </a:rPr>
              <a:t> od </a:t>
            </a:r>
            <a:r>
              <a:rPr lang="en-GB" altLang="en-US" dirty="0" err="1" smtClean="0">
                <a:solidFill>
                  <a:schemeClr val="tx2"/>
                </a:solidFill>
                <a:cs typeface="Times New Roman" pitchFamily="18" charset="0"/>
              </a:rPr>
              <a:t>opterećenja</a:t>
            </a:r>
            <a:r>
              <a:rPr lang="en-GB" altLang="en-US" dirty="0" smtClean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en-GB" altLang="en-US" dirty="0" err="1" smtClean="0">
                <a:solidFill>
                  <a:schemeClr val="tx2"/>
                </a:solidFill>
                <a:cs typeface="Times New Roman" pitchFamily="18" charset="0"/>
              </a:rPr>
              <a:t>raspoloživih</a:t>
            </a:r>
            <a:r>
              <a:rPr lang="en-GB" altLang="en-US" dirty="0" smtClean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en-GB" altLang="en-US" dirty="0" err="1" smtClean="0">
                <a:solidFill>
                  <a:schemeClr val="tx2"/>
                </a:solidFill>
                <a:cs typeface="Times New Roman" pitchFamily="18" charset="0"/>
              </a:rPr>
              <a:t>kanala</a:t>
            </a:r>
            <a:r>
              <a:rPr lang="en-GB" altLang="en-US" dirty="0" smtClean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en-GB" altLang="en-US" dirty="0" err="1" smtClean="0">
                <a:solidFill>
                  <a:schemeClr val="tx2"/>
                </a:solidFill>
                <a:cs typeface="Times New Roman" pitchFamily="18" charset="0"/>
              </a:rPr>
              <a:t>određuju</a:t>
            </a:r>
            <a:r>
              <a:rPr lang="en-GB" altLang="en-US" dirty="0" smtClean="0">
                <a:solidFill>
                  <a:schemeClr val="tx2"/>
                </a:solidFill>
                <a:cs typeface="Times New Roman" pitchFamily="18" charset="0"/>
              </a:rPr>
              <a:t> put</a:t>
            </a:r>
            <a:r>
              <a:rPr lang="sr-Latn-BA" altLang="en-US" dirty="0" smtClean="0">
                <a:solidFill>
                  <a:schemeClr val="tx2"/>
                </a:solidFill>
                <a:cs typeface="Times New Roman" pitchFamily="18" charset="0"/>
              </a:rPr>
              <a:t>e</a:t>
            </a:r>
            <a:r>
              <a:rPr lang="en-GB" altLang="en-US" dirty="0" smtClean="0">
                <a:solidFill>
                  <a:schemeClr val="tx2"/>
                </a:solidFill>
                <a:cs typeface="Times New Roman" pitchFamily="18" charset="0"/>
              </a:rPr>
              <a:t>vi </a:t>
            </a:r>
            <a:r>
              <a:rPr lang="en-GB" altLang="en-US" dirty="0" err="1" smtClean="0">
                <a:solidFill>
                  <a:schemeClr val="tx2"/>
                </a:solidFill>
                <a:cs typeface="Times New Roman" pitchFamily="18" charset="0"/>
              </a:rPr>
              <a:t>pr</a:t>
            </a:r>
            <a:r>
              <a:rPr lang="sr-Latn-BA" altLang="en-US" dirty="0" smtClean="0">
                <a:solidFill>
                  <a:schemeClr val="tx2"/>
                </a:solidFill>
                <a:cs typeface="Times New Roman" pitchFamily="18" charset="0"/>
              </a:rPr>
              <a:t>e</a:t>
            </a:r>
            <a:r>
              <a:rPr lang="en-GB" altLang="en-US" dirty="0" err="1" smtClean="0">
                <a:solidFill>
                  <a:schemeClr val="tx2"/>
                </a:solidFill>
                <a:cs typeface="Times New Roman" pitchFamily="18" charset="0"/>
              </a:rPr>
              <a:t>nosa</a:t>
            </a:r>
            <a:r>
              <a:rPr lang="en-GB" altLang="en-US" dirty="0" smtClean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en-GB" altLang="en-US" dirty="0" err="1" smtClean="0">
                <a:solidFill>
                  <a:schemeClr val="tx2"/>
                </a:solidFill>
                <a:cs typeface="Times New Roman" pitchFamily="18" charset="0"/>
              </a:rPr>
              <a:t>okvira</a:t>
            </a:r>
            <a:r>
              <a:rPr lang="en-GB" altLang="en-US" dirty="0" smtClean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en-GB" altLang="en-US" dirty="0" err="1" smtClean="0">
                <a:solidFill>
                  <a:schemeClr val="tx2"/>
                </a:solidFill>
                <a:cs typeface="Times New Roman" pitchFamily="18" charset="0"/>
              </a:rPr>
              <a:t>podataka</a:t>
            </a:r>
            <a:r>
              <a:rPr lang="en-GB" altLang="en-US" dirty="0" smtClean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en-GB" altLang="en-US" dirty="0" err="1" smtClean="0">
                <a:solidFill>
                  <a:schemeClr val="tx2"/>
                </a:solidFill>
                <a:cs typeface="Times New Roman" pitchFamily="18" charset="0"/>
              </a:rPr>
              <a:t>i</a:t>
            </a:r>
            <a:r>
              <a:rPr lang="en-GB" altLang="en-US" dirty="0" smtClean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en-GB" altLang="en-US" dirty="0" err="1" smtClean="0">
                <a:solidFill>
                  <a:schemeClr val="tx2"/>
                </a:solidFill>
                <a:cs typeface="Times New Roman" pitchFamily="18" charset="0"/>
              </a:rPr>
              <a:t>na</a:t>
            </a:r>
            <a:r>
              <a:rPr lang="en-GB" altLang="en-US" dirty="0" smtClean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en-GB" altLang="en-US" dirty="0" err="1" smtClean="0">
                <a:solidFill>
                  <a:schemeClr val="tx2"/>
                </a:solidFill>
                <a:cs typeface="Times New Roman" pitchFamily="18" charset="0"/>
              </a:rPr>
              <a:t>taj</a:t>
            </a:r>
            <a:r>
              <a:rPr lang="en-GB" altLang="en-US" dirty="0" smtClean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en-GB" altLang="en-US" dirty="0" err="1" smtClean="0">
                <a:solidFill>
                  <a:schemeClr val="tx2"/>
                </a:solidFill>
                <a:cs typeface="Times New Roman" pitchFamily="18" charset="0"/>
              </a:rPr>
              <a:t>način</a:t>
            </a:r>
            <a:r>
              <a:rPr lang="en-GB" altLang="en-US" dirty="0" smtClean="0">
                <a:solidFill>
                  <a:schemeClr val="tx2"/>
                </a:solidFill>
                <a:cs typeface="Times New Roman" pitchFamily="18" charset="0"/>
              </a:rPr>
              <a:t> se </a:t>
            </a:r>
            <a:r>
              <a:rPr lang="en-GB" altLang="en-US" dirty="0" err="1" smtClean="0">
                <a:solidFill>
                  <a:schemeClr val="tx2"/>
                </a:solidFill>
                <a:cs typeface="Times New Roman" pitchFamily="18" charset="0"/>
              </a:rPr>
              <a:t>povećava</a:t>
            </a:r>
            <a:r>
              <a:rPr lang="en-GB" altLang="en-US" dirty="0" smtClean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en-GB" altLang="en-US" dirty="0" err="1" smtClean="0">
                <a:solidFill>
                  <a:schemeClr val="tx2"/>
                </a:solidFill>
                <a:cs typeface="Times New Roman" pitchFamily="18" charset="0"/>
              </a:rPr>
              <a:t>propusna</a:t>
            </a:r>
            <a:r>
              <a:rPr lang="en-GB" altLang="en-US" dirty="0" smtClean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en-GB" altLang="en-US" dirty="0" err="1" smtClean="0">
                <a:solidFill>
                  <a:schemeClr val="tx2"/>
                </a:solidFill>
                <a:cs typeface="Times New Roman" pitchFamily="18" charset="0"/>
              </a:rPr>
              <a:t>moć</a:t>
            </a:r>
            <a:r>
              <a:rPr lang="en-GB" altLang="en-US" dirty="0" smtClean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en-GB" altLang="en-US" dirty="0" err="1" smtClean="0">
                <a:solidFill>
                  <a:schemeClr val="tx2"/>
                </a:solidFill>
                <a:cs typeface="Times New Roman" pitchFamily="18" charset="0"/>
              </a:rPr>
              <a:t>mreže</a:t>
            </a:r>
            <a:r>
              <a:rPr lang="en-GB" altLang="en-US" dirty="0" smtClean="0">
                <a:solidFill>
                  <a:schemeClr val="tx2"/>
                </a:solidFill>
              </a:rPr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55855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altLang="en-US" b="1" dirty="0" smtClean="0"/>
              <a:t>Virtuelne veze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altLang="en-US" dirty="0" err="1" smtClean="0">
                <a:solidFill>
                  <a:schemeClr val="tx2"/>
                </a:solidFill>
                <a:cs typeface="Times New Roman" pitchFamily="18" charset="0"/>
              </a:rPr>
              <a:t>vez</a:t>
            </a:r>
            <a:r>
              <a:rPr lang="hr-HR" altLang="en-US" dirty="0" smtClean="0">
                <a:solidFill>
                  <a:schemeClr val="tx2"/>
                </a:solidFill>
              </a:rPr>
              <a:t>a</a:t>
            </a:r>
            <a:r>
              <a:rPr lang="en-GB" altLang="en-US" dirty="0" smtClean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en-GB" altLang="en-US" dirty="0" err="1" smtClean="0">
                <a:solidFill>
                  <a:schemeClr val="tx2"/>
                </a:solidFill>
                <a:cs typeface="Times New Roman" pitchFamily="18" charset="0"/>
              </a:rPr>
              <a:t>između</a:t>
            </a:r>
            <a:r>
              <a:rPr lang="en-GB" altLang="en-US" dirty="0" smtClean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en-GB" altLang="en-US" dirty="0" err="1" smtClean="0">
                <a:solidFill>
                  <a:schemeClr val="tx2"/>
                </a:solidFill>
                <a:cs typeface="Times New Roman" pitchFamily="18" charset="0"/>
              </a:rPr>
              <a:t>dva</a:t>
            </a:r>
            <a:r>
              <a:rPr lang="en-GB" altLang="en-US" dirty="0" smtClean="0">
                <a:solidFill>
                  <a:schemeClr val="tx2"/>
                </a:solidFill>
                <a:cs typeface="Times New Roman" pitchFamily="18" charset="0"/>
              </a:rPr>
              <a:t> DTE </a:t>
            </a:r>
            <a:r>
              <a:rPr lang="en-GB" altLang="en-US" dirty="0" err="1" smtClean="0">
                <a:solidFill>
                  <a:schemeClr val="tx2"/>
                </a:solidFill>
                <a:cs typeface="Times New Roman" pitchFamily="18" charset="0"/>
              </a:rPr>
              <a:t>uređaja</a:t>
            </a:r>
            <a:r>
              <a:rPr lang="en-GB" altLang="en-US" dirty="0" smtClean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en-GB" altLang="en-US" dirty="0" err="1" smtClean="0">
                <a:solidFill>
                  <a:schemeClr val="tx2"/>
                </a:solidFill>
                <a:cs typeface="Times New Roman" pitchFamily="18" charset="0"/>
              </a:rPr>
              <a:t>ostvaren</a:t>
            </a:r>
            <a:r>
              <a:rPr lang="hr-HR" altLang="en-US" dirty="0" smtClean="0">
                <a:solidFill>
                  <a:schemeClr val="tx2"/>
                </a:solidFill>
              </a:rPr>
              <a:t>a</a:t>
            </a:r>
            <a:r>
              <a:rPr lang="en-GB" altLang="en-US" dirty="0" smtClean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en-GB" altLang="en-US" dirty="0" err="1" smtClean="0">
                <a:solidFill>
                  <a:schemeClr val="tx2"/>
                </a:solidFill>
                <a:cs typeface="Times New Roman" pitchFamily="18" charset="0"/>
              </a:rPr>
              <a:t>preko</a:t>
            </a:r>
            <a:r>
              <a:rPr lang="en-GB" altLang="en-US" dirty="0" smtClean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en-GB" altLang="en-US" dirty="0" err="1" smtClean="0">
                <a:solidFill>
                  <a:schemeClr val="tx2"/>
                </a:solidFill>
                <a:cs typeface="Times New Roman" pitchFamily="18" charset="0"/>
              </a:rPr>
              <a:t>paket</a:t>
            </a:r>
            <a:r>
              <a:rPr lang="sr-Latn-BA" altLang="en-US" dirty="0" smtClean="0">
                <a:solidFill>
                  <a:schemeClr val="tx2"/>
                </a:solidFill>
                <a:cs typeface="Times New Roman" pitchFamily="18" charset="0"/>
              </a:rPr>
              <a:t>ski </a:t>
            </a:r>
            <a:r>
              <a:rPr lang="en-GB" altLang="en-US" dirty="0" err="1" smtClean="0">
                <a:solidFill>
                  <a:schemeClr val="tx2"/>
                </a:solidFill>
                <a:cs typeface="Times New Roman" pitchFamily="18" charset="0"/>
              </a:rPr>
              <a:t>komutirane</a:t>
            </a:r>
            <a:r>
              <a:rPr lang="en-GB" altLang="en-US" dirty="0" smtClean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en-GB" altLang="en-US" dirty="0" err="1" smtClean="0">
                <a:solidFill>
                  <a:schemeClr val="tx2"/>
                </a:solidFill>
                <a:cs typeface="Times New Roman" pitchFamily="18" charset="0"/>
              </a:rPr>
              <a:t>meže</a:t>
            </a:r>
            <a:r>
              <a:rPr lang="en-GB" altLang="en-US" dirty="0" smtClean="0"/>
              <a:t> </a:t>
            </a:r>
            <a:endParaRPr lang="hr-HR" altLang="en-US" dirty="0" smtClean="0"/>
          </a:p>
          <a:p>
            <a:r>
              <a:rPr lang="hr-HR" altLang="en-US" dirty="0" smtClean="0">
                <a:solidFill>
                  <a:schemeClr val="tx2"/>
                </a:solidFill>
              </a:rPr>
              <a:t>j</a:t>
            </a:r>
            <a:r>
              <a:rPr lang="en-GB" altLang="en-US" dirty="0" err="1" smtClean="0">
                <a:solidFill>
                  <a:schemeClr val="tx2"/>
                </a:solidFill>
                <a:cs typeface="Times New Roman" pitchFamily="18" charset="0"/>
              </a:rPr>
              <a:t>edinstveno</a:t>
            </a:r>
            <a:r>
              <a:rPr lang="en-GB" altLang="en-US" dirty="0" smtClean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en-GB" altLang="en-US" dirty="0" err="1" smtClean="0">
                <a:solidFill>
                  <a:schemeClr val="tx2"/>
                </a:solidFill>
                <a:cs typeface="Times New Roman" pitchFamily="18" charset="0"/>
              </a:rPr>
              <a:t>određene</a:t>
            </a:r>
            <a:r>
              <a:rPr lang="en-GB" altLang="en-US" dirty="0" smtClean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en-GB" altLang="en-US" dirty="0" err="1" smtClean="0">
                <a:solidFill>
                  <a:schemeClr val="tx2"/>
                </a:solidFill>
                <a:cs typeface="Times New Roman" pitchFamily="18" charset="0"/>
              </a:rPr>
              <a:t>identifikator</a:t>
            </a:r>
            <a:r>
              <a:rPr lang="hr-HR" altLang="en-US" dirty="0" smtClean="0">
                <a:solidFill>
                  <a:schemeClr val="tx2"/>
                </a:solidFill>
              </a:rPr>
              <a:t>om</a:t>
            </a:r>
            <a:r>
              <a:rPr lang="en-GB" altLang="en-US" dirty="0" smtClean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en-GB" altLang="en-US" dirty="0" err="1" smtClean="0">
                <a:solidFill>
                  <a:schemeClr val="tx2"/>
                </a:solidFill>
                <a:cs typeface="Times New Roman" pitchFamily="18" charset="0"/>
              </a:rPr>
              <a:t>veze</a:t>
            </a:r>
            <a:r>
              <a:rPr lang="en-GB" altLang="en-US" dirty="0" smtClean="0">
                <a:solidFill>
                  <a:schemeClr val="tx2"/>
                </a:solidFill>
                <a:cs typeface="Times New Roman" pitchFamily="18" charset="0"/>
              </a:rPr>
              <a:t> – DLCI</a:t>
            </a:r>
            <a:endParaRPr lang="hr-HR" altLang="en-US" dirty="0" smtClean="0">
              <a:solidFill>
                <a:schemeClr val="tx2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hr-HR" altLang="en-US" dirty="0" smtClean="0">
                <a:solidFill>
                  <a:schemeClr val="tx2"/>
                </a:solidFill>
              </a:rPr>
              <a:t>		</a:t>
            </a:r>
            <a:r>
              <a:rPr lang="hr-HR" altLang="en-US" sz="2800" dirty="0" smtClean="0">
                <a:solidFill>
                  <a:schemeClr val="tx2"/>
                </a:solidFill>
              </a:rPr>
              <a:t>(Data-Link Connection Identifier)</a:t>
            </a:r>
            <a:r>
              <a:rPr lang="en-GB" altLang="en-US" dirty="0" smtClean="0">
                <a:solidFill>
                  <a:schemeClr val="tx2"/>
                </a:solidFill>
                <a:cs typeface="Times New Roman" pitchFamily="18" charset="0"/>
              </a:rPr>
              <a:t> </a:t>
            </a:r>
            <a:endParaRPr lang="hr-HR" altLang="en-US" dirty="0" smtClean="0">
              <a:solidFill>
                <a:schemeClr val="tx2"/>
              </a:solidFill>
            </a:endParaRPr>
          </a:p>
          <a:p>
            <a:r>
              <a:rPr lang="hr-HR" altLang="en-US" dirty="0" smtClean="0">
                <a:solidFill>
                  <a:schemeClr val="tx2"/>
                </a:solidFill>
              </a:rPr>
              <a:t>u</a:t>
            </a:r>
            <a:r>
              <a:rPr lang="en-GB" altLang="en-US" dirty="0" err="1" smtClean="0">
                <a:solidFill>
                  <a:schemeClr val="tx2"/>
                </a:solidFill>
                <a:cs typeface="Times New Roman" pitchFamily="18" charset="0"/>
              </a:rPr>
              <a:t>spostavljaju</a:t>
            </a:r>
            <a:r>
              <a:rPr lang="hr-HR" altLang="en-US" dirty="0" smtClean="0">
                <a:solidFill>
                  <a:schemeClr val="tx2"/>
                </a:solidFill>
              </a:rPr>
              <a:t> se</a:t>
            </a:r>
            <a:r>
              <a:rPr lang="en-GB" altLang="en-US" dirty="0" smtClean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en-GB" altLang="en-US" dirty="0" err="1" smtClean="0">
                <a:solidFill>
                  <a:schemeClr val="tx2"/>
                </a:solidFill>
                <a:cs typeface="Times New Roman" pitchFamily="18" charset="0"/>
              </a:rPr>
              <a:t>programski</a:t>
            </a:r>
            <a:r>
              <a:rPr lang="en-GB" altLang="en-US" dirty="0" smtClean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en-GB" altLang="en-US" dirty="0" err="1" smtClean="0">
                <a:solidFill>
                  <a:schemeClr val="tx2"/>
                </a:solidFill>
                <a:cs typeface="Times New Roman" pitchFamily="18" charset="0"/>
              </a:rPr>
              <a:t>tako</a:t>
            </a:r>
            <a:r>
              <a:rPr lang="en-GB" altLang="en-US" dirty="0" smtClean="0">
                <a:solidFill>
                  <a:schemeClr val="tx2"/>
                </a:solidFill>
                <a:cs typeface="Times New Roman" pitchFamily="18" charset="0"/>
              </a:rPr>
              <a:t> da </a:t>
            </a:r>
            <a:r>
              <a:rPr lang="en-GB" altLang="en-US" dirty="0" err="1" smtClean="0">
                <a:solidFill>
                  <a:schemeClr val="tx2"/>
                </a:solidFill>
                <a:cs typeface="Times New Roman" pitchFamily="18" charset="0"/>
              </a:rPr>
              <a:t>mreža</a:t>
            </a:r>
            <a:r>
              <a:rPr lang="en-GB" altLang="en-US" dirty="0" smtClean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en-GB" altLang="en-US" dirty="0" err="1" smtClean="0">
                <a:solidFill>
                  <a:schemeClr val="tx2"/>
                </a:solidFill>
                <a:cs typeface="Times New Roman" pitchFamily="18" charset="0"/>
              </a:rPr>
              <a:t>može</a:t>
            </a:r>
            <a:r>
              <a:rPr lang="en-GB" altLang="en-US" dirty="0" smtClean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en-GB" altLang="en-US" dirty="0" err="1" smtClean="0">
                <a:solidFill>
                  <a:schemeClr val="tx2"/>
                </a:solidFill>
                <a:cs typeface="Times New Roman" pitchFamily="18" charset="0"/>
              </a:rPr>
              <a:t>vršiti</a:t>
            </a:r>
            <a:r>
              <a:rPr lang="en-GB" altLang="en-US" dirty="0" smtClean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en-GB" altLang="en-US" dirty="0" err="1" smtClean="0">
                <a:solidFill>
                  <a:schemeClr val="tx2"/>
                </a:solidFill>
                <a:cs typeface="Times New Roman" pitchFamily="18" charset="0"/>
              </a:rPr>
              <a:t>prenos</a:t>
            </a:r>
            <a:r>
              <a:rPr lang="en-GB" altLang="en-US" dirty="0" smtClean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en-GB" altLang="en-US" dirty="0" err="1" smtClean="0">
                <a:solidFill>
                  <a:schemeClr val="tx2"/>
                </a:solidFill>
                <a:cs typeface="Times New Roman" pitchFamily="18" charset="0"/>
              </a:rPr>
              <a:t>po</a:t>
            </a:r>
            <a:r>
              <a:rPr lang="en-GB" altLang="en-US" dirty="0" smtClean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en-GB" altLang="en-US" dirty="0" err="1" smtClean="0">
                <a:solidFill>
                  <a:schemeClr val="tx2"/>
                </a:solidFill>
                <a:cs typeface="Times New Roman" pitchFamily="18" charset="0"/>
              </a:rPr>
              <a:t>različitim</a:t>
            </a:r>
            <a:r>
              <a:rPr lang="en-GB" altLang="en-US" dirty="0" smtClean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en-GB" altLang="en-US" dirty="0" err="1" smtClean="0">
                <a:solidFill>
                  <a:schemeClr val="tx2"/>
                </a:solidFill>
                <a:cs typeface="Times New Roman" pitchFamily="18" charset="0"/>
              </a:rPr>
              <a:t>kanalima</a:t>
            </a:r>
            <a:r>
              <a:rPr lang="en-GB" altLang="en-US" dirty="0" smtClean="0">
                <a:solidFill>
                  <a:schemeClr val="tx2"/>
                </a:solidFill>
              </a:rPr>
              <a:t> </a:t>
            </a:r>
            <a:endParaRPr lang="hr-HR" altLang="en-US" dirty="0" smtClean="0">
              <a:solidFill>
                <a:schemeClr val="tx2"/>
              </a:solidFill>
            </a:endParaRPr>
          </a:p>
          <a:p>
            <a:r>
              <a:rPr lang="en-GB" altLang="en-US" dirty="0" err="1" smtClean="0">
                <a:solidFill>
                  <a:schemeClr val="tx2"/>
                </a:solidFill>
                <a:cs typeface="Times New Roman" pitchFamily="18" charset="0"/>
              </a:rPr>
              <a:t>omogućena</a:t>
            </a:r>
            <a:r>
              <a:rPr lang="en-GB" altLang="en-US" dirty="0" smtClean="0">
                <a:solidFill>
                  <a:schemeClr val="tx2"/>
                </a:solidFill>
                <a:cs typeface="Times New Roman" pitchFamily="18" charset="0"/>
              </a:rPr>
              <a:t> je </a:t>
            </a:r>
            <a:r>
              <a:rPr lang="en-GB" altLang="en-US" dirty="0" err="1" smtClean="0">
                <a:solidFill>
                  <a:schemeClr val="tx2"/>
                </a:solidFill>
                <a:cs typeface="Times New Roman" pitchFamily="18" charset="0"/>
              </a:rPr>
              <a:t>istovremena</a:t>
            </a:r>
            <a:r>
              <a:rPr lang="en-GB" altLang="en-US" dirty="0" smtClean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en-GB" altLang="en-US" dirty="0" err="1" smtClean="0">
                <a:solidFill>
                  <a:schemeClr val="tx2"/>
                </a:solidFill>
                <a:cs typeface="Times New Roman" pitchFamily="18" charset="0"/>
              </a:rPr>
              <a:t>razmjena</a:t>
            </a:r>
            <a:r>
              <a:rPr lang="en-GB" altLang="en-US" dirty="0" smtClean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en-GB" altLang="en-US" dirty="0" err="1" smtClean="0">
                <a:solidFill>
                  <a:schemeClr val="tx2"/>
                </a:solidFill>
                <a:cs typeface="Times New Roman" pitchFamily="18" charset="0"/>
              </a:rPr>
              <a:t>podataka</a:t>
            </a:r>
            <a:r>
              <a:rPr lang="en-GB" altLang="en-US" dirty="0" smtClean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en-GB" altLang="en-US" dirty="0" err="1" smtClean="0">
                <a:solidFill>
                  <a:schemeClr val="tx2"/>
                </a:solidFill>
                <a:cs typeface="Times New Roman" pitchFamily="18" charset="0"/>
              </a:rPr>
              <a:t>sa</a:t>
            </a:r>
            <a:r>
              <a:rPr lang="en-GB" altLang="en-US" dirty="0" smtClean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en-GB" altLang="en-US" dirty="0" err="1" smtClean="0">
                <a:solidFill>
                  <a:schemeClr val="tx2"/>
                </a:solidFill>
                <a:cs typeface="Times New Roman" pitchFamily="18" charset="0"/>
              </a:rPr>
              <a:t>više</a:t>
            </a:r>
            <a:r>
              <a:rPr lang="en-GB" altLang="en-US" dirty="0" smtClean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en-GB" altLang="en-US" dirty="0" err="1" smtClean="0">
                <a:solidFill>
                  <a:schemeClr val="tx2"/>
                </a:solidFill>
                <a:cs typeface="Times New Roman" pitchFamily="18" charset="0"/>
              </a:rPr>
              <a:t>različitih</a:t>
            </a:r>
            <a:r>
              <a:rPr lang="en-GB" altLang="en-US" dirty="0" smtClean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en-GB" altLang="en-US" dirty="0" err="1" smtClean="0">
                <a:solidFill>
                  <a:schemeClr val="tx2"/>
                </a:solidFill>
                <a:cs typeface="Times New Roman" pitchFamily="18" charset="0"/>
              </a:rPr>
              <a:t>odredišta</a:t>
            </a:r>
            <a:r>
              <a:rPr lang="en-GB" altLang="en-US" dirty="0" smtClean="0">
                <a:solidFill>
                  <a:schemeClr val="tx2"/>
                </a:solidFill>
              </a:rPr>
              <a:t> </a:t>
            </a:r>
            <a:endParaRPr lang="hr-HR" altLang="en-US" dirty="0" smtClean="0">
              <a:solidFill>
                <a:schemeClr val="tx2"/>
              </a:solidFill>
            </a:endParaRPr>
          </a:p>
          <a:p>
            <a:r>
              <a:rPr lang="hr-HR" altLang="en-US" dirty="0" smtClean="0">
                <a:solidFill>
                  <a:schemeClr val="tx2"/>
                </a:solidFill>
              </a:rPr>
              <a:t>PVC (Permanent Virtual Circuit) – stalne virtualne veze</a:t>
            </a:r>
          </a:p>
          <a:p>
            <a:r>
              <a:rPr lang="hr-HR" altLang="en-US" dirty="0" smtClean="0">
                <a:solidFill>
                  <a:schemeClr val="tx2"/>
                </a:solidFill>
              </a:rPr>
              <a:t>SVC (Switch Virtual Circuit) – komutirane virtualne veze</a:t>
            </a:r>
          </a:p>
          <a:p>
            <a:pPr>
              <a:buFont typeface="Wingdings" pitchFamily="2" charset="2"/>
              <a:buNone/>
            </a:pPr>
            <a:endParaRPr lang="en-GB" altLang="en-US" dirty="0" smtClean="0">
              <a:solidFill>
                <a:schemeClr val="tx2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81370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altLang="en-US" i="1" dirty="0" smtClean="0">
                <a:latin typeface="Times New Roman" pitchFamily="18" charset="0"/>
              </a:rPr>
              <a:t>Komutirane virtuelne veze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365760" indent="-256032" algn="just">
              <a:buClr>
                <a:schemeClr val="accent3"/>
              </a:buClr>
              <a:buFont typeface="Georgia"/>
              <a:buChar char="•"/>
              <a:defRPr/>
            </a:pPr>
            <a:r>
              <a:rPr lang="en-GB" altLang="en-US" sz="3600" dirty="0" err="1">
                <a:solidFill>
                  <a:schemeClr val="tx2"/>
                </a:solidFill>
                <a:cs typeface="Times New Roman" pitchFamily="18" charset="0"/>
              </a:rPr>
              <a:t>Komunikacija</a:t>
            </a:r>
            <a:r>
              <a:rPr lang="en-GB" altLang="en-US" sz="3600" dirty="0">
                <a:solidFill>
                  <a:schemeClr val="tx2"/>
                </a:solidFill>
                <a:cs typeface="Times New Roman" pitchFamily="18" charset="0"/>
              </a:rPr>
              <a:t> se </a:t>
            </a:r>
            <a:r>
              <a:rPr lang="en-GB" altLang="en-US" sz="3600" dirty="0" err="1">
                <a:solidFill>
                  <a:schemeClr val="tx2"/>
                </a:solidFill>
                <a:cs typeface="Times New Roman" pitchFamily="18" charset="0"/>
              </a:rPr>
              <a:t>sastoji</a:t>
            </a:r>
            <a:r>
              <a:rPr lang="en-GB" altLang="en-US" sz="3600" dirty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sr-Latn-BA" altLang="en-US" sz="3600" dirty="0">
                <a:solidFill>
                  <a:schemeClr val="tx2"/>
                </a:solidFill>
                <a:cs typeface="Times New Roman" pitchFamily="18" charset="0"/>
              </a:rPr>
              <a:t>iz</a:t>
            </a:r>
            <a:r>
              <a:rPr lang="en-GB" altLang="en-US" sz="3600" dirty="0">
                <a:solidFill>
                  <a:schemeClr val="tx2"/>
                </a:solidFill>
                <a:cs typeface="Times New Roman" pitchFamily="18" charset="0"/>
              </a:rPr>
              <a:t> 4 </a:t>
            </a:r>
            <a:r>
              <a:rPr lang="sr-Latn-BA" altLang="en-US" sz="3600" dirty="0">
                <a:solidFill>
                  <a:schemeClr val="tx2"/>
                </a:solidFill>
                <a:cs typeface="Times New Roman" pitchFamily="18" charset="0"/>
              </a:rPr>
              <a:t>etape</a:t>
            </a:r>
            <a:r>
              <a:rPr lang="en-GB" altLang="en-US" sz="3600" dirty="0">
                <a:solidFill>
                  <a:schemeClr val="tx2"/>
                </a:solidFill>
                <a:cs typeface="Times New Roman" pitchFamily="18" charset="0"/>
              </a:rPr>
              <a:t>:</a:t>
            </a:r>
          </a:p>
          <a:p>
            <a:pPr marL="365760" indent="-256032" algn="just" fontAlgn="auto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hr-HR" altLang="en-US" b="1" dirty="0">
                <a:solidFill>
                  <a:schemeClr val="tx2"/>
                </a:solidFill>
              </a:rPr>
              <a:t>	</a:t>
            </a:r>
            <a:r>
              <a:rPr lang="en-GB" altLang="en-US" b="1" u="sng" dirty="0">
                <a:solidFill>
                  <a:schemeClr val="tx2"/>
                </a:solidFill>
              </a:rPr>
              <a:t>Call setup</a:t>
            </a:r>
            <a:r>
              <a:rPr lang="en-GB" altLang="en-US" dirty="0">
                <a:solidFill>
                  <a:schemeClr val="tx2"/>
                </a:solidFill>
              </a:rPr>
              <a:t> – </a:t>
            </a:r>
            <a:r>
              <a:rPr lang="en-GB" altLang="en-US" dirty="0" err="1">
                <a:solidFill>
                  <a:schemeClr val="tx2"/>
                </a:solidFill>
              </a:rPr>
              <a:t>uspostavljanje</a:t>
            </a:r>
            <a:r>
              <a:rPr lang="en-GB" altLang="en-US" dirty="0">
                <a:solidFill>
                  <a:schemeClr val="tx2"/>
                </a:solidFill>
              </a:rPr>
              <a:t> </a:t>
            </a:r>
            <a:r>
              <a:rPr lang="en-GB" altLang="en-US" dirty="0" err="1">
                <a:solidFill>
                  <a:schemeClr val="tx2"/>
                </a:solidFill>
              </a:rPr>
              <a:t>virtu</a:t>
            </a:r>
            <a:r>
              <a:rPr lang="sr-Latn-BA" altLang="en-US" dirty="0">
                <a:solidFill>
                  <a:schemeClr val="tx2"/>
                </a:solidFill>
              </a:rPr>
              <a:t>e</a:t>
            </a:r>
            <a:r>
              <a:rPr lang="en-GB" altLang="en-US" dirty="0" err="1">
                <a:solidFill>
                  <a:schemeClr val="tx2"/>
                </a:solidFill>
              </a:rPr>
              <a:t>lne</a:t>
            </a:r>
            <a:r>
              <a:rPr lang="en-GB" altLang="en-US" dirty="0">
                <a:solidFill>
                  <a:schemeClr val="tx2"/>
                </a:solidFill>
              </a:rPr>
              <a:t> </a:t>
            </a:r>
            <a:r>
              <a:rPr lang="en-GB" altLang="en-US" dirty="0" err="1">
                <a:solidFill>
                  <a:schemeClr val="tx2"/>
                </a:solidFill>
              </a:rPr>
              <a:t>veze</a:t>
            </a:r>
            <a:r>
              <a:rPr lang="en-GB" altLang="en-US" dirty="0">
                <a:solidFill>
                  <a:schemeClr val="tx2"/>
                </a:solidFill>
              </a:rPr>
              <a:t> </a:t>
            </a:r>
            <a:r>
              <a:rPr lang="en-GB" altLang="en-US" dirty="0" err="1">
                <a:solidFill>
                  <a:schemeClr val="tx2"/>
                </a:solidFill>
              </a:rPr>
              <a:t>između</a:t>
            </a:r>
            <a:r>
              <a:rPr lang="en-GB" altLang="en-US" dirty="0">
                <a:solidFill>
                  <a:schemeClr val="tx2"/>
                </a:solidFill>
              </a:rPr>
              <a:t> </a:t>
            </a:r>
            <a:r>
              <a:rPr lang="en-GB" altLang="en-US" dirty="0" err="1">
                <a:solidFill>
                  <a:schemeClr val="tx2"/>
                </a:solidFill>
              </a:rPr>
              <a:t>dva</a:t>
            </a:r>
            <a:r>
              <a:rPr lang="en-GB" altLang="en-US" dirty="0">
                <a:solidFill>
                  <a:schemeClr val="tx2"/>
                </a:solidFill>
              </a:rPr>
              <a:t> DTE </a:t>
            </a:r>
            <a:r>
              <a:rPr lang="en-GB" altLang="en-US" dirty="0" err="1">
                <a:solidFill>
                  <a:schemeClr val="tx2"/>
                </a:solidFill>
              </a:rPr>
              <a:t>uređaja</a:t>
            </a:r>
            <a:endParaRPr lang="en-GB" altLang="en-US" dirty="0">
              <a:solidFill>
                <a:schemeClr val="tx2"/>
              </a:solidFill>
            </a:endParaRPr>
          </a:p>
          <a:p>
            <a:pPr marL="365760" indent="-256032" algn="just" fontAlgn="auto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hr-HR" altLang="en-US" b="1" dirty="0">
                <a:solidFill>
                  <a:schemeClr val="tx2"/>
                </a:solidFill>
              </a:rPr>
              <a:t>	</a:t>
            </a:r>
            <a:r>
              <a:rPr lang="en-GB" altLang="en-US" b="1" u="sng" dirty="0">
                <a:solidFill>
                  <a:schemeClr val="tx2"/>
                </a:solidFill>
              </a:rPr>
              <a:t>Data transfer</a:t>
            </a:r>
            <a:r>
              <a:rPr lang="en-GB" altLang="en-US" dirty="0">
                <a:solidFill>
                  <a:schemeClr val="tx2"/>
                </a:solidFill>
              </a:rPr>
              <a:t> – </a:t>
            </a:r>
            <a:r>
              <a:rPr lang="en-GB" altLang="en-US" dirty="0" err="1">
                <a:solidFill>
                  <a:schemeClr val="tx2"/>
                </a:solidFill>
              </a:rPr>
              <a:t>razmjena</a:t>
            </a:r>
            <a:r>
              <a:rPr lang="en-GB" altLang="en-US" dirty="0">
                <a:solidFill>
                  <a:schemeClr val="tx2"/>
                </a:solidFill>
              </a:rPr>
              <a:t> </a:t>
            </a:r>
            <a:r>
              <a:rPr lang="en-GB" altLang="en-US" dirty="0" err="1">
                <a:solidFill>
                  <a:schemeClr val="tx2"/>
                </a:solidFill>
              </a:rPr>
              <a:t>podataka</a:t>
            </a:r>
            <a:r>
              <a:rPr lang="en-GB" altLang="en-US" dirty="0">
                <a:solidFill>
                  <a:schemeClr val="tx2"/>
                </a:solidFill>
              </a:rPr>
              <a:t> </a:t>
            </a:r>
            <a:r>
              <a:rPr lang="en-GB" altLang="en-US" dirty="0" err="1">
                <a:solidFill>
                  <a:schemeClr val="tx2"/>
                </a:solidFill>
              </a:rPr>
              <a:t>između</a:t>
            </a:r>
            <a:r>
              <a:rPr lang="en-GB" altLang="en-US" dirty="0">
                <a:solidFill>
                  <a:schemeClr val="tx2"/>
                </a:solidFill>
              </a:rPr>
              <a:t> DTE </a:t>
            </a:r>
            <a:r>
              <a:rPr lang="en-GB" altLang="en-US" dirty="0" err="1">
                <a:solidFill>
                  <a:schemeClr val="tx2"/>
                </a:solidFill>
              </a:rPr>
              <a:t>uređaja</a:t>
            </a:r>
            <a:r>
              <a:rPr lang="en-GB" altLang="en-US" dirty="0">
                <a:solidFill>
                  <a:schemeClr val="tx2"/>
                </a:solidFill>
              </a:rPr>
              <a:t> </a:t>
            </a:r>
            <a:r>
              <a:rPr lang="en-GB" altLang="en-US" dirty="0" err="1">
                <a:solidFill>
                  <a:schemeClr val="tx2"/>
                </a:solidFill>
              </a:rPr>
              <a:t>preko</a:t>
            </a:r>
            <a:r>
              <a:rPr lang="en-GB" altLang="en-US" dirty="0">
                <a:solidFill>
                  <a:schemeClr val="tx2"/>
                </a:solidFill>
              </a:rPr>
              <a:t> </a:t>
            </a:r>
            <a:r>
              <a:rPr lang="en-GB" altLang="en-US" dirty="0" err="1">
                <a:solidFill>
                  <a:schemeClr val="tx2"/>
                </a:solidFill>
              </a:rPr>
              <a:t>virtu</a:t>
            </a:r>
            <a:r>
              <a:rPr lang="sr-Latn-BA" altLang="en-US" dirty="0">
                <a:solidFill>
                  <a:schemeClr val="tx2"/>
                </a:solidFill>
              </a:rPr>
              <a:t>e</a:t>
            </a:r>
            <a:r>
              <a:rPr lang="en-GB" altLang="en-US" dirty="0" err="1">
                <a:solidFill>
                  <a:schemeClr val="tx2"/>
                </a:solidFill>
              </a:rPr>
              <a:t>lne</a:t>
            </a:r>
            <a:r>
              <a:rPr lang="en-GB" altLang="en-US" dirty="0">
                <a:solidFill>
                  <a:schemeClr val="tx2"/>
                </a:solidFill>
              </a:rPr>
              <a:t> </a:t>
            </a:r>
            <a:r>
              <a:rPr lang="en-GB" altLang="en-US" dirty="0" err="1">
                <a:solidFill>
                  <a:schemeClr val="tx2"/>
                </a:solidFill>
              </a:rPr>
              <a:t>veze</a:t>
            </a:r>
            <a:r>
              <a:rPr lang="en-GB" altLang="en-US" dirty="0">
                <a:solidFill>
                  <a:schemeClr val="tx2"/>
                </a:solidFill>
              </a:rPr>
              <a:t> </a:t>
            </a:r>
          </a:p>
          <a:p>
            <a:pPr marL="365760" indent="-256032" algn="just" fontAlgn="auto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hr-HR" altLang="en-US" b="1" dirty="0">
                <a:solidFill>
                  <a:schemeClr val="tx2"/>
                </a:solidFill>
              </a:rPr>
              <a:t>	</a:t>
            </a:r>
            <a:r>
              <a:rPr lang="en-GB" altLang="en-US" b="1" u="sng" dirty="0">
                <a:solidFill>
                  <a:schemeClr val="tx2"/>
                </a:solidFill>
              </a:rPr>
              <a:t>Idle</a:t>
            </a:r>
            <a:r>
              <a:rPr lang="hr-HR" altLang="en-US" b="1" dirty="0">
                <a:solidFill>
                  <a:schemeClr val="tx2"/>
                </a:solidFill>
              </a:rPr>
              <a:t> </a:t>
            </a:r>
            <a:r>
              <a:rPr lang="en-GB" altLang="en-US" dirty="0">
                <a:solidFill>
                  <a:schemeClr val="tx2"/>
                </a:solidFill>
              </a:rPr>
              <a:t>– </a:t>
            </a:r>
            <a:r>
              <a:rPr lang="en-GB" altLang="en-US" dirty="0" err="1">
                <a:solidFill>
                  <a:schemeClr val="tx2"/>
                </a:solidFill>
              </a:rPr>
              <a:t>veza</a:t>
            </a:r>
            <a:r>
              <a:rPr lang="en-GB" altLang="en-US" dirty="0">
                <a:solidFill>
                  <a:schemeClr val="tx2"/>
                </a:solidFill>
              </a:rPr>
              <a:t> </a:t>
            </a:r>
            <a:r>
              <a:rPr lang="en-GB" altLang="en-US" dirty="0" err="1">
                <a:solidFill>
                  <a:schemeClr val="tx2"/>
                </a:solidFill>
              </a:rPr>
              <a:t>između</a:t>
            </a:r>
            <a:r>
              <a:rPr lang="en-GB" altLang="en-US" dirty="0">
                <a:solidFill>
                  <a:schemeClr val="tx2"/>
                </a:solidFill>
              </a:rPr>
              <a:t> DTE </a:t>
            </a:r>
            <a:r>
              <a:rPr lang="en-GB" altLang="en-US" dirty="0" err="1">
                <a:solidFill>
                  <a:schemeClr val="tx2"/>
                </a:solidFill>
              </a:rPr>
              <a:t>uređaja</a:t>
            </a:r>
            <a:r>
              <a:rPr lang="en-GB" altLang="en-US" dirty="0">
                <a:solidFill>
                  <a:schemeClr val="tx2"/>
                </a:solidFill>
              </a:rPr>
              <a:t> je </a:t>
            </a:r>
            <a:r>
              <a:rPr lang="en-GB" altLang="en-US" dirty="0" err="1">
                <a:solidFill>
                  <a:schemeClr val="tx2"/>
                </a:solidFill>
              </a:rPr>
              <a:t>još</a:t>
            </a:r>
            <a:r>
              <a:rPr lang="en-GB" altLang="en-US" dirty="0">
                <a:solidFill>
                  <a:schemeClr val="tx2"/>
                </a:solidFill>
              </a:rPr>
              <a:t> </a:t>
            </a:r>
            <a:r>
              <a:rPr lang="en-GB" altLang="en-US" dirty="0" err="1">
                <a:solidFill>
                  <a:schemeClr val="tx2"/>
                </a:solidFill>
              </a:rPr>
              <a:t>uvijek</a:t>
            </a:r>
            <a:r>
              <a:rPr lang="en-GB" altLang="en-US" dirty="0">
                <a:solidFill>
                  <a:schemeClr val="tx2"/>
                </a:solidFill>
              </a:rPr>
              <a:t> </a:t>
            </a:r>
            <a:r>
              <a:rPr lang="en-GB" altLang="en-US" dirty="0" err="1">
                <a:solidFill>
                  <a:schemeClr val="tx2"/>
                </a:solidFill>
              </a:rPr>
              <a:t>aktivna</a:t>
            </a:r>
            <a:r>
              <a:rPr lang="en-GB" altLang="en-US" dirty="0">
                <a:solidFill>
                  <a:schemeClr val="tx2"/>
                </a:solidFill>
              </a:rPr>
              <a:t>, </a:t>
            </a:r>
            <a:r>
              <a:rPr lang="en-GB" altLang="en-US" dirty="0" err="1">
                <a:solidFill>
                  <a:schemeClr val="tx2"/>
                </a:solidFill>
              </a:rPr>
              <a:t>ali</a:t>
            </a:r>
            <a:r>
              <a:rPr lang="en-GB" altLang="en-US" dirty="0">
                <a:solidFill>
                  <a:schemeClr val="tx2"/>
                </a:solidFill>
              </a:rPr>
              <a:t> </a:t>
            </a:r>
            <a:r>
              <a:rPr lang="en-GB" altLang="en-US" dirty="0" err="1">
                <a:solidFill>
                  <a:schemeClr val="tx2"/>
                </a:solidFill>
              </a:rPr>
              <a:t>nema</a:t>
            </a:r>
            <a:r>
              <a:rPr lang="en-GB" altLang="en-US" dirty="0">
                <a:solidFill>
                  <a:schemeClr val="tx2"/>
                </a:solidFill>
              </a:rPr>
              <a:t> </a:t>
            </a:r>
            <a:r>
              <a:rPr lang="en-GB" altLang="en-US" dirty="0" err="1">
                <a:solidFill>
                  <a:schemeClr val="tx2"/>
                </a:solidFill>
              </a:rPr>
              <a:t>pr</a:t>
            </a:r>
            <a:r>
              <a:rPr lang="sr-Latn-BA" altLang="en-US" dirty="0">
                <a:solidFill>
                  <a:schemeClr val="tx2"/>
                </a:solidFill>
              </a:rPr>
              <a:t>e</a:t>
            </a:r>
            <a:r>
              <a:rPr lang="en-GB" altLang="en-US" dirty="0" err="1">
                <a:solidFill>
                  <a:schemeClr val="tx2"/>
                </a:solidFill>
              </a:rPr>
              <a:t>nosa</a:t>
            </a:r>
            <a:r>
              <a:rPr lang="hr-HR" altLang="en-US" dirty="0">
                <a:solidFill>
                  <a:schemeClr val="tx2"/>
                </a:solidFill>
              </a:rPr>
              <a:t> </a:t>
            </a:r>
            <a:r>
              <a:rPr lang="en-GB" altLang="en-US" dirty="0" err="1">
                <a:solidFill>
                  <a:schemeClr val="tx2"/>
                </a:solidFill>
                <a:cs typeface="Times New Roman" pitchFamily="18" charset="0"/>
              </a:rPr>
              <a:t>podataka</a:t>
            </a:r>
            <a:r>
              <a:rPr lang="en-GB" altLang="en-US" dirty="0">
                <a:solidFill>
                  <a:schemeClr val="tx2"/>
                </a:solidFill>
                <a:cs typeface="Times New Roman" pitchFamily="18" charset="0"/>
              </a:rPr>
              <a:t>, </a:t>
            </a:r>
            <a:r>
              <a:rPr lang="en-GB" altLang="en-US" dirty="0" err="1">
                <a:solidFill>
                  <a:schemeClr val="tx2"/>
                </a:solidFill>
                <a:cs typeface="Times New Roman" pitchFamily="18" charset="0"/>
              </a:rPr>
              <a:t>nakon</a:t>
            </a:r>
            <a:r>
              <a:rPr lang="en-GB" altLang="en-US" dirty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en-GB" altLang="en-US" dirty="0" err="1">
                <a:solidFill>
                  <a:schemeClr val="tx2"/>
                </a:solidFill>
                <a:cs typeface="Times New Roman" pitchFamily="18" charset="0"/>
              </a:rPr>
              <a:t>određenog</a:t>
            </a:r>
            <a:r>
              <a:rPr lang="en-GB" altLang="en-US" dirty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en-GB" altLang="en-US" dirty="0" err="1">
                <a:solidFill>
                  <a:schemeClr val="tx2"/>
                </a:solidFill>
                <a:cs typeface="Times New Roman" pitchFamily="18" charset="0"/>
              </a:rPr>
              <a:t>trajanja</a:t>
            </a:r>
            <a:r>
              <a:rPr lang="en-GB" altLang="en-US" dirty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en-GB" altLang="en-US" dirty="0" err="1">
                <a:solidFill>
                  <a:schemeClr val="tx2"/>
                </a:solidFill>
                <a:cs typeface="Times New Roman" pitchFamily="18" charset="0"/>
              </a:rPr>
              <a:t>ovog</a:t>
            </a:r>
            <a:r>
              <a:rPr lang="en-GB" altLang="en-US" dirty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en-GB" altLang="en-US" dirty="0" err="1">
                <a:solidFill>
                  <a:schemeClr val="tx2"/>
                </a:solidFill>
                <a:cs typeface="Times New Roman" pitchFamily="18" charset="0"/>
              </a:rPr>
              <a:t>stanja</a:t>
            </a:r>
            <a:r>
              <a:rPr lang="en-GB" altLang="en-US" dirty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en-GB" altLang="en-US" dirty="0" err="1">
                <a:solidFill>
                  <a:schemeClr val="tx2"/>
                </a:solidFill>
                <a:cs typeface="Times New Roman" pitchFamily="18" charset="0"/>
              </a:rPr>
              <a:t>veza</a:t>
            </a:r>
            <a:r>
              <a:rPr lang="en-GB" altLang="en-US" dirty="0">
                <a:solidFill>
                  <a:schemeClr val="tx2"/>
                </a:solidFill>
                <a:cs typeface="Times New Roman" pitchFamily="18" charset="0"/>
              </a:rPr>
              <a:t> se </a:t>
            </a:r>
            <a:r>
              <a:rPr lang="en-GB" altLang="en-US" dirty="0" err="1">
                <a:solidFill>
                  <a:schemeClr val="tx2"/>
                </a:solidFill>
                <a:cs typeface="Times New Roman" pitchFamily="18" charset="0"/>
              </a:rPr>
              <a:t>prekida</a:t>
            </a:r>
            <a:endParaRPr lang="en-GB" altLang="en-US" dirty="0">
              <a:solidFill>
                <a:schemeClr val="tx2"/>
              </a:solidFill>
              <a:cs typeface="Times New Roman" pitchFamily="18" charset="0"/>
            </a:endParaRPr>
          </a:p>
          <a:p>
            <a:pPr marL="365760" indent="-256032" algn="just" fontAlgn="auto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hr-HR" altLang="en-US" b="1" dirty="0">
                <a:solidFill>
                  <a:schemeClr val="tx2"/>
                </a:solidFill>
              </a:rPr>
              <a:t>	</a:t>
            </a:r>
            <a:r>
              <a:rPr lang="en-GB" altLang="en-US" b="1" u="sng" dirty="0">
                <a:solidFill>
                  <a:schemeClr val="tx2"/>
                </a:solidFill>
              </a:rPr>
              <a:t>Call termination</a:t>
            </a:r>
            <a:r>
              <a:rPr lang="en-GB" altLang="en-US" dirty="0">
                <a:solidFill>
                  <a:schemeClr val="tx2"/>
                </a:solidFill>
              </a:rPr>
              <a:t> – </a:t>
            </a:r>
            <a:r>
              <a:rPr lang="en-GB" altLang="en-US" dirty="0" err="1">
                <a:solidFill>
                  <a:schemeClr val="tx2"/>
                </a:solidFill>
              </a:rPr>
              <a:t>virtu</a:t>
            </a:r>
            <a:r>
              <a:rPr lang="sr-Latn-BA" altLang="en-US" dirty="0">
                <a:solidFill>
                  <a:schemeClr val="tx2"/>
                </a:solidFill>
              </a:rPr>
              <a:t>e</a:t>
            </a:r>
            <a:r>
              <a:rPr lang="en-GB" altLang="en-US" dirty="0" err="1">
                <a:solidFill>
                  <a:schemeClr val="tx2"/>
                </a:solidFill>
              </a:rPr>
              <a:t>lna</a:t>
            </a:r>
            <a:r>
              <a:rPr lang="en-GB" altLang="en-US" dirty="0">
                <a:solidFill>
                  <a:schemeClr val="tx2"/>
                </a:solidFill>
              </a:rPr>
              <a:t> </a:t>
            </a:r>
            <a:r>
              <a:rPr lang="en-GB" altLang="en-US" dirty="0" err="1">
                <a:solidFill>
                  <a:schemeClr val="tx2"/>
                </a:solidFill>
              </a:rPr>
              <a:t>veza</a:t>
            </a:r>
            <a:r>
              <a:rPr lang="en-GB" altLang="en-US" dirty="0">
                <a:solidFill>
                  <a:schemeClr val="tx2"/>
                </a:solidFill>
              </a:rPr>
              <a:t> </a:t>
            </a:r>
            <a:r>
              <a:rPr lang="en-GB" altLang="en-US" dirty="0" err="1">
                <a:solidFill>
                  <a:schemeClr val="tx2"/>
                </a:solidFill>
              </a:rPr>
              <a:t>između</a:t>
            </a:r>
            <a:r>
              <a:rPr lang="en-GB" altLang="en-US" dirty="0">
                <a:solidFill>
                  <a:schemeClr val="tx2"/>
                </a:solidFill>
              </a:rPr>
              <a:t> DTE </a:t>
            </a:r>
            <a:r>
              <a:rPr lang="en-GB" altLang="en-US" dirty="0" err="1">
                <a:solidFill>
                  <a:schemeClr val="tx2"/>
                </a:solidFill>
              </a:rPr>
              <a:t>uređaja</a:t>
            </a:r>
            <a:r>
              <a:rPr lang="en-GB" altLang="en-US" dirty="0">
                <a:solidFill>
                  <a:schemeClr val="tx2"/>
                </a:solidFill>
              </a:rPr>
              <a:t> je </a:t>
            </a:r>
            <a:r>
              <a:rPr lang="en-GB" altLang="en-US" dirty="0" err="1">
                <a:solidFill>
                  <a:schemeClr val="tx2"/>
                </a:solidFill>
              </a:rPr>
              <a:t>prekinuta</a:t>
            </a:r>
            <a:endParaRPr lang="hr-HR" altLang="en-US" dirty="0">
              <a:solidFill>
                <a:schemeClr val="tx2"/>
              </a:solidFill>
            </a:endParaRPr>
          </a:p>
          <a:p>
            <a:pPr marL="365760" indent="-256032" algn="just" fontAlgn="auto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endParaRPr lang="en-GB" altLang="en-US" dirty="0">
              <a:solidFill>
                <a:schemeClr val="tx2"/>
              </a:solidFill>
            </a:endParaRPr>
          </a:p>
          <a:p>
            <a:pPr marL="365760" indent="-256032">
              <a:buClr>
                <a:schemeClr val="accent3"/>
              </a:buClr>
              <a:buFont typeface="Georgia"/>
              <a:buChar char="•"/>
              <a:defRPr/>
            </a:pPr>
            <a:r>
              <a:rPr lang="hr-HR" altLang="en-US" sz="3600" dirty="0">
                <a:solidFill>
                  <a:schemeClr val="tx2"/>
                </a:solidFill>
              </a:rPr>
              <a:t>u</a:t>
            </a:r>
            <a:r>
              <a:rPr lang="en-GB" altLang="en-US" sz="3600" dirty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en-GB" altLang="en-US" sz="3600" dirty="0" err="1">
                <a:solidFill>
                  <a:schemeClr val="tx2"/>
                </a:solidFill>
                <a:cs typeface="Times New Roman" pitchFamily="18" charset="0"/>
              </a:rPr>
              <a:t>slučaju</a:t>
            </a:r>
            <a:r>
              <a:rPr lang="en-GB" altLang="en-US" sz="3600" dirty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en-GB" altLang="en-US" sz="3600" dirty="0" err="1">
                <a:solidFill>
                  <a:schemeClr val="tx2"/>
                </a:solidFill>
                <a:cs typeface="Times New Roman" pitchFamily="18" charset="0"/>
              </a:rPr>
              <a:t>prekida</a:t>
            </a:r>
            <a:r>
              <a:rPr lang="en-GB" altLang="en-US" sz="3600" dirty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en-GB" altLang="en-US" sz="3600" dirty="0" err="1">
                <a:solidFill>
                  <a:schemeClr val="tx2"/>
                </a:solidFill>
                <a:cs typeface="Times New Roman" pitchFamily="18" charset="0"/>
              </a:rPr>
              <a:t>veze</a:t>
            </a:r>
            <a:r>
              <a:rPr lang="en-GB" altLang="en-US" sz="3600" dirty="0">
                <a:solidFill>
                  <a:schemeClr val="tx2"/>
                </a:solidFill>
                <a:cs typeface="Times New Roman" pitchFamily="18" charset="0"/>
              </a:rPr>
              <a:t> DTE </a:t>
            </a:r>
            <a:r>
              <a:rPr lang="en-GB" altLang="en-US" sz="3600" dirty="0" err="1">
                <a:solidFill>
                  <a:schemeClr val="tx2"/>
                </a:solidFill>
                <a:cs typeface="Times New Roman" pitchFamily="18" charset="0"/>
              </a:rPr>
              <a:t>uređaji</a:t>
            </a:r>
            <a:r>
              <a:rPr lang="en-GB" altLang="en-US" sz="3600" dirty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en-GB" altLang="en-US" sz="3600" dirty="0" err="1">
                <a:solidFill>
                  <a:schemeClr val="tx2"/>
                </a:solidFill>
                <a:cs typeface="Times New Roman" pitchFamily="18" charset="0"/>
              </a:rPr>
              <a:t>moraju</a:t>
            </a:r>
            <a:r>
              <a:rPr lang="en-GB" altLang="en-US" sz="3600" dirty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en-GB" altLang="en-US" sz="3600" dirty="0" err="1">
                <a:solidFill>
                  <a:schemeClr val="tx2"/>
                </a:solidFill>
                <a:cs typeface="Times New Roman" pitchFamily="18" charset="0"/>
              </a:rPr>
              <a:t>ponovo</a:t>
            </a:r>
            <a:r>
              <a:rPr lang="en-GB" altLang="en-US" sz="3600" dirty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en-GB" altLang="en-US" sz="3600" dirty="0" err="1">
                <a:solidFill>
                  <a:schemeClr val="tx2"/>
                </a:solidFill>
                <a:cs typeface="Times New Roman" pitchFamily="18" charset="0"/>
              </a:rPr>
              <a:t>uspostaviti</a:t>
            </a:r>
            <a:r>
              <a:rPr lang="en-GB" altLang="en-US" sz="3600" dirty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en-GB" altLang="en-US" sz="3600" dirty="0" err="1">
                <a:solidFill>
                  <a:schemeClr val="tx2"/>
                </a:solidFill>
                <a:cs typeface="Times New Roman" pitchFamily="18" charset="0"/>
              </a:rPr>
              <a:t>vezu</a:t>
            </a:r>
            <a:r>
              <a:rPr lang="en-GB" altLang="en-US" sz="3600" dirty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en-GB" altLang="en-US" sz="3600" dirty="0" err="1">
                <a:solidFill>
                  <a:schemeClr val="tx2"/>
                </a:solidFill>
                <a:cs typeface="Times New Roman" pitchFamily="18" charset="0"/>
              </a:rPr>
              <a:t>ako</a:t>
            </a:r>
            <a:r>
              <a:rPr lang="en-GB" altLang="en-US" sz="3600" dirty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en-GB" altLang="en-US" sz="3600" dirty="0" err="1">
                <a:solidFill>
                  <a:schemeClr val="tx2"/>
                </a:solidFill>
                <a:cs typeface="Times New Roman" pitchFamily="18" charset="0"/>
              </a:rPr>
              <a:t>još</a:t>
            </a:r>
            <a:r>
              <a:rPr lang="en-GB" altLang="en-US" sz="3600" dirty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en-GB" altLang="en-US" sz="3600" dirty="0" err="1">
                <a:solidFill>
                  <a:schemeClr val="tx2"/>
                </a:solidFill>
                <a:cs typeface="Times New Roman" pitchFamily="18" charset="0"/>
              </a:rPr>
              <a:t>uvijek</a:t>
            </a:r>
            <a:r>
              <a:rPr lang="en-GB" altLang="en-US" sz="3600" dirty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en-GB" altLang="en-US" sz="3600" dirty="0" err="1">
                <a:solidFill>
                  <a:schemeClr val="tx2"/>
                </a:solidFill>
                <a:cs typeface="Times New Roman" pitchFamily="18" charset="0"/>
              </a:rPr>
              <a:t>ima</a:t>
            </a:r>
            <a:r>
              <a:rPr lang="en-GB" altLang="en-US" sz="3600" dirty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en-GB" altLang="en-US" sz="3600" dirty="0" err="1">
                <a:solidFill>
                  <a:schemeClr val="tx2"/>
                </a:solidFill>
                <a:cs typeface="Times New Roman" pitchFamily="18" charset="0"/>
              </a:rPr>
              <a:t>podataka</a:t>
            </a:r>
            <a:r>
              <a:rPr lang="en-GB" altLang="en-US" sz="3600" dirty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en-GB" altLang="en-US" sz="3600" dirty="0" err="1">
                <a:solidFill>
                  <a:schemeClr val="tx2"/>
                </a:solidFill>
                <a:cs typeface="Times New Roman" pitchFamily="18" charset="0"/>
              </a:rPr>
              <a:t>za</a:t>
            </a:r>
            <a:r>
              <a:rPr lang="en-GB" altLang="en-US" sz="3600" dirty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en-GB" altLang="en-US" sz="3600" dirty="0" err="1">
                <a:solidFill>
                  <a:schemeClr val="tx2"/>
                </a:solidFill>
                <a:cs typeface="Times New Roman" pitchFamily="18" charset="0"/>
              </a:rPr>
              <a:t>prenos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0821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altLang="en-US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Stalne virtuelne veze</a:t>
            </a:r>
            <a:r>
              <a:rPr lang="en-GB" altLang="en-US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GB" altLang="en-US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Clr>
                <a:schemeClr val="accent2"/>
              </a:buClr>
              <a:buSzPct val="80000"/>
              <a:buFont typeface="Wingdings" pitchFamily="2" charset="2"/>
              <a:buChar char="l"/>
            </a:pPr>
            <a:r>
              <a:rPr lang="en-GB" altLang="en-US" dirty="0" err="1" smtClean="0">
                <a:solidFill>
                  <a:schemeClr val="tx2"/>
                </a:solidFill>
                <a:cs typeface="Times New Roman" pitchFamily="18" charset="0"/>
              </a:rPr>
              <a:t>Komunikacija</a:t>
            </a:r>
            <a:r>
              <a:rPr lang="en-GB" altLang="en-US" dirty="0" smtClean="0">
                <a:solidFill>
                  <a:schemeClr val="tx2"/>
                </a:solidFill>
                <a:cs typeface="Times New Roman" pitchFamily="18" charset="0"/>
              </a:rPr>
              <a:t> se </a:t>
            </a:r>
            <a:r>
              <a:rPr lang="en-GB" altLang="en-US" dirty="0" err="1" smtClean="0">
                <a:solidFill>
                  <a:schemeClr val="tx2"/>
                </a:solidFill>
                <a:cs typeface="Times New Roman" pitchFamily="18" charset="0"/>
              </a:rPr>
              <a:t>sastoji</a:t>
            </a:r>
            <a:r>
              <a:rPr lang="en-GB" altLang="en-US" dirty="0" smtClean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sr-Latn-BA" altLang="en-US" dirty="0" smtClean="0">
                <a:solidFill>
                  <a:schemeClr val="tx2"/>
                </a:solidFill>
                <a:cs typeface="Times New Roman" pitchFamily="18" charset="0"/>
              </a:rPr>
              <a:t>iz</a:t>
            </a:r>
            <a:r>
              <a:rPr lang="en-GB" altLang="en-US" dirty="0" smtClean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hr-HR" altLang="en-US" dirty="0" smtClean="0">
                <a:solidFill>
                  <a:schemeClr val="tx2"/>
                </a:solidFill>
              </a:rPr>
              <a:t>2</a:t>
            </a:r>
            <a:r>
              <a:rPr lang="en-GB" altLang="en-US" dirty="0" smtClean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sr-Latn-BA" altLang="en-US" dirty="0" smtClean="0">
                <a:solidFill>
                  <a:schemeClr val="tx2"/>
                </a:solidFill>
                <a:cs typeface="Times New Roman" pitchFamily="18" charset="0"/>
              </a:rPr>
              <a:t>etape</a:t>
            </a:r>
            <a:r>
              <a:rPr lang="en-GB" altLang="en-US" dirty="0" smtClean="0">
                <a:solidFill>
                  <a:schemeClr val="tx2"/>
                </a:solidFill>
                <a:cs typeface="Times New Roman" pitchFamily="18" charset="0"/>
              </a:rPr>
              <a:t>:</a:t>
            </a:r>
          </a:p>
          <a:p>
            <a:pPr algn="just">
              <a:buClr>
                <a:schemeClr val="accent2"/>
              </a:buClr>
              <a:buSzPct val="80000"/>
              <a:buNone/>
            </a:pPr>
            <a:r>
              <a:rPr lang="hr-HR" altLang="en-US" b="1" dirty="0" smtClean="0">
                <a:solidFill>
                  <a:schemeClr val="tx2"/>
                </a:solidFill>
              </a:rPr>
              <a:t>	</a:t>
            </a:r>
            <a:r>
              <a:rPr lang="en-GB" altLang="en-US" b="1" u="sng" dirty="0" smtClean="0">
                <a:solidFill>
                  <a:schemeClr val="tx2"/>
                </a:solidFill>
              </a:rPr>
              <a:t>Data transfer</a:t>
            </a:r>
            <a:r>
              <a:rPr lang="en-GB" altLang="en-US" dirty="0" smtClean="0">
                <a:solidFill>
                  <a:schemeClr val="tx2"/>
                </a:solidFill>
              </a:rPr>
              <a:t> – </a:t>
            </a:r>
            <a:r>
              <a:rPr lang="en-GB" altLang="en-US" dirty="0" err="1" smtClean="0">
                <a:solidFill>
                  <a:schemeClr val="tx2"/>
                </a:solidFill>
              </a:rPr>
              <a:t>razmjena</a:t>
            </a:r>
            <a:r>
              <a:rPr lang="en-GB" altLang="en-US" dirty="0" smtClean="0">
                <a:solidFill>
                  <a:schemeClr val="tx2"/>
                </a:solidFill>
              </a:rPr>
              <a:t> </a:t>
            </a:r>
            <a:r>
              <a:rPr lang="en-GB" altLang="en-US" dirty="0" err="1" smtClean="0">
                <a:solidFill>
                  <a:schemeClr val="tx2"/>
                </a:solidFill>
              </a:rPr>
              <a:t>podataka</a:t>
            </a:r>
            <a:r>
              <a:rPr lang="en-GB" altLang="en-US" dirty="0" smtClean="0">
                <a:solidFill>
                  <a:schemeClr val="tx2"/>
                </a:solidFill>
              </a:rPr>
              <a:t> </a:t>
            </a:r>
            <a:r>
              <a:rPr lang="en-GB" altLang="en-US" dirty="0" err="1" smtClean="0">
                <a:solidFill>
                  <a:schemeClr val="tx2"/>
                </a:solidFill>
              </a:rPr>
              <a:t>između</a:t>
            </a:r>
            <a:r>
              <a:rPr lang="en-GB" altLang="en-US" dirty="0" smtClean="0">
                <a:solidFill>
                  <a:schemeClr val="tx2"/>
                </a:solidFill>
              </a:rPr>
              <a:t> DTE </a:t>
            </a:r>
            <a:r>
              <a:rPr lang="en-GB" altLang="en-US" dirty="0" err="1" smtClean="0">
                <a:solidFill>
                  <a:schemeClr val="tx2"/>
                </a:solidFill>
              </a:rPr>
              <a:t>uređaja</a:t>
            </a:r>
            <a:r>
              <a:rPr lang="en-GB" altLang="en-US" dirty="0" smtClean="0">
                <a:solidFill>
                  <a:schemeClr val="tx2"/>
                </a:solidFill>
              </a:rPr>
              <a:t> </a:t>
            </a:r>
            <a:r>
              <a:rPr lang="en-GB" altLang="en-US" dirty="0" err="1" smtClean="0">
                <a:solidFill>
                  <a:schemeClr val="tx2"/>
                </a:solidFill>
              </a:rPr>
              <a:t>preko</a:t>
            </a:r>
            <a:r>
              <a:rPr lang="en-GB" altLang="en-US" dirty="0" smtClean="0">
                <a:solidFill>
                  <a:schemeClr val="tx2"/>
                </a:solidFill>
              </a:rPr>
              <a:t> </a:t>
            </a:r>
            <a:r>
              <a:rPr lang="en-GB" altLang="en-US" dirty="0" err="1" smtClean="0">
                <a:solidFill>
                  <a:schemeClr val="tx2"/>
                </a:solidFill>
              </a:rPr>
              <a:t>virtu</a:t>
            </a:r>
            <a:r>
              <a:rPr lang="sr-Latn-BA" altLang="en-US" dirty="0" smtClean="0">
                <a:solidFill>
                  <a:schemeClr val="tx2"/>
                </a:solidFill>
              </a:rPr>
              <a:t>e</a:t>
            </a:r>
            <a:r>
              <a:rPr lang="en-GB" altLang="en-US" dirty="0" err="1" smtClean="0">
                <a:solidFill>
                  <a:schemeClr val="tx2"/>
                </a:solidFill>
              </a:rPr>
              <a:t>lne</a:t>
            </a:r>
            <a:r>
              <a:rPr lang="en-GB" altLang="en-US" dirty="0" smtClean="0">
                <a:solidFill>
                  <a:schemeClr val="tx2"/>
                </a:solidFill>
              </a:rPr>
              <a:t> </a:t>
            </a:r>
            <a:r>
              <a:rPr lang="en-GB" altLang="en-US" dirty="0" err="1" smtClean="0">
                <a:solidFill>
                  <a:schemeClr val="tx2"/>
                </a:solidFill>
              </a:rPr>
              <a:t>veze</a:t>
            </a:r>
            <a:r>
              <a:rPr lang="en-GB" altLang="en-US" dirty="0" smtClean="0">
                <a:solidFill>
                  <a:schemeClr val="tx2"/>
                </a:solidFill>
              </a:rPr>
              <a:t> </a:t>
            </a:r>
          </a:p>
          <a:p>
            <a:pPr algn="just">
              <a:buClr>
                <a:schemeClr val="accent2"/>
              </a:buClr>
              <a:buSzPct val="80000"/>
              <a:buNone/>
            </a:pPr>
            <a:r>
              <a:rPr lang="hr-HR" altLang="en-US" b="1" dirty="0" smtClean="0">
                <a:solidFill>
                  <a:schemeClr val="tx2"/>
                </a:solidFill>
              </a:rPr>
              <a:t>	</a:t>
            </a:r>
            <a:r>
              <a:rPr lang="en-GB" altLang="en-US" b="1" u="sng" dirty="0" smtClean="0">
                <a:solidFill>
                  <a:schemeClr val="tx2"/>
                </a:solidFill>
              </a:rPr>
              <a:t>Idle</a:t>
            </a:r>
            <a:r>
              <a:rPr lang="hr-HR" altLang="en-US" b="1" dirty="0" smtClean="0">
                <a:solidFill>
                  <a:schemeClr val="tx2"/>
                </a:solidFill>
              </a:rPr>
              <a:t> </a:t>
            </a:r>
            <a:r>
              <a:rPr lang="en-GB" altLang="en-US" dirty="0" smtClean="0">
                <a:solidFill>
                  <a:schemeClr val="tx2"/>
                </a:solidFill>
              </a:rPr>
              <a:t>– </a:t>
            </a:r>
            <a:r>
              <a:rPr lang="en-GB" altLang="en-US" dirty="0" err="1" smtClean="0">
                <a:solidFill>
                  <a:schemeClr val="tx2"/>
                </a:solidFill>
              </a:rPr>
              <a:t>veza</a:t>
            </a:r>
            <a:r>
              <a:rPr lang="en-GB" altLang="en-US" dirty="0" smtClean="0">
                <a:solidFill>
                  <a:schemeClr val="tx2"/>
                </a:solidFill>
              </a:rPr>
              <a:t> </a:t>
            </a:r>
            <a:r>
              <a:rPr lang="en-GB" altLang="en-US" dirty="0" err="1" smtClean="0">
                <a:solidFill>
                  <a:schemeClr val="tx2"/>
                </a:solidFill>
              </a:rPr>
              <a:t>između</a:t>
            </a:r>
            <a:r>
              <a:rPr lang="en-GB" altLang="en-US" dirty="0" smtClean="0">
                <a:solidFill>
                  <a:schemeClr val="tx2"/>
                </a:solidFill>
              </a:rPr>
              <a:t> DTE </a:t>
            </a:r>
            <a:r>
              <a:rPr lang="en-GB" altLang="en-US" dirty="0" err="1" smtClean="0">
                <a:solidFill>
                  <a:schemeClr val="tx2"/>
                </a:solidFill>
              </a:rPr>
              <a:t>uređaja</a:t>
            </a:r>
            <a:r>
              <a:rPr lang="en-GB" altLang="en-US" dirty="0" smtClean="0">
                <a:solidFill>
                  <a:schemeClr val="tx2"/>
                </a:solidFill>
              </a:rPr>
              <a:t> je </a:t>
            </a:r>
            <a:r>
              <a:rPr lang="en-GB" altLang="en-US" dirty="0" err="1" smtClean="0">
                <a:solidFill>
                  <a:schemeClr val="tx2"/>
                </a:solidFill>
              </a:rPr>
              <a:t>aktivna</a:t>
            </a:r>
            <a:r>
              <a:rPr lang="en-GB" altLang="en-US" dirty="0" smtClean="0">
                <a:solidFill>
                  <a:schemeClr val="tx2"/>
                </a:solidFill>
              </a:rPr>
              <a:t>, </a:t>
            </a:r>
            <a:r>
              <a:rPr lang="en-GB" altLang="en-US" dirty="0" err="1" smtClean="0">
                <a:solidFill>
                  <a:schemeClr val="tx2"/>
                </a:solidFill>
              </a:rPr>
              <a:t>ali</a:t>
            </a:r>
            <a:r>
              <a:rPr lang="en-GB" altLang="en-US" dirty="0" smtClean="0">
                <a:solidFill>
                  <a:schemeClr val="tx2"/>
                </a:solidFill>
              </a:rPr>
              <a:t> </a:t>
            </a:r>
            <a:r>
              <a:rPr lang="en-GB" altLang="en-US" dirty="0" err="1" smtClean="0">
                <a:solidFill>
                  <a:schemeClr val="tx2"/>
                </a:solidFill>
              </a:rPr>
              <a:t>nema</a:t>
            </a:r>
            <a:r>
              <a:rPr lang="en-GB" altLang="en-US" dirty="0" smtClean="0">
                <a:solidFill>
                  <a:schemeClr val="tx2"/>
                </a:solidFill>
              </a:rPr>
              <a:t> </a:t>
            </a:r>
            <a:r>
              <a:rPr lang="en-GB" altLang="en-US" dirty="0" err="1" smtClean="0">
                <a:solidFill>
                  <a:schemeClr val="tx2"/>
                </a:solidFill>
              </a:rPr>
              <a:t>prenosa</a:t>
            </a:r>
            <a:r>
              <a:rPr lang="hr-HR" altLang="en-US" dirty="0" smtClean="0">
                <a:solidFill>
                  <a:schemeClr val="tx2"/>
                </a:solidFill>
              </a:rPr>
              <a:t> </a:t>
            </a:r>
            <a:r>
              <a:rPr lang="en-GB" altLang="en-US" dirty="0" err="1" smtClean="0">
                <a:solidFill>
                  <a:schemeClr val="tx2"/>
                </a:solidFill>
                <a:cs typeface="Times New Roman" pitchFamily="18" charset="0"/>
              </a:rPr>
              <a:t>podataka</a:t>
            </a:r>
            <a:r>
              <a:rPr lang="en-GB" altLang="en-US" dirty="0" smtClean="0">
                <a:solidFill>
                  <a:schemeClr val="tx2"/>
                </a:solidFill>
                <a:cs typeface="Times New Roman" pitchFamily="18" charset="0"/>
              </a:rPr>
              <a:t>, </a:t>
            </a:r>
            <a:r>
              <a:rPr lang="en-GB" altLang="en-US" dirty="0" err="1" smtClean="0">
                <a:solidFill>
                  <a:schemeClr val="tx2"/>
                </a:solidFill>
                <a:cs typeface="Times New Roman" pitchFamily="18" charset="0"/>
              </a:rPr>
              <a:t>veza</a:t>
            </a:r>
            <a:r>
              <a:rPr lang="hr-HR" altLang="en-US" dirty="0" smtClean="0">
                <a:solidFill>
                  <a:schemeClr val="tx2"/>
                </a:solidFill>
              </a:rPr>
              <a:t> </a:t>
            </a:r>
            <a:r>
              <a:rPr lang="en-GB" altLang="en-US" dirty="0" smtClean="0">
                <a:solidFill>
                  <a:schemeClr val="tx2"/>
                </a:solidFill>
                <a:cs typeface="Times New Roman" pitchFamily="18" charset="0"/>
              </a:rPr>
              <a:t>se ne </a:t>
            </a:r>
            <a:r>
              <a:rPr lang="en-GB" altLang="en-US" dirty="0" err="1" smtClean="0">
                <a:solidFill>
                  <a:schemeClr val="tx2"/>
                </a:solidFill>
                <a:cs typeface="Times New Roman" pitchFamily="18" charset="0"/>
              </a:rPr>
              <a:t>prekida</a:t>
            </a:r>
            <a:r>
              <a:rPr lang="en-GB" altLang="en-US" dirty="0" smtClean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en-GB" altLang="en-US" dirty="0" err="1" smtClean="0">
                <a:solidFill>
                  <a:schemeClr val="tx2"/>
                </a:solidFill>
                <a:cs typeface="Times New Roman" pitchFamily="18" charset="0"/>
              </a:rPr>
              <a:t>ni</a:t>
            </a:r>
            <a:r>
              <a:rPr lang="en-GB" altLang="en-US" dirty="0" smtClean="0">
                <a:solidFill>
                  <a:schemeClr val="tx2"/>
                </a:solidFill>
                <a:cs typeface="Times New Roman" pitchFamily="18" charset="0"/>
              </a:rPr>
              <a:t> pod </a:t>
            </a:r>
            <a:r>
              <a:rPr lang="en-GB" altLang="en-US" dirty="0" err="1" smtClean="0">
                <a:solidFill>
                  <a:schemeClr val="tx2"/>
                </a:solidFill>
                <a:cs typeface="Times New Roman" pitchFamily="18" charset="0"/>
              </a:rPr>
              <a:t>kojim</a:t>
            </a:r>
            <a:r>
              <a:rPr lang="en-GB" altLang="en-US" dirty="0" smtClean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en-GB" altLang="en-US" dirty="0" err="1" smtClean="0">
                <a:solidFill>
                  <a:schemeClr val="tx2"/>
                </a:solidFill>
                <a:cs typeface="Times New Roman" pitchFamily="18" charset="0"/>
              </a:rPr>
              <a:t>okolnostima</a:t>
            </a:r>
            <a:endParaRPr lang="en-GB" altLang="en-US" dirty="0" smtClean="0">
              <a:solidFill>
                <a:schemeClr val="tx2"/>
              </a:solidFill>
              <a:cs typeface="Times New Roman" pitchFamily="18" charset="0"/>
            </a:endParaRPr>
          </a:p>
          <a:p>
            <a:pPr algn="just">
              <a:buClr>
                <a:schemeClr val="accent2"/>
              </a:buClr>
              <a:buSzPct val="80000"/>
              <a:buNone/>
            </a:pPr>
            <a:endParaRPr lang="en-GB" altLang="en-US" dirty="0" smtClean="0">
              <a:solidFill>
                <a:schemeClr val="tx2"/>
              </a:solidFill>
            </a:endParaRPr>
          </a:p>
          <a:p>
            <a:pPr>
              <a:buClr>
                <a:schemeClr val="accent2"/>
              </a:buClr>
              <a:buSzPct val="80000"/>
              <a:buFont typeface="Wingdings" pitchFamily="2" charset="2"/>
              <a:buChar char="l"/>
            </a:pPr>
            <a:r>
              <a:rPr lang="en-GB" altLang="en-US" dirty="0" err="1" smtClean="0">
                <a:solidFill>
                  <a:schemeClr val="tx2"/>
                </a:solidFill>
                <a:cs typeface="Times New Roman" pitchFamily="18" charset="0"/>
              </a:rPr>
              <a:t>Prenos</a:t>
            </a:r>
            <a:r>
              <a:rPr lang="en-GB" altLang="en-US" dirty="0" smtClean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en-GB" altLang="en-US" dirty="0" err="1" smtClean="0">
                <a:solidFill>
                  <a:schemeClr val="tx2"/>
                </a:solidFill>
                <a:cs typeface="Times New Roman" pitchFamily="18" charset="0"/>
              </a:rPr>
              <a:t>podataka</a:t>
            </a:r>
            <a:r>
              <a:rPr lang="en-GB" altLang="en-US" dirty="0" smtClean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en-GB" altLang="en-US" dirty="0" err="1" smtClean="0">
                <a:solidFill>
                  <a:schemeClr val="tx2"/>
                </a:solidFill>
                <a:cs typeface="Times New Roman" pitchFamily="18" charset="0"/>
              </a:rPr>
              <a:t>između</a:t>
            </a:r>
            <a:r>
              <a:rPr lang="en-GB" altLang="en-US" dirty="0" smtClean="0">
                <a:solidFill>
                  <a:schemeClr val="tx2"/>
                </a:solidFill>
                <a:cs typeface="Times New Roman" pitchFamily="18" charset="0"/>
              </a:rPr>
              <a:t> DTE </a:t>
            </a:r>
            <a:r>
              <a:rPr lang="en-GB" altLang="en-US" dirty="0" err="1" smtClean="0">
                <a:solidFill>
                  <a:schemeClr val="tx2"/>
                </a:solidFill>
                <a:cs typeface="Times New Roman" pitchFamily="18" charset="0"/>
              </a:rPr>
              <a:t>uređaja</a:t>
            </a:r>
            <a:r>
              <a:rPr lang="en-GB" altLang="en-US" dirty="0" smtClean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en-GB" altLang="en-US" dirty="0" err="1" smtClean="0">
                <a:solidFill>
                  <a:schemeClr val="tx2"/>
                </a:solidFill>
                <a:cs typeface="Times New Roman" pitchFamily="18" charset="0"/>
              </a:rPr>
              <a:t>može</a:t>
            </a:r>
            <a:r>
              <a:rPr lang="en-GB" altLang="en-US" dirty="0" smtClean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en-GB" altLang="en-US" dirty="0" err="1" smtClean="0">
                <a:solidFill>
                  <a:schemeClr val="tx2"/>
                </a:solidFill>
                <a:cs typeface="Times New Roman" pitchFamily="18" charset="0"/>
              </a:rPr>
              <a:t>započeti</a:t>
            </a:r>
            <a:r>
              <a:rPr lang="en-GB" altLang="en-US" dirty="0" smtClean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en-GB" altLang="en-US" dirty="0" err="1" smtClean="0">
                <a:solidFill>
                  <a:schemeClr val="tx2"/>
                </a:solidFill>
                <a:cs typeface="Times New Roman" pitchFamily="18" charset="0"/>
              </a:rPr>
              <a:t>čim</a:t>
            </a:r>
            <a:r>
              <a:rPr lang="en-GB" altLang="en-US" dirty="0" smtClean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en-GB" altLang="en-US" dirty="0" err="1" smtClean="0">
                <a:solidFill>
                  <a:schemeClr val="tx2"/>
                </a:solidFill>
                <a:cs typeface="Times New Roman" pitchFamily="18" charset="0"/>
              </a:rPr>
              <a:t>su</a:t>
            </a:r>
            <a:r>
              <a:rPr lang="en-GB" altLang="en-US" dirty="0" smtClean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en-GB" altLang="en-US" dirty="0" err="1" smtClean="0">
                <a:solidFill>
                  <a:schemeClr val="tx2"/>
                </a:solidFill>
                <a:cs typeface="Times New Roman" pitchFamily="18" charset="0"/>
              </a:rPr>
              <a:t>spremni</a:t>
            </a:r>
            <a:r>
              <a:rPr lang="en-GB" altLang="en-US" dirty="0" smtClean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en-GB" altLang="en-US" dirty="0" err="1" smtClean="0">
                <a:solidFill>
                  <a:schemeClr val="tx2"/>
                </a:solidFill>
                <a:cs typeface="Times New Roman" pitchFamily="18" charset="0"/>
              </a:rPr>
              <a:t>jer</a:t>
            </a:r>
            <a:r>
              <a:rPr lang="en-GB" altLang="en-US" dirty="0" smtClean="0">
                <a:solidFill>
                  <a:schemeClr val="tx2"/>
                </a:solidFill>
                <a:cs typeface="Times New Roman" pitchFamily="18" charset="0"/>
              </a:rPr>
              <a:t> je </a:t>
            </a:r>
            <a:r>
              <a:rPr lang="en-GB" altLang="en-US" dirty="0" err="1" smtClean="0">
                <a:solidFill>
                  <a:schemeClr val="tx2"/>
                </a:solidFill>
                <a:cs typeface="Times New Roman" pitchFamily="18" charset="0"/>
              </a:rPr>
              <a:t>veza</a:t>
            </a:r>
            <a:r>
              <a:rPr lang="en-GB" altLang="en-US" dirty="0" smtClean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en-GB" altLang="en-US" dirty="0" err="1" smtClean="0">
                <a:solidFill>
                  <a:schemeClr val="tx2"/>
                </a:solidFill>
                <a:cs typeface="Times New Roman" pitchFamily="18" charset="0"/>
              </a:rPr>
              <a:t>stalno</a:t>
            </a:r>
            <a:r>
              <a:rPr lang="en-GB" altLang="en-US" dirty="0" smtClean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en-GB" altLang="en-US" dirty="0" err="1" smtClean="0">
                <a:solidFill>
                  <a:schemeClr val="tx2"/>
                </a:solidFill>
                <a:cs typeface="Times New Roman" pitchFamily="18" charset="0"/>
              </a:rPr>
              <a:t>aktivna</a:t>
            </a:r>
            <a:endParaRPr lang="hr-HR" altLang="en-US" dirty="0" smtClean="0">
              <a:solidFill>
                <a:schemeClr val="tx2"/>
              </a:solidFill>
              <a:cs typeface="Times New Roman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33476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sr-Latn-BA" dirty="0"/>
              <a:t>Na osnovu komunikacionog modela znamo da se u slučaju komunikacije između dvije stanice, </a:t>
            </a:r>
            <a:r>
              <a:rPr lang="sr-Latn-BA" dirty="0" smtClean="0"/>
              <a:t> na </a:t>
            </a:r>
            <a:r>
              <a:rPr lang="sr-Latn-BA" dirty="0"/>
              <a:t>otpremnoj strani obavljaju dvije konverzije: </a:t>
            </a:r>
            <a:endParaRPr lang="en-US" dirty="0"/>
          </a:p>
          <a:p>
            <a:pPr lvl="1" algn="just"/>
            <a:r>
              <a:rPr lang="sr-Latn-BA" dirty="0"/>
              <a:t>konverzija korisnikove informacije u signal podatak (</a:t>
            </a:r>
            <a:r>
              <a:rPr lang="sr-Latn-BA" b="1" i="1" dirty="0"/>
              <a:t>koder izvora</a:t>
            </a:r>
            <a:r>
              <a:rPr lang="sr-Latn-BA" dirty="0"/>
              <a:t>) i </a:t>
            </a:r>
            <a:endParaRPr lang="en-US" dirty="0"/>
          </a:p>
          <a:p>
            <a:pPr lvl="1" algn="just"/>
            <a:r>
              <a:rPr lang="sr-Latn-BA" dirty="0"/>
              <a:t>na izlasku na liniju, signal podataka se konvertuje u signal pogodan za prenos kroz dati fizički medijum (</a:t>
            </a:r>
            <a:r>
              <a:rPr lang="sr-Latn-BA" b="1" i="1" dirty="0"/>
              <a:t>linijski koder</a:t>
            </a:r>
            <a:r>
              <a:rPr lang="sr-Latn-BA" dirty="0"/>
              <a:t>). </a:t>
            </a:r>
            <a:endParaRPr lang="en-US" dirty="0"/>
          </a:p>
          <a:p>
            <a:pPr algn="just"/>
            <a:r>
              <a:rPr lang="sr-Latn-BA" dirty="0"/>
              <a:t>Na prijemnoj strani obavlja se inverzna funkcija u linijskom dekoderu i dekoderu izvora.</a:t>
            </a:r>
            <a:endParaRPr lang="en-US" dirty="0"/>
          </a:p>
          <a:p>
            <a:pPr algn="just"/>
            <a:r>
              <a:rPr lang="sr-Latn-BA" dirty="0" smtClean="0"/>
              <a:t>Koder </a:t>
            </a:r>
            <a:r>
              <a:rPr lang="sr-Latn-BA" dirty="0"/>
              <a:t>i dekoder izvora se često označavaju kao DTE (Data Terminal Equipment) uređaji, dok se linijski koder i dekoder nazivaju DCE (Data Cuircuit-terminating Equipment</a:t>
            </a:r>
            <a:r>
              <a:rPr lang="sr-Latn-BA" dirty="0" smtClean="0"/>
              <a:t>).</a:t>
            </a:r>
          </a:p>
          <a:p>
            <a:pPr algn="just"/>
            <a:endParaRPr lang="en-US" dirty="0"/>
          </a:p>
          <a:p>
            <a:pPr algn="just"/>
            <a:r>
              <a:rPr lang="sr-Latn-BA" dirty="0"/>
              <a:t>Dakle, na svakom kraju linije postoji po jedan DTE i DCE uređaj.</a:t>
            </a:r>
            <a:endParaRPr lang="en-US" dirty="0"/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699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447800"/>
            <a:ext cx="85344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92956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74893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altLang="en-US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Frame Relay vs. X.25</a:t>
            </a:r>
            <a:r>
              <a:rPr lang="en-GB" altLang="en-US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/>
            </a:r>
            <a:br>
              <a:rPr lang="en-GB" altLang="en-US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Clr>
                <a:schemeClr val="accent2"/>
              </a:buClr>
              <a:buSzPct val="80000"/>
              <a:buFont typeface="Wingdings" pitchFamily="2" charset="2"/>
              <a:buChar char="l"/>
            </a:pPr>
            <a:r>
              <a:rPr lang="hr-HR" altLang="en-US" dirty="0" smtClean="0">
                <a:solidFill>
                  <a:schemeClr val="tx2"/>
                </a:solidFill>
              </a:rPr>
              <a:t>povezivanje slično X.25 protokolu, ali brže i efikasnije</a:t>
            </a:r>
          </a:p>
          <a:p>
            <a:pPr>
              <a:buClr>
                <a:schemeClr val="accent2"/>
              </a:buClr>
              <a:buSzPct val="80000"/>
              <a:buFont typeface="Wingdings" pitchFamily="2" charset="2"/>
              <a:buChar char="l"/>
            </a:pPr>
            <a:r>
              <a:rPr lang="en-GB" altLang="en-US" dirty="0" smtClean="0">
                <a:solidFill>
                  <a:schemeClr val="tx2"/>
                </a:solidFill>
                <a:cs typeface="Times New Roman" pitchFamily="18" charset="0"/>
              </a:rPr>
              <a:t>X.25 </a:t>
            </a:r>
            <a:r>
              <a:rPr lang="en-GB" altLang="en-US" dirty="0" err="1" smtClean="0">
                <a:solidFill>
                  <a:schemeClr val="tx2"/>
                </a:solidFill>
                <a:cs typeface="Times New Roman" pitchFamily="18" charset="0"/>
              </a:rPr>
              <a:t>garant</a:t>
            </a:r>
            <a:r>
              <a:rPr lang="sr-Latn-BA" altLang="en-US" dirty="0" smtClean="0">
                <a:solidFill>
                  <a:schemeClr val="tx2"/>
                </a:solidFill>
                <a:cs typeface="Times New Roman" pitchFamily="18" charset="0"/>
              </a:rPr>
              <a:t>uje</a:t>
            </a:r>
            <a:r>
              <a:rPr lang="en-GB" altLang="en-US" dirty="0" smtClean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en-GB" altLang="en-US" dirty="0" err="1" smtClean="0">
                <a:solidFill>
                  <a:schemeClr val="tx2"/>
                </a:solidFill>
                <a:cs typeface="Times New Roman" pitchFamily="18" charset="0"/>
              </a:rPr>
              <a:t>integritet</a:t>
            </a:r>
            <a:r>
              <a:rPr lang="en-GB" altLang="en-US" dirty="0" smtClean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en-GB" altLang="en-US" dirty="0" err="1" smtClean="0">
                <a:solidFill>
                  <a:schemeClr val="tx2"/>
                </a:solidFill>
                <a:cs typeface="Times New Roman" pitchFamily="18" charset="0"/>
              </a:rPr>
              <a:t>podataka</a:t>
            </a:r>
            <a:r>
              <a:rPr lang="en-GB" altLang="en-US" dirty="0" smtClean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en-GB" altLang="en-US" dirty="0" err="1" smtClean="0">
                <a:solidFill>
                  <a:schemeClr val="tx2"/>
                </a:solidFill>
                <a:cs typeface="Times New Roman" pitchFamily="18" charset="0"/>
              </a:rPr>
              <a:t>i</a:t>
            </a:r>
            <a:r>
              <a:rPr lang="en-GB" altLang="en-US" dirty="0" smtClean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en-GB" altLang="en-US" dirty="0" err="1" smtClean="0">
                <a:solidFill>
                  <a:schemeClr val="tx2"/>
                </a:solidFill>
                <a:cs typeface="Times New Roman" pitchFamily="18" charset="0"/>
              </a:rPr>
              <a:t>ima</a:t>
            </a:r>
            <a:r>
              <a:rPr lang="en-GB" altLang="en-US" dirty="0" smtClean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en-GB" altLang="en-US" dirty="0" err="1" smtClean="0">
                <a:solidFill>
                  <a:schemeClr val="tx2"/>
                </a:solidFill>
                <a:cs typeface="Times New Roman" pitchFamily="18" charset="0"/>
              </a:rPr>
              <a:t>kontrolu</a:t>
            </a:r>
            <a:r>
              <a:rPr lang="en-GB" altLang="en-US" dirty="0" smtClean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en-GB" altLang="en-US" dirty="0" err="1" smtClean="0">
                <a:solidFill>
                  <a:schemeClr val="tx2"/>
                </a:solidFill>
                <a:cs typeface="Times New Roman" pitchFamily="18" charset="0"/>
              </a:rPr>
              <a:t>protoka</a:t>
            </a:r>
            <a:r>
              <a:rPr lang="en-GB" altLang="en-US" dirty="0" smtClean="0">
                <a:solidFill>
                  <a:schemeClr val="tx2"/>
                </a:solidFill>
              </a:rPr>
              <a:t> </a:t>
            </a:r>
            <a:endParaRPr lang="hr-HR" altLang="en-US" dirty="0" smtClean="0">
              <a:solidFill>
                <a:schemeClr val="tx2"/>
              </a:solidFill>
            </a:endParaRPr>
          </a:p>
          <a:p>
            <a:pPr>
              <a:buClr>
                <a:schemeClr val="accent2"/>
              </a:buClr>
              <a:buSzPct val="80000"/>
              <a:buFont typeface="Wingdings" pitchFamily="2" charset="2"/>
              <a:buChar char="l"/>
            </a:pPr>
            <a:r>
              <a:rPr lang="en-GB" altLang="en-US" dirty="0" smtClean="0">
                <a:solidFill>
                  <a:schemeClr val="tx2"/>
                </a:solidFill>
                <a:cs typeface="Times New Roman" pitchFamily="18" charset="0"/>
              </a:rPr>
              <a:t>Frame Relay bez </a:t>
            </a:r>
            <a:r>
              <a:rPr lang="en-GB" altLang="en-US" dirty="0" err="1" smtClean="0">
                <a:solidFill>
                  <a:schemeClr val="tx2"/>
                </a:solidFill>
                <a:cs typeface="Times New Roman" pitchFamily="18" charset="0"/>
              </a:rPr>
              <a:t>garancije</a:t>
            </a:r>
            <a:r>
              <a:rPr lang="en-GB" altLang="en-US" dirty="0" smtClean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en-GB" altLang="en-US" dirty="0" err="1" smtClean="0">
                <a:solidFill>
                  <a:schemeClr val="tx2"/>
                </a:solidFill>
                <a:cs typeface="Times New Roman" pitchFamily="18" charset="0"/>
              </a:rPr>
              <a:t>po</a:t>
            </a:r>
            <a:r>
              <a:rPr lang="en-GB" altLang="en-US" dirty="0" smtClean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en-GB" altLang="en-US" dirty="0" err="1" smtClean="0">
                <a:solidFill>
                  <a:schemeClr val="tx2"/>
                </a:solidFill>
                <a:cs typeface="Times New Roman" pitchFamily="18" charset="0"/>
              </a:rPr>
              <a:t>pitanju</a:t>
            </a:r>
            <a:r>
              <a:rPr lang="en-GB" altLang="en-US" dirty="0" smtClean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en-GB" altLang="en-US" dirty="0" err="1" smtClean="0">
                <a:solidFill>
                  <a:schemeClr val="tx2"/>
                </a:solidFill>
                <a:cs typeface="Times New Roman" pitchFamily="18" charset="0"/>
              </a:rPr>
              <a:t>integriteta</a:t>
            </a:r>
            <a:r>
              <a:rPr lang="en-GB" altLang="en-US" dirty="0" smtClean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en-GB" altLang="en-US" dirty="0" err="1" smtClean="0">
                <a:solidFill>
                  <a:schemeClr val="tx2"/>
                </a:solidFill>
                <a:cs typeface="Times New Roman" pitchFamily="18" charset="0"/>
              </a:rPr>
              <a:t>podataka</a:t>
            </a:r>
            <a:r>
              <a:rPr lang="en-GB" altLang="en-US" dirty="0" smtClean="0">
                <a:solidFill>
                  <a:schemeClr val="tx2"/>
                </a:solidFill>
                <a:cs typeface="Times New Roman" pitchFamily="18" charset="0"/>
              </a:rPr>
              <a:t> </a:t>
            </a:r>
            <a:endParaRPr lang="hr-HR" altLang="en-US" dirty="0" smtClean="0">
              <a:solidFill>
                <a:schemeClr val="tx2"/>
              </a:solidFill>
            </a:endParaRPr>
          </a:p>
          <a:p>
            <a:pPr>
              <a:buClr>
                <a:schemeClr val="accent2"/>
              </a:buClr>
              <a:buSzPct val="80000"/>
              <a:buFont typeface="Wingdings" pitchFamily="2" charset="2"/>
              <a:buChar char="l"/>
            </a:pPr>
            <a:r>
              <a:rPr lang="hr-HR" altLang="en-US" dirty="0" smtClean="0">
                <a:solidFill>
                  <a:schemeClr val="tx2"/>
                </a:solidFill>
              </a:rPr>
              <a:t>poboljšanja tehnologije smanjila linijske greške</a:t>
            </a:r>
          </a:p>
          <a:p>
            <a:pPr>
              <a:buClr>
                <a:schemeClr val="accent2"/>
              </a:buClr>
              <a:buSzPct val="80000"/>
              <a:buNone/>
            </a:pPr>
            <a:r>
              <a:rPr lang="hr-HR" altLang="en-US" dirty="0" smtClean="0">
                <a:solidFill>
                  <a:schemeClr val="tx2"/>
                </a:solidFill>
              </a:rPr>
              <a:t>		</a:t>
            </a:r>
            <a:r>
              <a:rPr lang="hr-HR" altLang="en-US" dirty="0" smtClean="0">
                <a:solidFill>
                  <a:schemeClr val="tx2"/>
                </a:solidFill>
                <a:sym typeface="Wingdings" pitchFamily="2" charset="2"/>
              </a:rPr>
              <a:t>nepotrebna korekcija grešaka između čvorova mreže</a:t>
            </a:r>
            <a:endParaRPr lang="hr-HR" altLang="en-US" dirty="0" smtClean="0">
              <a:solidFill>
                <a:schemeClr val="tx2"/>
              </a:solidFill>
            </a:endParaRPr>
          </a:p>
          <a:p>
            <a:pPr>
              <a:buClr>
                <a:schemeClr val="accent2"/>
              </a:buClr>
              <a:buSzPct val="80000"/>
              <a:buFont typeface="Wingdings" pitchFamily="2" charset="2"/>
              <a:buChar char="l"/>
            </a:pPr>
            <a:r>
              <a:rPr lang="hr-HR" altLang="en-US" dirty="0" smtClean="0">
                <a:solidFill>
                  <a:schemeClr val="tx2"/>
                </a:solidFill>
              </a:rPr>
              <a:t>Frame Relay uređaj šalje podatke čim je adresa pročitana</a:t>
            </a:r>
          </a:p>
          <a:p>
            <a:pPr>
              <a:buClr>
                <a:schemeClr val="accent2"/>
              </a:buClr>
              <a:buSzPct val="80000"/>
              <a:buNone/>
            </a:pPr>
            <a:r>
              <a:rPr lang="hr-HR" altLang="en-US" dirty="0" smtClean="0">
                <a:solidFill>
                  <a:schemeClr val="tx2"/>
                </a:solidFill>
              </a:rPr>
              <a:t>		</a:t>
            </a:r>
            <a:r>
              <a:rPr lang="hr-HR" altLang="en-US" dirty="0" smtClean="0">
                <a:solidFill>
                  <a:schemeClr val="tx2"/>
                </a:solidFill>
                <a:sym typeface="Wingdings" pitchFamily="2" charset="2"/>
              </a:rPr>
              <a:t>značajna ušteda vremena</a:t>
            </a:r>
            <a:endParaRPr lang="hr-HR" altLang="en-US" dirty="0" smtClean="0">
              <a:solidFill>
                <a:schemeClr val="tx2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42021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66338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76400" y="152400"/>
            <a:ext cx="579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dirty="0" smtClean="0"/>
              <a:t>Komunikacija između stanice i mreže (krajnjeg čvora) odvija se preko protokola tri sloja: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95604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algn="just"/>
            <a:r>
              <a:rPr lang="sr-Latn-BA" dirty="0"/>
              <a:t>Protokoli </a:t>
            </a:r>
            <a:r>
              <a:rPr lang="sr-Latn-BA" i="1" dirty="0"/>
              <a:t>fizičkog sloja</a:t>
            </a:r>
            <a:r>
              <a:rPr lang="sr-Latn-BA" dirty="0"/>
              <a:t> i </a:t>
            </a:r>
            <a:r>
              <a:rPr lang="sr-Latn-BA" i="1" dirty="0"/>
              <a:t>sloja veze podataka</a:t>
            </a:r>
            <a:r>
              <a:rPr lang="sr-Latn-BA" dirty="0"/>
              <a:t> regulišu kretanje podataka između </a:t>
            </a:r>
            <a:r>
              <a:rPr lang="sr-Latn-BA" dirty="0" smtClean="0"/>
              <a:t>radne stanice </a:t>
            </a:r>
            <a:r>
              <a:rPr lang="sr-Latn-BA" dirty="0"/>
              <a:t>i mreže.</a:t>
            </a:r>
            <a:endParaRPr lang="en-US" dirty="0"/>
          </a:p>
          <a:p>
            <a:pPr lvl="0" algn="just"/>
            <a:r>
              <a:rPr lang="sr-Latn-BA" dirty="0"/>
              <a:t>Osnovni zadatak </a:t>
            </a:r>
            <a:r>
              <a:rPr lang="sr-Latn-BA" i="1" dirty="0"/>
              <a:t>sloja mreže</a:t>
            </a:r>
            <a:r>
              <a:rPr lang="sr-Latn-BA" dirty="0"/>
              <a:t> je da obezbijedi prenos između </a:t>
            </a:r>
            <a:r>
              <a:rPr lang="sr-Latn-BA" dirty="0" smtClean="0"/>
              <a:t>radnih stanica.</a:t>
            </a:r>
          </a:p>
          <a:p>
            <a:pPr marL="0" lvl="0" indent="0" algn="just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56572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dirty="0" smtClean="0"/>
              <a:t>X.25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sr-Latn-BA" dirty="0"/>
              <a:t>Da bi se specificirao DTE-DCE interfejs mnoge starije javne mreže (posebno u Evropi) koriste standard </a:t>
            </a:r>
            <a:r>
              <a:rPr lang="sr-Latn-BA" dirty="0" smtClean="0"/>
              <a:t> X.25</a:t>
            </a:r>
            <a:r>
              <a:rPr lang="sr-Latn-BA" dirty="0"/>
              <a:t>.</a:t>
            </a:r>
            <a:endParaRPr lang="en-US" dirty="0"/>
          </a:p>
          <a:p>
            <a:pPr algn="just"/>
            <a:endParaRPr lang="sr-Latn-BA" b="1" i="1" dirty="0" smtClean="0"/>
          </a:p>
          <a:p>
            <a:pPr algn="just"/>
            <a:r>
              <a:rPr lang="sr-Latn-BA" b="1" i="1" dirty="0" smtClean="0"/>
              <a:t>X.25.je </a:t>
            </a:r>
            <a:r>
              <a:rPr lang="sr-Latn-BA" b="1" i="1" dirty="0"/>
              <a:t>i danas najpoznatiji i najšire korišćeni protokolski standard za sinhroni prenos podataka sa komutacijom paketa</a:t>
            </a:r>
            <a:r>
              <a:rPr lang="sr-Latn-BA" b="1" i="1" dirty="0" smtClean="0"/>
              <a:t>.</a:t>
            </a:r>
          </a:p>
          <a:p>
            <a:pPr algn="just"/>
            <a:endParaRPr lang="en-US" dirty="0"/>
          </a:p>
          <a:p>
            <a:pPr marL="0" indent="0" algn="just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00918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sr-Latn-BA" dirty="0" smtClean="0"/>
              <a:t>X.25 </a:t>
            </a:r>
            <a:r>
              <a:rPr lang="sr-Latn-BA" dirty="0"/>
              <a:t>mreža može da </a:t>
            </a:r>
            <a:r>
              <a:rPr lang="sr-Latn-BA" dirty="0" smtClean="0"/>
              <a:t>bude</a:t>
            </a:r>
          </a:p>
          <a:p>
            <a:pPr lvl="1" algn="just"/>
            <a:r>
              <a:rPr lang="sr-Latn-BA" dirty="0" smtClean="0"/>
              <a:t> </a:t>
            </a:r>
            <a:r>
              <a:rPr lang="sr-Latn-BA" b="1" i="1" dirty="0" smtClean="0"/>
              <a:t>javna </a:t>
            </a:r>
            <a:r>
              <a:rPr lang="sr-Latn-BA" dirty="0" smtClean="0"/>
              <a:t>(</a:t>
            </a:r>
            <a:r>
              <a:rPr lang="sr-Latn-BA" dirty="0"/>
              <a:t>pruža usluge svim potencijalnim korisnicima</a:t>
            </a:r>
            <a:r>
              <a:rPr lang="sr-Latn-BA" dirty="0" smtClean="0"/>
              <a:t>) </a:t>
            </a:r>
            <a:r>
              <a:rPr lang="sr-Latn-BA" dirty="0"/>
              <a:t>ili </a:t>
            </a:r>
            <a:endParaRPr lang="sr-Latn-BA" dirty="0" smtClean="0"/>
          </a:p>
          <a:p>
            <a:pPr lvl="1" algn="just"/>
            <a:r>
              <a:rPr lang="sr-Latn-BA" b="1" i="1" dirty="0" smtClean="0"/>
              <a:t>privatna</a:t>
            </a:r>
            <a:r>
              <a:rPr lang="sr-Latn-BA" i="1" dirty="0" smtClean="0"/>
              <a:t> </a:t>
            </a:r>
            <a:r>
              <a:rPr lang="sr-Latn-BA" dirty="0"/>
              <a:t>(koristi se za potrebe jednog ili više korisnika koji razmjenjuju informacije unutar svog zatvorenog sistema).</a:t>
            </a:r>
            <a:endParaRPr lang="en-US" dirty="0"/>
          </a:p>
          <a:p>
            <a:pPr algn="just"/>
            <a:r>
              <a:rPr lang="sr-Latn-BA" dirty="0"/>
              <a:t> </a:t>
            </a:r>
            <a:r>
              <a:rPr lang="sr-Latn-BA" dirty="0" smtClean="0"/>
              <a:t>Većina </a:t>
            </a:r>
            <a:r>
              <a:rPr lang="sr-Latn-BA" dirty="0"/>
              <a:t>X.25 mreža radi brzinom do </a:t>
            </a:r>
            <a:r>
              <a:rPr lang="sr-Latn-BA" i="1" dirty="0" smtClean="0"/>
              <a:t>100 </a:t>
            </a:r>
            <a:r>
              <a:rPr lang="sr-Latn-BA" i="1" dirty="0"/>
              <a:t>kbps</a:t>
            </a:r>
            <a:r>
              <a:rPr lang="sr-Latn-BA" dirty="0"/>
              <a:t>, što ih za mnoge vrste prenosa čine </a:t>
            </a:r>
            <a:r>
              <a:rPr lang="sr-Latn-BA" dirty="0" smtClean="0"/>
              <a:t>zastarjelim</a:t>
            </a:r>
            <a:r>
              <a:rPr lang="sr-Latn-BA" dirty="0"/>
              <a:t>, ali su one još uvijek veoma rasprostranjene.</a:t>
            </a:r>
            <a:endParaRPr lang="en-US" dirty="0"/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88749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endParaRPr lang="en-US" dirty="0"/>
          </a:p>
          <a:p>
            <a:pPr algn="just"/>
            <a:r>
              <a:rPr lang="sr-Latn-BA" dirty="0"/>
              <a:t>Obuhvata tri sloja </a:t>
            </a:r>
            <a:endParaRPr lang="en-US" dirty="0"/>
          </a:p>
          <a:p>
            <a:pPr lvl="1" algn="just"/>
            <a:r>
              <a:rPr lang="sr-Latn-BA" b="1" i="1" dirty="0"/>
              <a:t>Fizički sloj</a:t>
            </a:r>
            <a:endParaRPr lang="en-US" dirty="0"/>
          </a:p>
          <a:p>
            <a:pPr lvl="1" algn="just"/>
            <a:r>
              <a:rPr lang="sr-Latn-BA" b="1" i="1" dirty="0"/>
              <a:t>Sloj veze podataka</a:t>
            </a:r>
            <a:endParaRPr lang="en-US" dirty="0"/>
          </a:p>
          <a:p>
            <a:pPr lvl="1" algn="just"/>
            <a:r>
              <a:rPr lang="sr-Latn-BA" b="1" i="1" dirty="0"/>
              <a:t>Mrežni sloj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38836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905001"/>
            <a:ext cx="7239000" cy="2896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6041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151</TotalTime>
  <Words>651</Words>
  <Application>Microsoft Office PowerPoint</Application>
  <PresentationFormat>On-screen Show (4:3)</PresentationFormat>
  <Paragraphs>84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Flow</vt:lpstr>
      <vt:lpstr>Protokol mrežnog sloja X.25 </vt:lpstr>
      <vt:lpstr>PowerPoint Presentation</vt:lpstr>
      <vt:lpstr>PowerPoint Presentation</vt:lpstr>
      <vt:lpstr>PowerPoint Presentation</vt:lpstr>
      <vt:lpstr>PowerPoint Presentation</vt:lpstr>
      <vt:lpstr>X.25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Frame relay</vt:lpstr>
      <vt:lpstr>PowerPoint Presentation</vt:lpstr>
      <vt:lpstr>Tehnologija</vt:lpstr>
      <vt:lpstr>Virtuelne veze</vt:lpstr>
      <vt:lpstr>Komutirane virtuelne veze</vt:lpstr>
      <vt:lpstr>Stalne virtuelne veze </vt:lpstr>
      <vt:lpstr>PowerPoint Presentation</vt:lpstr>
      <vt:lpstr>PowerPoint Presentation</vt:lpstr>
      <vt:lpstr>Frame Relay vs. X.25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Protokol mrežnog sloja X.25</dc:title>
  <dc:creator>Ratka</dc:creator>
  <cp:lastModifiedBy>ucenik</cp:lastModifiedBy>
  <cp:revision>13</cp:revision>
  <dcterms:created xsi:type="dcterms:W3CDTF">2017-11-22T09:28:37Z</dcterms:created>
  <dcterms:modified xsi:type="dcterms:W3CDTF">2018-11-29T14:15:21Z</dcterms:modified>
</cp:coreProperties>
</file>