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3" r:id="rId3"/>
    <p:sldId id="257" r:id="rId4"/>
    <p:sldId id="258" r:id="rId5"/>
    <p:sldId id="259" r:id="rId6"/>
    <p:sldId id="264" r:id="rId7"/>
    <p:sldId id="265" r:id="rId8"/>
    <p:sldId id="268" r:id="rId9"/>
    <p:sldId id="269" r:id="rId10"/>
    <p:sldId id="270" r:id="rId11"/>
    <p:sldId id="271" r:id="rId12"/>
    <p:sldId id="266" r:id="rId13"/>
    <p:sldId id="262" r:id="rId14"/>
    <p:sldId id="260" r:id="rId15"/>
    <p:sldId id="261" r:id="rId16"/>
    <p:sldId id="267"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A55223-3B7F-46F0-A956-443AAB9E85F8}"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2491045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737525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265878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63111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17861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A55223-3B7F-46F0-A956-443AAB9E85F8}" type="datetimeFigureOut">
              <a:rPr lang="en-US" smtClean="0"/>
              <a:t>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30303999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A55223-3B7F-46F0-A956-443AAB9E85F8}" type="datetimeFigureOut">
              <a:rPr lang="en-US" smtClean="0"/>
              <a:t>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3382277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55223-3B7F-46F0-A956-443AAB9E85F8}"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74788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55223-3B7F-46F0-A956-443AAB9E85F8}"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53957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55223-3B7F-46F0-A956-443AAB9E85F8}"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3026457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A55223-3B7F-46F0-A956-443AAB9E85F8}" type="datetimeFigureOut">
              <a:rPr lang="en-US" smtClean="0"/>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162242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34227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A55223-3B7F-46F0-A956-443AAB9E85F8}" type="datetimeFigureOut">
              <a:rPr lang="en-US" smtClean="0"/>
              <a:t>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63768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A55223-3B7F-46F0-A956-443AAB9E85F8}" type="datetimeFigureOut">
              <a:rPr lang="en-US" smtClean="0"/>
              <a:t>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211051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ADA55223-3B7F-46F0-A956-443AAB9E85F8}" type="datetimeFigureOut">
              <a:rPr lang="en-US" smtClean="0"/>
              <a:t>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2745046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133931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55223-3B7F-46F0-A956-443AAB9E85F8}" type="datetimeFigureOut">
              <a:rPr lang="en-US" smtClean="0"/>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1A89A-7A6B-4AB2-9C1C-F740BA31AAAE}" type="slidenum">
              <a:rPr lang="en-US" smtClean="0"/>
              <a:t>‹#›</a:t>
            </a:fld>
            <a:endParaRPr lang="en-US"/>
          </a:p>
        </p:txBody>
      </p:sp>
    </p:spTree>
    <p:extLst>
      <p:ext uri="{BB962C8B-B14F-4D97-AF65-F5344CB8AC3E}">
        <p14:creationId xmlns:p14="http://schemas.microsoft.com/office/powerpoint/2010/main" val="3852407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ADA55223-3B7F-46F0-A956-443AAB9E85F8}" type="datetimeFigureOut">
              <a:rPr lang="en-US" smtClean="0"/>
              <a:t>11/9/2020</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2B1A89A-7A6B-4AB2-9C1C-F740BA31AAAE}" type="slidenum">
              <a:rPr lang="en-US" smtClean="0"/>
              <a:t>‹#›</a:t>
            </a:fld>
            <a:endParaRPr lang="en-US"/>
          </a:p>
        </p:txBody>
      </p:sp>
    </p:spTree>
    <p:extLst>
      <p:ext uri="{BB962C8B-B14F-4D97-AF65-F5344CB8AC3E}">
        <p14:creationId xmlns:p14="http://schemas.microsoft.com/office/powerpoint/2010/main" val="340898561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2A7996-884A-46AF-9A6F-9E3FB9E05506}"/>
              </a:ext>
            </a:extLst>
          </p:cNvPr>
          <p:cNvSpPr>
            <a:spLocks noGrp="1"/>
          </p:cNvSpPr>
          <p:nvPr>
            <p:ph type="ctrTitle"/>
          </p:nvPr>
        </p:nvSpPr>
        <p:spPr>
          <a:xfrm>
            <a:off x="1524000" y="1122363"/>
            <a:ext cx="6821010" cy="2133599"/>
          </a:xfrm>
        </p:spPr>
        <p:txBody>
          <a:bodyPr>
            <a:normAutofit/>
          </a:bodyPr>
          <a:lstStyle/>
          <a:p>
            <a:r>
              <a:rPr lang="en-US" sz="6600" b="1" i="1" dirty="0"/>
              <a:t>KIR </a:t>
            </a:r>
            <a:r>
              <a:rPr lang="sr-Latn-ME" sz="6600" b="1" i="1" dirty="0"/>
              <a:t>-</a:t>
            </a:r>
            <a:r>
              <a:rPr lang="en-US" sz="6600" b="1" i="1" dirty="0"/>
              <a:t>JANJA</a:t>
            </a:r>
          </a:p>
        </p:txBody>
      </p:sp>
      <p:sp>
        <p:nvSpPr>
          <p:cNvPr id="3" name="Subtitle 2">
            <a:extLst>
              <a:ext uri="{FF2B5EF4-FFF2-40B4-BE49-F238E27FC236}">
                <a16:creationId xmlns:a16="http://schemas.microsoft.com/office/drawing/2014/main" xmlns="" id="{74C86B7C-EBC4-48AC-A3EC-78EFACB70367}"/>
              </a:ext>
            </a:extLst>
          </p:cNvPr>
          <p:cNvSpPr>
            <a:spLocks noGrp="1"/>
          </p:cNvSpPr>
          <p:nvPr>
            <p:ph type="subTitle" idx="1"/>
          </p:nvPr>
        </p:nvSpPr>
        <p:spPr/>
        <p:txBody>
          <a:bodyPr>
            <a:normAutofit/>
          </a:bodyPr>
          <a:lstStyle/>
          <a:p>
            <a:r>
              <a:rPr lang="sr-Latn-ME" sz="3200" dirty="0"/>
              <a:t>                            </a:t>
            </a:r>
            <a:r>
              <a:rPr lang="sr-Latn-ME" sz="3200" dirty="0" smtClean="0"/>
              <a:t> </a:t>
            </a:r>
            <a:r>
              <a:rPr lang="en-US" sz="3200" dirty="0">
                <a:solidFill>
                  <a:srgbClr val="FF0000"/>
                </a:solidFill>
              </a:rPr>
              <a:t>Jovan </a:t>
            </a:r>
            <a:r>
              <a:rPr lang="en-US" sz="3200" dirty="0" err="1">
                <a:solidFill>
                  <a:srgbClr val="FF0000"/>
                </a:solidFill>
              </a:rPr>
              <a:t>Sterija</a:t>
            </a:r>
            <a:r>
              <a:rPr lang="en-US" sz="3200" dirty="0">
                <a:solidFill>
                  <a:srgbClr val="FF0000"/>
                </a:solidFill>
              </a:rPr>
              <a:t> </a:t>
            </a:r>
            <a:r>
              <a:rPr lang="en-US" sz="3200" dirty="0" err="1">
                <a:solidFill>
                  <a:srgbClr val="FF0000"/>
                </a:solidFill>
              </a:rPr>
              <a:t>Popovi</a:t>
            </a:r>
            <a:r>
              <a:rPr lang="sr-Latn-ME" sz="3200" dirty="0">
                <a:solidFill>
                  <a:srgbClr val="FF0000"/>
                </a:solidFill>
              </a:rPr>
              <a:t>ć</a:t>
            </a:r>
            <a:endParaRPr lang="en-US" sz="3200" dirty="0">
              <a:solidFill>
                <a:srgbClr val="FF0000"/>
              </a:solidFill>
            </a:endParaRPr>
          </a:p>
        </p:txBody>
      </p:sp>
    </p:spTree>
    <p:extLst>
      <p:ext uri="{BB962C8B-B14F-4D97-AF65-F5344CB8AC3E}">
        <p14:creationId xmlns:p14="http://schemas.microsoft.com/office/powerpoint/2010/main" val="439811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sr-Latn-ME" sz="1800" b="1" dirty="0" smtClean="0"/>
              <a:t>Drugi čin </a:t>
            </a:r>
            <a:r>
              <a:rPr lang="sr-Latn-ME" sz="1800" dirty="0" smtClean="0"/>
              <a:t>je nastavljanje dramske priče u koju se uvodi novi junak – katica. Osnovna svrha dramske priče i u ovom činu je dovođenje kir janje u nove situacije u kojima će se ispoljiti još neki vidovi njegovog tvrdičluka</a:t>
            </a:r>
            <a:r>
              <a:rPr lang="sr-Latn-ME" dirty="0" smtClean="0"/>
              <a:t>.</a:t>
            </a:r>
          </a:p>
          <a:p>
            <a:r>
              <a:rPr lang="sr-Latn-ME" sz="1800" dirty="0" smtClean="0"/>
              <a:t>U ovom činu notaroš mišić govori janji da je besmisleno da udaje katicu za kir dimu koji je mator i nije ni blizu ugledu koji uživa janja i njegova kuća. Janji prijaju ove pohvale, ali kad čuje da je notaroš mišić zainteresovan za njegovu kćer uznemiri se: „Vi ste čovek gospodin, vami treba mnogo novci“.</a:t>
            </a:r>
          </a:p>
          <a:p>
            <a:r>
              <a:rPr lang="sr-Latn-ME" sz="1800" dirty="0" smtClean="0"/>
              <a:t>Mišić katici kaže da otac namjerava da je uda za kir dimu i istovremeno joj izjavljuje ljubav.</a:t>
            </a:r>
          </a:p>
          <a:p>
            <a:endParaRPr lang="en-US" dirty="0"/>
          </a:p>
        </p:txBody>
      </p:sp>
    </p:spTree>
    <p:extLst>
      <p:ext uri="{BB962C8B-B14F-4D97-AF65-F5344CB8AC3E}">
        <p14:creationId xmlns:p14="http://schemas.microsoft.com/office/powerpoint/2010/main" val="3341943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sr-Latn-ME" sz="1800" b="1" dirty="0" smtClean="0"/>
              <a:t>Treći čin </a:t>
            </a:r>
            <a:r>
              <a:rPr lang="sr-Latn-ME" sz="1800" dirty="0" smtClean="0"/>
              <a:t>počinje janjinim monologom u kome se jada zbog svih šteta koje je imao. Pada mu na pamet da izvrši samoubistvo, ali je u dilemi: i samoubistvo košta.</a:t>
            </a:r>
          </a:p>
          <a:p>
            <a:r>
              <a:rPr lang="sr-Latn-ME" sz="1800" dirty="0" smtClean="0"/>
              <a:t>Peta scena trećeg čina je ključna: u njoj se razrješava pitanje katičine udaje. Notaroš mišić nadmudri janju te janja blagosilja njihov brak poklanjajući im falsifikovane novčanice. Uplašen da ne ide u magistrat gdje može biti uhapšen zbog falsifikovanih novčanica koje je dobio pri promjeni za dukate, on prosto moli Mišića da uzme katicu, samo da ga ne vodi u magistrat. Mišić vrlo vješto vodi razgovor: iznudi pristanak za katičinu udaju i svadbu, prihvati ponuđene falsifikovane novčanice koje je dugo odbijao da primi.</a:t>
            </a:r>
            <a:endParaRPr lang="en-US" sz="1800" dirty="0"/>
          </a:p>
        </p:txBody>
      </p:sp>
    </p:spTree>
    <p:extLst>
      <p:ext uri="{BB962C8B-B14F-4D97-AF65-F5344CB8AC3E}">
        <p14:creationId xmlns:p14="http://schemas.microsoft.com/office/powerpoint/2010/main" val="594157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040" y="325219"/>
            <a:ext cx="5926972" cy="787589"/>
          </a:xfrm>
        </p:spPr>
        <p:txBody>
          <a:bodyPr/>
          <a:lstStyle/>
          <a:p>
            <a:r>
              <a:rPr lang="sr-Latn-ME" dirty="0" smtClean="0">
                <a:solidFill>
                  <a:srgbClr val="FF0000"/>
                </a:solidFill>
              </a:rPr>
              <a:t>Kir Janja</a:t>
            </a:r>
            <a:endParaRPr lang="en-US" dirty="0">
              <a:solidFill>
                <a:srgbClr val="FF0000"/>
              </a:solidFill>
            </a:endParaRPr>
          </a:p>
        </p:txBody>
      </p:sp>
      <p:sp>
        <p:nvSpPr>
          <p:cNvPr id="3" name="Content Placeholder 2"/>
          <p:cNvSpPr>
            <a:spLocks noGrp="1"/>
          </p:cNvSpPr>
          <p:nvPr>
            <p:ph sz="quarter" idx="13"/>
          </p:nvPr>
        </p:nvSpPr>
        <p:spPr>
          <a:xfrm>
            <a:off x="913774" y="1647646"/>
            <a:ext cx="10363826" cy="4442604"/>
          </a:xfrm>
        </p:spPr>
        <p:txBody>
          <a:bodyPr>
            <a:normAutofit lnSpcReduction="10000"/>
          </a:bodyPr>
          <a:lstStyle/>
          <a:p>
            <a:r>
              <a:rPr lang="sr-Latn-ME" sz="1800" dirty="0" smtClean="0"/>
              <a:t>Jedan od razloga zbog kojeg je sterija za glavnog junaka ove komedije uzeo grka je u njegovom porijeklu: on je bio grk, otac mu je bio trgovac. Smatra se da mu je očev lik poslužio kao prototip za oblikovanje lika kir janje.</a:t>
            </a:r>
          </a:p>
          <a:p>
            <a:r>
              <a:rPr lang="sr-Latn-ME" sz="1800" dirty="0" smtClean="0"/>
              <a:t>Kir janja je socijalni tip jer oličava trgovački sloj i to onaj koji ima grčko porijeklo, tipičan je predstavnik sloja iz koga je ponikao.</a:t>
            </a:r>
          </a:p>
          <a:p>
            <a:r>
              <a:rPr lang="sr-Latn-ME" sz="1800" dirty="0" smtClean="0"/>
              <a:t>On je lik koji vlada ne samo scenom nego i dramom. Svi ostali likovi su u njegovoj sjenci kao instrumenti njegove karakterizacije.</a:t>
            </a:r>
          </a:p>
          <a:p>
            <a:r>
              <a:rPr lang="sr-Latn-ME" sz="1800" dirty="0" smtClean="0"/>
              <a:t>Štedljivost je vid tvrdičluka, ali u najblažoj formi. Kir janja je štedljiv, ali njegova štedljivost je pogrešna i štetna. On štedi na hrani, odjeći za kćer i suprugu; štedi na neophodnim potrebama. Tako tvrdičluk prelazi u strast, u bolesno stanje.</a:t>
            </a:r>
          </a:p>
          <a:p>
            <a:r>
              <a:rPr lang="sr-Latn-ME" sz="1800" dirty="0" smtClean="0"/>
              <a:t>Vrhunac bolesnog stanja dolazi u situacijama kada razgovara sa svojim dukatima i kada se oprašta od njih.</a:t>
            </a:r>
            <a:endParaRPr lang="sr-Latn-ME" sz="1800" dirty="0"/>
          </a:p>
        </p:txBody>
      </p:sp>
    </p:spTree>
    <p:extLst>
      <p:ext uri="{BB962C8B-B14F-4D97-AF65-F5344CB8AC3E}">
        <p14:creationId xmlns:p14="http://schemas.microsoft.com/office/powerpoint/2010/main" val="645767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728E819-1737-45F5-93D6-5B2C405AB99F}"/>
              </a:ext>
            </a:extLst>
          </p:cNvPr>
          <p:cNvSpPr>
            <a:spLocks noGrp="1"/>
          </p:cNvSpPr>
          <p:nvPr>
            <p:ph sz="quarter" idx="13"/>
          </p:nvPr>
        </p:nvSpPr>
        <p:spPr/>
        <p:txBody>
          <a:bodyPr/>
          <a:lstStyle/>
          <a:p>
            <a:r>
              <a:rPr lang="sr-Latn-ME" dirty="0"/>
              <a:t>Kir-Janja je potpuno otuđen od života, jer ga ne interesuju izlasci, druženja, posjete, odijevanje. Sticanje i čuvanje stečenog – dvije su osnovne preokupacije i njegove dvije strasti</a:t>
            </a:r>
            <a:r>
              <a:rPr lang="sr-Latn-ME" dirty="0" smtClean="0"/>
              <a:t>.</a:t>
            </a:r>
          </a:p>
          <a:p>
            <a:r>
              <a:rPr lang="sr-Latn-ME" dirty="0" smtClean="0"/>
              <a:t>Bolestan je od tvrdičluka ali u suštini ne predstavlja opasnost za druge. Ono što je stekao, stekao je štednjom, nejak je, slab, nesiguran, pokušava da nadmudri, ali biva nadmudren.</a:t>
            </a:r>
            <a:endParaRPr lang="sr-Latn-ME" dirty="0"/>
          </a:p>
          <a:p>
            <a:r>
              <a:rPr lang="sr-Latn-ME" dirty="0"/>
              <a:t>Za njega je trgovina život, profit je smisao života.</a:t>
            </a:r>
            <a:endParaRPr lang="en-US" dirty="0"/>
          </a:p>
        </p:txBody>
      </p:sp>
    </p:spTree>
    <p:extLst>
      <p:ext uri="{BB962C8B-B14F-4D97-AF65-F5344CB8AC3E}">
        <p14:creationId xmlns:p14="http://schemas.microsoft.com/office/powerpoint/2010/main" val="285449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1C8C28-B16F-4120-9908-2B0114E03345}"/>
              </a:ext>
            </a:extLst>
          </p:cNvPr>
          <p:cNvSpPr>
            <a:spLocks noGrp="1"/>
          </p:cNvSpPr>
          <p:nvPr>
            <p:ph type="title"/>
          </p:nvPr>
        </p:nvSpPr>
        <p:spPr/>
        <p:txBody>
          <a:bodyPr/>
          <a:lstStyle/>
          <a:p>
            <a:r>
              <a:rPr lang="sr-Latn-ME" dirty="0">
                <a:solidFill>
                  <a:srgbClr val="FF0000"/>
                </a:solidFill>
              </a:rPr>
              <a:t>Komedija karaktera</a:t>
            </a:r>
            <a:endParaRPr lang="en-US" dirty="0">
              <a:solidFill>
                <a:srgbClr val="FF0000"/>
              </a:solidFill>
            </a:endParaRPr>
          </a:p>
        </p:txBody>
      </p:sp>
      <p:sp>
        <p:nvSpPr>
          <p:cNvPr id="3" name="Content Placeholder 2">
            <a:extLst>
              <a:ext uri="{FF2B5EF4-FFF2-40B4-BE49-F238E27FC236}">
                <a16:creationId xmlns:a16="http://schemas.microsoft.com/office/drawing/2014/main" xmlns="" id="{CD4C0ED4-2DB1-4311-A4CC-F706467EF25E}"/>
              </a:ext>
            </a:extLst>
          </p:cNvPr>
          <p:cNvSpPr>
            <a:spLocks noGrp="1"/>
          </p:cNvSpPr>
          <p:nvPr>
            <p:ph sz="quarter" idx="13"/>
          </p:nvPr>
        </p:nvSpPr>
        <p:spPr/>
        <p:txBody>
          <a:bodyPr/>
          <a:lstStyle/>
          <a:p>
            <a:r>
              <a:rPr lang="sr-Latn-ME" dirty="0"/>
              <a:t>„Tvrdica“ ili „Kir-Janja“ je komedija karaktera: postoji glavni junak koji je prikazan samo kroz jednu dominantnu crtu karaktera, a sve druge osobine nijesu predmet pažnje.</a:t>
            </a:r>
          </a:p>
          <a:p>
            <a:r>
              <a:rPr lang="sr-Latn-ME" dirty="0"/>
              <a:t>Dominantna crta karaktera je tvrdičluk. On postaje tip tvrdice koji djeluje upečatljivo i koji se pamti.</a:t>
            </a:r>
          </a:p>
          <a:p>
            <a:r>
              <a:rPr lang="sr-Latn-ME" dirty="0"/>
              <a:t>Njegov tvrdičluk je dostigao stepen bolesnog stanja kada više ne može da normalno razmišlja i postupa.</a:t>
            </a:r>
            <a:endParaRPr lang="en-US" dirty="0"/>
          </a:p>
        </p:txBody>
      </p:sp>
    </p:spTree>
    <p:extLst>
      <p:ext uri="{BB962C8B-B14F-4D97-AF65-F5344CB8AC3E}">
        <p14:creationId xmlns:p14="http://schemas.microsoft.com/office/powerpoint/2010/main" val="914820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BF4FB8D-F3C9-41E2-9A61-9FE17377E39B}"/>
              </a:ext>
            </a:extLst>
          </p:cNvPr>
          <p:cNvSpPr>
            <a:spLocks noGrp="1"/>
          </p:cNvSpPr>
          <p:nvPr>
            <p:ph sz="quarter" idx="13"/>
          </p:nvPr>
        </p:nvSpPr>
        <p:spPr/>
        <p:txBody>
          <a:bodyPr/>
          <a:lstStyle/>
          <a:p>
            <a:r>
              <a:rPr lang="sr-Latn-ME" dirty="0"/>
              <a:t>U komediji nema složene radnje, dramske napetosti.</a:t>
            </a:r>
          </a:p>
          <a:p>
            <a:r>
              <a:rPr lang="sr-Latn-ME" dirty="0"/>
              <a:t>Radnje skoro da nema, ništa se ne događa osim promjena situacije i smjenjivanja dijaloških segmenata.</a:t>
            </a:r>
          </a:p>
          <a:p>
            <a:r>
              <a:rPr lang="sr-Latn-ME" dirty="0"/>
              <a:t>Sve se svodi na govorno ispoljavanje, postupke..</a:t>
            </a:r>
            <a:endParaRPr lang="en-US" dirty="0"/>
          </a:p>
        </p:txBody>
      </p:sp>
    </p:spTree>
    <p:extLst>
      <p:ext uri="{BB962C8B-B14F-4D97-AF65-F5344CB8AC3E}">
        <p14:creationId xmlns:p14="http://schemas.microsoft.com/office/powerpoint/2010/main" val="253379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4581251" cy="1596177"/>
          </a:xfrm>
        </p:spPr>
        <p:txBody>
          <a:bodyPr/>
          <a:lstStyle/>
          <a:p>
            <a:r>
              <a:rPr lang="en-US" dirty="0" err="1" smtClean="0">
                <a:solidFill>
                  <a:srgbClr val="FF0000"/>
                </a:solidFill>
              </a:rPr>
              <a:t>komika</a:t>
            </a:r>
            <a:endParaRPr lang="en-US" dirty="0">
              <a:solidFill>
                <a:srgbClr val="FF0000"/>
              </a:solidFill>
            </a:endParaRPr>
          </a:p>
        </p:txBody>
      </p:sp>
      <p:sp>
        <p:nvSpPr>
          <p:cNvPr id="3" name="Content Placeholder 2"/>
          <p:cNvSpPr>
            <a:spLocks noGrp="1"/>
          </p:cNvSpPr>
          <p:nvPr>
            <p:ph sz="quarter" idx="13"/>
          </p:nvPr>
        </p:nvSpPr>
        <p:spPr/>
        <p:txBody>
          <a:bodyPr>
            <a:normAutofit/>
          </a:bodyPr>
          <a:lstStyle/>
          <a:p>
            <a:r>
              <a:rPr lang="en-US" sz="1800" dirty="0" smtClean="0"/>
              <a:t>U </a:t>
            </a:r>
            <a:r>
              <a:rPr lang="en-US" sz="1800" dirty="0" err="1" smtClean="0"/>
              <a:t>drami</a:t>
            </a:r>
            <a:r>
              <a:rPr lang="en-US" sz="1800" dirty="0" smtClean="0"/>
              <a:t> </a:t>
            </a:r>
            <a:r>
              <a:rPr lang="en-US" sz="1800" dirty="0" err="1" smtClean="0"/>
              <a:t>dominirju</a:t>
            </a:r>
            <a:r>
              <a:rPr lang="en-US" sz="1800" dirty="0" smtClean="0"/>
              <a:t> </a:t>
            </a:r>
            <a:r>
              <a:rPr lang="en-US" sz="1800" dirty="0" err="1" smtClean="0"/>
              <a:t>dva</a:t>
            </a:r>
            <a:r>
              <a:rPr lang="en-US" sz="1800" dirty="0" smtClean="0"/>
              <a:t> </a:t>
            </a:r>
            <a:r>
              <a:rPr lang="en-US" sz="1800" dirty="0" err="1" smtClean="0"/>
              <a:t>tipa</a:t>
            </a:r>
            <a:r>
              <a:rPr lang="en-US" sz="1800" dirty="0" smtClean="0"/>
              <a:t> </a:t>
            </a:r>
            <a:r>
              <a:rPr lang="en-US" sz="1800" dirty="0" err="1" smtClean="0"/>
              <a:t>komike</a:t>
            </a:r>
            <a:r>
              <a:rPr lang="en-US" sz="1800" dirty="0" smtClean="0"/>
              <a:t>:</a:t>
            </a:r>
            <a:r>
              <a:rPr lang="sr-Latn-ME" sz="1800" dirty="0" smtClean="0"/>
              <a:t> </a:t>
            </a:r>
            <a:r>
              <a:rPr lang="sr-Latn-ME" sz="1800" b="1" dirty="0" smtClean="0"/>
              <a:t>verbalna komika i komika situacije</a:t>
            </a:r>
            <a:r>
              <a:rPr lang="sr-Latn-ME" sz="1800" dirty="0" smtClean="0"/>
              <a:t>.</a:t>
            </a:r>
          </a:p>
          <a:p>
            <a:r>
              <a:rPr lang="sr-Latn-ME" sz="1800" b="1" dirty="0" smtClean="0"/>
              <a:t>Verbalna komika </a:t>
            </a:r>
            <a:r>
              <a:rPr lang="sr-Latn-ME" sz="1800" dirty="0" smtClean="0"/>
              <a:t>ima dva izvora: prisustvo strane leksike koja je uglavnom deformisana i prisustvo srpskohrvatskoga jezika u govoru notaroša Mišića, gluvoća Petrova proizvodi komične efekte kad god razgovara sa Janjom.</a:t>
            </a:r>
          </a:p>
          <a:p>
            <a:endParaRPr lang="sr-Latn-ME" sz="1800" dirty="0"/>
          </a:p>
          <a:p>
            <a:r>
              <a:rPr lang="sr-Latn-ME" sz="1800" dirty="0" smtClean="0"/>
              <a:t>U drami se javljaju dva tipa </a:t>
            </a:r>
            <a:r>
              <a:rPr lang="sr-Latn-ME" sz="1800" b="1" dirty="0" smtClean="0"/>
              <a:t>komike situacije</a:t>
            </a:r>
            <a:r>
              <a:rPr lang="sr-Latn-ME" sz="1800" dirty="0" smtClean="0"/>
              <a:t>: dinamične i statične.</a:t>
            </a:r>
            <a:endParaRPr lang="en-US" sz="1800" dirty="0"/>
          </a:p>
        </p:txBody>
      </p:sp>
    </p:spTree>
    <p:extLst>
      <p:ext uri="{BB962C8B-B14F-4D97-AF65-F5344CB8AC3E}">
        <p14:creationId xmlns:p14="http://schemas.microsoft.com/office/powerpoint/2010/main" val="1214307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6" y="618517"/>
            <a:ext cx="3968776" cy="1596177"/>
          </a:xfrm>
        </p:spPr>
        <p:txBody>
          <a:bodyPr/>
          <a:lstStyle/>
          <a:p>
            <a:r>
              <a:rPr lang="en-US" dirty="0" err="1" smtClean="0">
                <a:solidFill>
                  <a:srgbClr val="FF0000"/>
                </a:solidFill>
              </a:rPr>
              <a:t>Doma</a:t>
            </a:r>
            <a:r>
              <a:rPr lang="sr-Latn-ME" dirty="0" smtClean="0">
                <a:solidFill>
                  <a:srgbClr val="FF0000"/>
                </a:solidFill>
              </a:rPr>
              <a:t>ći zadatak</a:t>
            </a:r>
            <a:endParaRPr lang="en-US" dirty="0">
              <a:solidFill>
                <a:srgbClr val="FF0000"/>
              </a:solidFill>
            </a:endParaRPr>
          </a:p>
        </p:txBody>
      </p:sp>
      <p:sp>
        <p:nvSpPr>
          <p:cNvPr id="3" name="Content Placeholder 2"/>
          <p:cNvSpPr>
            <a:spLocks noGrp="1"/>
          </p:cNvSpPr>
          <p:nvPr>
            <p:ph sz="quarter" idx="13"/>
          </p:nvPr>
        </p:nvSpPr>
        <p:spPr>
          <a:xfrm>
            <a:off x="913774" y="2812211"/>
            <a:ext cx="10363826" cy="2978988"/>
          </a:xfrm>
        </p:spPr>
        <p:txBody>
          <a:bodyPr>
            <a:normAutofit/>
          </a:bodyPr>
          <a:lstStyle/>
          <a:p>
            <a:r>
              <a:rPr lang="sr-Latn-ME" sz="1800" i="1" dirty="0" smtClean="0"/>
              <a:t>Prokomentariši odnos kir janje i njegove žene juce.</a:t>
            </a:r>
          </a:p>
          <a:p>
            <a:r>
              <a:rPr lang="sr-Latn-ME" sz="1800" i="1" dirty="0" smtClean="0"/>
              <a:t>Prikaži način života tvrdice.</a:t>
            </a:r>
          </a:p>
          <a:p>
            <a:r>
              <a:rPr lang="sr-Latn-ME" sz="1800" i="1" dirty="0" smtClean="0"/>
              <a:t>Opiši na koji način likovi u drami svojim postupcima pokreću radnju.</a:t>
            </a:r>
          </a:p>
          <a:p>
            <a:r>
              <a:rPr lang="sr-Latn-ME" sz="1800" i="1" dirty="0" smtClean="0"/>
              <a:t>U kir janjinom monologu nad novcem, uoči preplitanje komičnog i ozbiljnog.</a:t>
            </a:r>
            <a:endParaRPr lang="en-US" sz="1800" i="1" dirty="0"/>
          </a:p>
        </p:txBody>
      </p:sp>
    </p:spTree>
    <p:extLst>
      <p:ext uri="{BB962C8B-B14F-4D97-AF65-F5344CB8AC3E}">
        <p14:creationId xmlns:p14="http://schemas.microsoft.com/office/powerpoint/2010/main" val="80734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2485033" cy="1596177"/>
          </a:xfrm>
        </p:spPr>
        <p:txBody>
          <a:bodyPr/>
          <a:lstStyle/>
          <a:p>
            <a:r>
              <a:rPr lang="sr-Latn-ME" dirty="0" smtClean="0">
                <a:solidFill>
                  <a:srgbClr val="FF0000"/>
                </a:solidFill>
              </a:rPr>
              <a:t>O piscu...</a:t>
            </a:r>
            <a:endParaRPr lang="en-US" dirty="0">
              <a:solidFill>
                <a:srgbClr val="FF0000"/>
              </a:solidFill>
            </a:endParaRPr>
          </a:p>
        </p:txBody>
      </p:sp>
      <p:sp>
        <p:nvSpPr>
          <p:cNvPr id="5" name="Content Placeholder 4"/>
          <p:cNvSpPr>
            <a:spLocks noGrp="1"/>
          </p:cNvSpPr>
          <p:nvPr>
            <p:ph sz="quarter" idx="13"/>
          </p:nvPr>
        </p:nvSpPr>
        <p:spPr>
          <a:xfrm>
            <a:off x="913775" y="2522368"/>
            <a:ext cx="8782316" cy="3424107"/>
          </a:xfrm>
        </p:spPr>
        <p:txBody>
          <a:bodyPr/>
          <a:lstStyle/>
          <a:p>
            <a:r>
              <a:rPr lang="sr-Latn-ME" sz="1800" b="1" dirty="0" smtClean="0"/>
              <a:t>Jovan Sterija Popović </a:t>
            </a:r>
            <a:r>
              <a:rPr lang="sr-Latn-ME" sz="1800" dirty="0" smtClean="0"/>
              <a:t>(1806-1856), prvi srpski komediograf, sin je trgovca i tvrdice Grka (što će kasnije u stvaranju likova imati važnu ulogu) i obrazovane majke, od koje je naslijedio umjetnički duh.</a:t>
            </a:r>
          </a:p>
          <a:p>
            <a:r>
              <a:rPr lang="sr-Latn-ME" sz="1800" dirty="0" smtClean="0"/>
              <a:t>Završava prava i radi kao profesor latinskog jezika i advokat, da bi kasnije postao načelnik Ministarstva prosvjete.</a:t>
            </a:r>
          </a:p>
          <a:p>
            <a:r>
              <a:rPr lang="sr-Latn-ME" sz="1800" dirty="0" smtClean="0"/>
              <a:t>Romanopisac, pjesnik, tragičar, kritičar i pisac školskih udžbenik, najznačajniji domet ostvario je u komedijama: </a:t>
            </a:r>
            <a:r>
              <a:rPr lang="sr-Latn-ME" sz="1800" i="1" dirty="0" smtClean="0"/>
              <a:t>Laža i paralaža, pokondirena tikva, beograd nekad i sad, tvrdica</a:t>
            </a:r>
            <a:r>
              <a:rPr lang="sr-Latn-ME" i="1" dirty="0" smtClean="0"/>
              <a:t>.</a:t>
            </a:r>
            <a:endParaRPr lang="en-US" i="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4560" y="0"/>
            <a:ext cx="2377440" cy="3048000"/>
          </a:xfrm>
          <a:prstGeom prst="rect">
            <a:avLst/>
          </a:prstGeom>
        </p:spPr>
      </p:pic>
    </p:spTree>
    <p:extLst>
      <p:ext uri="{BB962C8B-B14F-4D97-AF65-F5344CB8AC3E}">
        <p14:creationId xmlns:p14="http://schemas.microsoft.com/office/powerpoint/2010/main" val="124271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8A91971-E497-4750-84E5-D070C0A0CB98}"/>
              </a:ext>
            </a:extLst>
          </p:cNvPr>
          <p:cNvSpPr>
            <a:spLocks noGrp="1"/>
          </p:cNvSpPr>
          <p:nvPr>
            <p:ph sz="quarter" idx="13"/>
          </p:nvPr>
        </p:nvSpPr>
        <p:spPr>
          <a:xfrm>
            <a:off x="838200" y="923026"/>
            <a:ext cx="10515600" cy="4943219"/>
          </a:xfrm>
        </p:spPr>
        <p:txBody>
          <a:bodyPr/>
          <a:lstStyle/>
          <a:p>
            <a:pPr marL="0" indent="0">
              <a:buNone/>
            </a:pPr>
            <a:r>
              <a:rPr lang="sr-Latn-ME" dirty="0"/>
              <a:t>                                         </a:t>
            </a:r>
            <a:r>
              <a:rPr lang="sr-Latn-ME" dirty="0" smtClean="0"/>
              <a:t> </a:t>
            </a:r>
            <a:r>
              <a:rPr lang="sr-Latn-ME" sz="3600" b="1" dirty="0"/>
              <a:t>D R A M A        </a:t>
            </a:r>
          </a:p>
          <a:p>
            <a:pPr marL="0" indent="0">
              <a:buNone/>
            </a:pPr>
            <a:endParaRPr lang="sr-Latn-ME" dirty="0"/>
          </a:p>
          <a:p>
            <a:pPr marL="0" indent="0">
              <a:buNone/>
            </a:pPr>
            <a:endParaRPr lang="sr-Latn-ME" dirty="0"/>
          </a:p>
          <a:p>
            <a:pPr marL="0" indent="0">
              <a:buNone/>
            </a:pPr>
            <a:r>
              <a:rPr lang="sr-Latn-ME" dirty="0"/>
              <a:t>       </a:t>
            </a:r>
            <a:r>
              <a:rPr lang="sr-Latn-ME" b="1" dirty="0"/>
              <a:t>KOMEDIJA</a:t>
            </a:r>
            <a:r>
              <a:rPr lang="sr-Latn-ME" dirty="0"/>
              <a:t>                   TRAGEDIJA             DRAMA U UŽEM SMISLU</a:t>
            </a:r>
          </a:p>
          <a:p>
            <a:pPr marL="0" indent="0">
              <a:buNone/>
            </a:pPr>
            <a:endParaRPr lang="sr-Latn-ME" dirty="0"/>
          </a:p>
          <a:p>
            <a:pPr marL="0" indent="0">
              <a:buNone/>
            </a:pPr>
            <a:r>
              <a:rPr lang="sr-Latn-ME" dirty="0"/>
              <a:t>Komedija karaktera</a:t>
            </a:r>
          </a:p>
          <a:p>
            <a:pPr marL="0" indent="0">
              <a:buNone/>
            </a:pPr>
            <a:r>
              <a:rPr lang="sr-Latn-ME" dirty="0"/>
              <a:t>Komedija situacije</a:t>
            </a:r>
            <a:endParaRPr lang="en-US" dirty="0"/>
          </a:p>
        </p:txBody>
      </p:sp>
      <p:cxnSp>
        <p:nvCxnSpPr>
          <p:cNvPr id="8" name="Straight Arrow Connector 7">
            <a:extLst>
              <a:ext uri="{FF2B5EF4-FFF2-40B4-BE49-F238E27FC236}">
                <a16:creationId xmlns:a16="http://schemas.microsoft.com/office/drawing/2014/main" xmlns="" id="{E1641CDE-CE9E-44BE-88BF-C68266C48521}"/>
              </a:ext>
            </a:extLst>
          </p:cNvPr>
          <p:cNvCxnSpPr/>
          <p:nvPr/>
        </p:nvCxnSpPr>
        <p:spPr>
          <a:xfrm>
            <a:off x="5549410" y="1762216"/>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xmlns="" id="{E5259541-9449-4C1B-A49A-66F86EF91BDF}"/>
              </a:ext>
            </a:extLst>
          </p:cNvPr>
          <p:cNvCxnSpPr>
            <a:cxnSpLocks/>
          </p:cNvCxnSpPr>
          <p:nvPr/>
        </p:nvCxnSpPr>
        <p:spPr>
          <a:xfrm>
            <a:off x="4805164" y="1762216"/>
            <a:ext cx="0" cy="9410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A5259C90-6A0F-4CFA-9B33-177A016D1000}"/>
              </a:ext>
            </a:extLst>
          </p:cNvPr>
          <p:cNvCxnSpPr>
            <a:cxnSpLocks/>
          </p:cNvCxnSpPr>
          <p:nvPr/>
        </p:nvCxnSpPr>
        <p:spPr>
          <a:xfrm flipH="1">
            <a:off x="2607271" y="1643374"/>
            <a:ext cx="1535837"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Arrow: Down 14">
            <a:extLst>
              <a:ext uri="{FF2B5EF4-FFF2-40B4-BE49-F238E27FC236}">
                <a16:creationId xmlns:a16="http://schemas.microsoft.com/office/drawing/2014/main" xmlns="" id="{124760C0-1D43-497B-9C79-BFD27F67B628}"/>
              </a:ext>
            </a:extLst>
          </p:cNvPr>
          <p:cNvSpPr/>
          <p:nvPr/>
        </p:nvSpPr>
        <p:spPr>
          <a:xfrm>
            <a:off x="1763557" y="3131195"/>
            <a:ext cx="484632" cy="6924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4466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CF97421-06CA-4ED0-8B68-A1591358B1AA}"/>
              </a:ext>
            </a:extLst>
          </p:cNvPr>
          <p:cNvSpPr>
            <a:spLocks noGrp="1"/>
          </p:cNvSpPr>
          <p:nvPr>
            <p:ph sz="quarter" idx="13"/>
          </p:nvPr>
        </p:nvSpPr>
        <p:spPr>
          <a:xfrm>
            <a:off x="838200" y="1535837"/>
            <a:ext cx="10515600" cy="4641126"/>
          </a:xfrm>
        </p:spPr>
        <p:txBody>
          <a:bodyPr/>
          <a:lstStyle/>
          <a:p>
            <a:r>
              <a:rPr lang="sr-Latn-ME" dirty="0">
                <a:solidFill>
                  <a:srgbClr val="FF0000"/>
                </a:solidFill>
              </a:rPr>
              <a:t>Književni rod</a:t>
            </a:r>
            <a:r>
              <a:rPr lang="sr-Latn-ME" dirty="0"/>
              <a:t>: </a:t>
            </a:r>
            <a:r>
              <a:rPr lang="sr-Latn-ME" dirty="0" smtClean="0"/>
              <a:t>drama</a:t>
            </a:r>
          </a:p>
          <a:p>
            <a:r>
              <a:rPr lang="sr-Latn-ME" dirty="0" smtClean="0">
                <a:solidFill>
                  <a:srgbClr val="FF0000"/>
                </a:solidFill>
              </a:rPr>
              <a:t>Vrsta djela</a:t>
            </a:r>
            <a:r>
              <a:rPr lang="sr-Latn-ME" dirty="0" smtClean="0"/>
              <a:t>:  komedija – (komedija karaktera)</a:t>
            </a:r>
          </a:p>
          <a:p>
            <a:r>
              <a:rPr lang="sr-Latn-ME" dirty="0" smtClean="0">
                <a:solidFill>
                  <a:srgbClr val="FF0000"/>
                </a:solidFill>
              </a:rPr>
              <a:t>Vrijeme </a:t>
            </a:r>
            <a:r>
              <a:rPr lang="sr-Latn-ME" dirty="0">
                <a:solidFill>
                  <a:srgbClr val="FF0000"/>
                </a:solidFill>
              </a:rPr>
              <a:t>radnje</a:t>
            </a:r>
            <a:r>
              <a:rPr lang="sr-Latn-ME" dirty="0"/>
              <a:t>: prva polovina IX vijeka</a:t>
            </a:r>
          </a:p>
          <a:p>
            <a:endParaRPr lang="sr-Latn-ME" dirty="0"/>
          </a:p>
          <a:p>
            <a:endParaRPr lang="sr-Latn-ME" dirty="0"/>
          </a:p>
          <a:p>
            <a:r>
              <a:rPr lang="sr-Latn-ME" dirty="0">
                <a:solidFill>
                  <a:srgbClr val="FF0000"/>
                </a:solidFill>
              </a:rPr>
              <a:t>Naslov</a:t>
            </a:r>
            <a:r>
              <a:rPr lang="sr-Latn-ME" dirty="0"/>
              <a:t>: na osnovu glavnog lika</a:t>
            </a:r>
          </a:p>
          <a:p>
            <a:r>
              <a:rPr lang="sr-Latn-ME" dirty="0">
                <a:solidFill>
                  <a:srgbClr val="FF0000"/>
                </a:solidFill>
              </a:rPr>
              <a:t>Kir-Janja</a:t>
            </a:r>
            <a:r>
              <a:rPr lang="sr-Latn-ME" dirty="0"/>
              <a:t> – grčki trgovac, tvrdica</a:t>
            </a:r>
          </a:p>
          <a:p>
            <a:endParaRPr lang="en-US" dirty="0"/>
          </a:p>
        </p:txBody>
      </p:sp>
    </p:spTree>
    <p:extLst>
      <p:ext uri="{BB962C8B-B14F-4D97-AF65-F5344CB8AC3E}">
        <p14:creationId xmlns:p14="http://schemas.microsoft.com/office/powerpoint/2010/main" val="3668199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869AB3-5ABA-4B45-879B-21764AB9638F}"/>
              </a:ext>
            </a:extLst>
          </p:cNvPr>
          <p:cNvSpPr>
            <a:spLocks noGrp="1"/>
          </p:cNvSpPr>
          <p:nvPr>
            <p:ph type="title"/>
          </p:nvPr>
        </p:nvSpPr>
        <p:spPr/>
        <p:txBody>
          <a:bodyPr/>
          <a:lstStyle/>
          <a:p>
            <a:r>
              <a:rPr lang="sr-Latn-ME" dirty="0">
                <a:solidFill>
                  <a:srgbClr val="FF0000"/>
                </a:solidFill>
              </a:rPr>
              <a:t>Likovi:</a:t>
            </a:r>
            <a:endParaRPr lang="en-US" dirty="0">
              <a:solidFill>
                <a:srgbClr val="FF0000"/>
              </a:solidFill>
            </a:endParaRPr>
          </a:p>
        </p:txBody>
      </p:sp>
      <p:sp>
        <p:nvSpPr>
          <p:cNvPr id="3" name="Content Placeholder 2">
            <a:extLst>
              <a:ext uri="{FF2B5EF4-FFF2-40B4-BE49-F238E27FC236}">
                <a16:creationId xmlns:a16="http://schemas.microsoft.com/office/drawing/2014/main" xmlns="" id="{EC264260-4BE0-463D-8350-12F4D1BE976E}"/>
              </a:ext>
            </a:extLst>
          </p:cNvPr>
          <p:cNvSpPr>
            <a:spLocks noGrp="1"/>
          </p:cNvSpPr>
          <p:nvPr>
            <p:ph sz="quarter" idx="13"/>
          </p:nvPr>
        </p:nvSpPr>
        <p:spPr/>
        <p:txBody>
          <a:bodyPr/>
          <a:lstStyle/>
          <a:p>
            <a:r>
              <a:rPr lang="sr-Latn-ME" dirty="0"/>
              <a:t>Kir-Janja</a:t>
            </a:r>
          </a:p>
          <a:p>
            <a:r>
              <a:rPr lang="sr-Latn-ME" dirty="0"/>
              <a:t>Juca – njegova supruga</a:t>
            </a:r>
          </a:p>
          <a:p>
            <a:r>
              <a:rPr lang="sr-Latn-ME" dirty="0"/>
              <a:t>Katica – njegova ćerka iz prvog braka</a:t>
            </a:r>
          </a:p>
          <a:p>
            <a:r>
              <a:rPr lang="sr-Latn-ME" dirty="0"/>
              <a:t>Kir-Dima </a:t>
            </a:r>
          </a:p>
          <a:p>
            <a:r>
              <a:rPr lang="sr-Latn-ME" dirty="0"/>
              <a:t>Mišić – notaroš</a:t>
            </a:r>
          </a:p>
          <a:p>
            <a:r>
              <a:rPr lang="sr-Latn-ME" dirty="0"/>
              <a:t>Petar - sluga</a:t>
            </a:r>
            <a:endParaRPr lang="en-US" dirty="0"/>
          </a:p>
        </p:txBody>
      </p:sp>
    </p:spTree>
    <p:extLst>
      <p:ext uri="{BB962C8B-B14F-4D97-AF65-F5344CB8AC3E}">
        <p14:creationId xmlns:p14="http://schemas.microsoft.com/office/powerpoint/2010/main" val="348709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3951523" cy="1596177"/>
          </a:xfrm>
        </p:spPr>
        <p:txBody>
          <a:bodyPr/>
          <a:lstStyle/>
          <a:p>
            <a:r>
              <a:rPr lang="sr-Latn-ME" dirty="0" smtClean="0">
                <a:solidFill>
                  <a:srgbClr val="FF0000"/>
                </a:solidFill>
              </a:rPr>
              <a:t>Drama u tri čina</a:t>
            </a:r>
            <a:endParaRPr lang="en-US" dirty="0">
              <a:solidFill>
                <a:srgbClr val="FF0000"/>
              </a:solidFill>
            </a:endParaRPr>
          </a:p>
        </p:txBody>
      </p:sp>
      <p:sp>
        <p:nvSpPr>
          <p:cNvPr id="3" name="Content Placeholder 2"/>
          <p:cNvSpPr>
            <a:spLocks noGrp="1"/>
          </p:cNvSpPr>
          <p:nvPr>
            <p:ph sz="quarter" idx="13"/>
          </p:nvPr>
        </p:nvSpPr>
        <p:spPr/>
        <p:txBody>
          <a:bodyPr>
            <a:normAutofit/>
          </a:bodyPr>
          <a:lstStyle/>
          <a:p>
            <a:r>
              <a:rPr lang="sr-Latn-ME" sz="1800" b="1" dirty="0" smtClean="0"/>
              <a:t>Prvi čin </a:t>
            </a:r>
            <a:r>
              <a:rPr lang="sr-Latn-ME" sz="1800" dirty="0" smtClean="0"/>
              <a:t>ima uvodnu funkciju. Ni jedna od pojava (scena) nije dinamična – niti pokreće radnju, niti je zapliće. Zaplet je naznačen tek u situaciji kada janja daje </a:t>
            </a:r>
            <a:r>
              <a:rPr lang="sr-Latn-ME" sz="1800" dirty="0" smtClean="0"/>
              <a:t>pr</a:t>
            </a:r>
            <a:r>
              <a:rPr lang="en-US" sz="1800" dirty="0" err="1" smtClean="0"/>
              <a:t>i</a:t>
            </a:r>
            <a:r>
              <a:rPr lang="sr-Latn-ME" sz="1800" dirty="0" smtClean="0"/>
              <a:t>stanak </a:t>
            </a:r>
            <a:r>
              <a:rPr lang="sr-Latn-ME" sz="1800" dirty="0" smtClean="0"/>
              <a:t>da uda kćer Katicu za starog kir dimu.</a:t>
            </a:r>
          </a:p>
          <a:p>
            <a:r>
              <a:rPr lang="sr-Latn-ME" sz="1800" dirty="0" smtClean="0"/>
              <a:t>Dramska priča se otvara razgovorom kir janje i juce u kome se otkriva njihova situacija, međusobni odnosi, karakteri. Ovaj razgovor ne pokreće radnju, ali započinje postepeno oblikovanje lika kir janje. Iz razgovora se otkriva da je velika razlika u godinama među njima, kada je ženio obećavao joj je udoban život i bogatstvo, a sada je pogođen što šije haljine, što traži da joj kupi šešir, ljubomoran je.</a:t>
            </a:r>
            <a:endParaRPr lang="en-US" sz="1800" dirty="0"/>
          </a:p>
        </p:txBody>
      </p:sp>
    </p:spTree>
    <p:extLst>
      <p:ext uri="{BB962C8B-B14F-4D97-AF65-F5344CB8AC3E}">
        <p14:creationId xmlns:p14="http://schemas.microsoft.com/office/powerpoint/2010/main" val="130491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sr-Latn-ME" sz="1800" dirty="0" smtClean="0"/>
              <a:t>Sljedeća situacija uvodi u dramsku priču starog slugu petra koji je gluv i nesposoban za obavljanje posla. Njegova gluvoća je izvor komičnih efekata. On donosi janji pismo iz koga ovaj vidi da mu kir dima traži pozajmicu. Nedugo zatim nastaje čuvena scena kada je janja sam sa svojim novcem i razgovara s njim, tepa kao da mu je najrođeniji rod.</a:t>
            </a:r>
          </a:p>
          <a:p>
            <a:r>
              <a:rPr lang="sr-Latn-ME" sz="1800" dirty="0" smtClean="0"/>
              <a:t>Ta scena potpuno razotkriva ličnost i karakter kir janje. Njegova ljubav prema novcu pretvorila se u strast, a to je već bolesno stanje ličnosti. Njegov strah da će mu neko pokrasti novce bezgraničan je, prešao je u opsesiju još jedno bolesno stanje ličnosti.</a:t>
            </a:r>
            <a:endParaRPr lang="en-US" sz="1800" dirty="0"/>
          </a:p>
        </p:txBody>
      </p:sp>
    </p:spTree>
    <p:extLst>
      <p:ext uri="{BB962C8B-B14F-4D97-AF65-F5344CB8AC3E}">
        <p14:creationId xmlns:p14="http://schemas.microsoft.com/office/powerpoint/2010/main" val="1930594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sr-Latn-ME" sz="1800" dirty="0" smtClean="0"/>
              <a:t>Sljedeća pojava uvodi u priču još jednu ličnost, notaroša mišića. Janja je uznemiren, u njemu je prije svega ljubomora, ali još više strah da ga juca i notaroš zajedno ne opljačkaju. Notaroš je došao da traži dobrovoljni prilog za izgradnju bolnice i očekuje da janja, kao ugledni trgovac, priloži hiljadu forinti. To je za janju ogroman novac: on nema novca.</a:t>
            </a:r>
            <a:endParaRPr lang="en-US" sz="1800" dirty="0"/>
          </a:p>
        </p:txBody>
      </p:sp>
    </p:spTree>
    <p:extLst>
      <p:ext uri="{BB962C8B-B14F-4D97-AF65-F5344CB8AC3E}">
        <p14:creationId xmlns:p14="http://schemas.microsoft.com/office/powerpoint/2010/main" val="215207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sr-Latn-ME" sz="1800" dirty="0" smtClean="0"/>
              <a:t>Kir dima dolazi kod janje zbog dva posla. Pozajmljuje novac od janje uz visoku kamatu koju odmah isplaćuje od pozajmljenog novca. Kada je to završio, prosi od janje njegovu kćer katicu. Janja pristaje jer kir dima ne traži uz nju nikakav novac kao miraz i neće praviti svadbu.</a:t>
            </a:r>
          </a:p>
          <a:p>
            <a:r>
              <a:rPr lang="sr-Latn-ME" sz="1800" dirty="0" smtClean="0"/>
              <a:t>Ovo je već poznati motiv o ocu tvrdici koji žrtvuje svoju mladu kćer udajući je za bogatog starca, ali je ovdje jedna od karika u građenju lika kir janje.</a:t>
            </a:r>
            <a:endParaRPr lang="en-US" sz="1800" dirty="0"/>
          </a:p>
        </p:txBody>
      </p:sp>
    </p:spTree>
    <p:extLst>
      <p:ext uri="{BB962C8B-B14F-4D97-AF65-F5344CB8AC3E}">
        <p14:creationId xmlns:p14="http://schemas.microsoft.com/office/powerpoint/2010/main" val="404782434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230</TotalTime>
  <Words>1260</Words>
  <Application>Microsoft Office PowerPoint</Application>
  <PresentationFormat>Widescreen</PresentationFormat>
  <Paragraphs>66</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Tw Cen MT</vt:lpstr>
      <vt:lpstr>Droplet</vt:lpstr>
      <vt:lpstr>KIR -JANJA</vt:lpstr>
      <vt:lpstr>O piscu...</vt:lpstr>
      <vt:lpstr>PowerPoint Presentation</vt:lpstr>
      <vt:lpstr>PowerPoint Presentation</vt:lpstr>
      <vt:lpstr>Likovi:</vt:lpstr>
      <vt:lpstr>Drama u tri čina</vt:lpstr>
      <vt:lpstr>PowerPoint Presentation</vt:lpstr>
      <vt:lpstr>PowerPoint Presentation</vt:lpstr>
      <vt:lpstr>PowerPoint Presentation</vt:lpstr>
      <vt:lpstr>PowerPoint Presentation</vt:lpstr>
      <vt:lpstr>PowerPoint Presentation</vt:lpstr>
      <vt:lpstr>Kir Janja</vt:lpstr>
      <vt:lpstr>PowerPoint Presentation</vt:lpstr>
      <vt:lpstr>Komedija karaktera</vt:lpstr>
      <vt:lpstr>PowerPoint Presentation</vt:lpstr>
      <vt:lpstr>komika</vt:lpstr>
      <vt:lpstr>Domaći zadatak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 -JANJA</dc:title>
  <dc:creator>Natasa</dc:creator>
  <cp:lastModifiedBy>Natasa</cp:lastModifiedBy>
  <cp:revision>20</cp:revision>
  <dcterms:created xsi:type="dcterms:W3CDTF">2019-11-14T07:38:17Z</dcterms:created>
  <dcterms:modified xsi:type="dcterms:W3CDTF">2020-11-09T22:55:01Z</dcterms:modified>
</cp:coreProperties>
</file>