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9" r:id="rId4"/>
    <p:sldId id="260" r:id="rId5"/>
    <p:sldId id="285" r:id="rId6"/>
    <p:sldId id="258" r:id="rId7"/>
    <p:sldId id="291" r:id="rId8"/>
    <p:sldId id="290" r:id="rId9"/>
    <p:sldId id="289" r:id="rId10"/>
    <p:sldId id="269" r:id="rId11"/>
    <p:sldId id="279" r:id="rId12"/>
    <p:sldId id="276" r:id="rId13"/>
    <p:sldId id="280" r:id="rId14"/>
    <p:sldId id="267" r:id="rId15"/>
    <p:sldId id="268" r:id="rId16"/>
    <p:sldId id="271" r:id="rId1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7BE"/>
    <a:srgbClr val="FFFFFF"/>
    <a:srgbClr val="088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5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F53EE-18C0-4DFC-AC11-50250B36F75E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0320F-6984-4FAC-A2EF-F4485275D20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9815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331004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10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96829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11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58948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585342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5882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776116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15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955681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16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0768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2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01047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3678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4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63440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5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13291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6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597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7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5294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8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9057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0320F-6984-4FAC-A2EF-F4485275D205}" type="slidenum">
              <a:rPr lang="sr-Latn-ME" smtClean="0"/>
              <a:t>9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88707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45014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60992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1762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3178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7542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340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29788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90584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7020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5100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677-660E-4C6F-AD2A-2F29C0AA398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15898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8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M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M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6677-660E-4C6F-AD2A-2F29C0AA398C}" type="datetimeFigureOut">
              <a:rPr lang="sr-Latn-ME" smtClean="0"/>
              <a:t>30.12.2021.</a:t>
            </a:fld>
            <a:endParaRPr lang="sr-Latn-M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28BA-06AC-4E3C-BD9C-1D7D7C7A9CB9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414601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komarko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950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PRIJEM RADNIKA U RADNI ODNOS</a:t>
            </a:r>
            <a:endParaRPr lang="sr-Latn-M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84" y="1275606"/>
            <a:ext cx="3996444" cy="22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4083918"/>
            <a:ext cx="274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b="1" dirty="0" smtClean="0"/>
              <a:t>prof. Budrak Aleksandra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06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Prijava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zasnivanje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radnog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odnosa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229600" cy="339447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Lica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koja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konkurišu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radno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mjesto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poslodavca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podnose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pismenu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prijavu</a:t>
            </a:r>
            <a:r>
              <a:rPr lang="en-US" sz="2400" dirty="0" smtClean="0">
                <a:solidFill>
                  <a:schemeClr val="bg1"/>
                </a:solidFill>
              </a:rPr>
              <a:t> i/</a:t>
            </a:r>
            <a:r>
              <a:rPr lang="en-US" sz="2400" dirty="0" err="1" smtClean="0">
                <a:solidFill>
                  <a:schemeClr val="bg1"/>
                </a:solidFill>
              </a:rPr>
              <a:t>ili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motivaciono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pismo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zasnivanje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radnog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odnosa</a:t>
            </a:r>
            <a:r>
              <a:rPr lang="en-US" sz="2400" dirty="0" smtClean="0">
                <a:solidFill>
                  <a:schemeClr val="bg1"/>
                </a:solidFill>
              </a:rPr>
              <a:t>, CV </a:t>
            </a:r>
            <a:r>
              <a:rPr lang="en-US" sz="2400" dirty="0" err="1" smtClean="0">
                <a:solidFill>
                  <a:schemeClr val="bg1"/>
                </a:solidFill>
              </a:rPr>
              <a:t>tj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radnu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biografiju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cjelokupnom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genezom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školovanja</a:t>
            </a:r>
            <a:r>
              <a:rPr lang="en-US" sz="2400" dirty="0" smtClean="0">
                <a:solidFill>
                  <a:schemeClr val="bg1"/>
                </a:solidFill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</a:rPr>
              <a:t>rada</a:t>
            </a:r>
            <a:r>
              <a:rPr lang="en-US" sz="2400" dirty="0" smtClean="0">
                <a:solidFill>
                  <a:schemeClr val="bg1"/>
                </a:solidFill>
              </a:rPr>
              <a:t> i </a:t>
            </a:r>
            <a:r>
              <a:rPr lang="en-US" sz="2400" dirty="0" err="1" smtClean="0">
                <a:solidFill>
                  <a:schemeClr val="bg1"/>
                </a:solidFill>
              </a:rPr>
              <a:t>ostalu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potrebnu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dokumentaciju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sr-Latn-ME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Pedja\Desktop\cvc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7"/>
          <a:stretch/>
        </p:blipFill>
        <p:spPr bwMode="auto">
          <a:xfrm>
            <a:off x="4499992" y="2579368"/>
            <a:ext cx="4377154" cy="24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edja\Desktop\jo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" t="2833"/>
          <a:stretch/>
        </p:blipFill>
        <p:spPr bwMode="auto">
          <a:xfrm>
            <a:off x="369687" y="2579368"/>
            <a:ext cx="4096500" cy="242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038547"/>
              </p:ext>
            </p:extLst>
          </p:nvPr>
        </p:nvGraphicFramePr>
        <p:xfrm>
          <a:off x="2195736" y="123477"/>
          <a:ext cx="4320480" cy="490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ocument" r:id="rId5" imgW="6154141" imgH="7510510" progId="Word.Document.12">
                  <p:embed/>
                </p:oleObj>
              </mc:Choice>
              <mc:Fallback>
                <p:oleObj name="Document" r:id="rId5" imgW="6154141" imgH="7510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5736" y="123477"/>
                        <a:ext cx="4320480" cy="49014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662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254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Primjer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sr-Latn-BA" dirty="0" smtClean="0">
                <a:solidFill>
                  <a:schemeClr val="bg1"/>
                </a:solidFill>
              </a:rPr>
              <a:t>rijav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sr-Latn-BA" dirty="0" smtClean="0">
                <a:solidFill>
                  <a:schemeClr val="bg1"/>
                </a:solidFill>
              </a:rPr>
              <a:t> za prijem u radni odnos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528339"/>
            <a:ext cx="6408712" cy="499573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r-Latn-BA" b="1" dirty="0">
                <a:solidFill>
                  <a:schemeClr val="bg1"/>
                </a:solidFill>
              </a:rPr>
              <a:t> </a:t>
            </a:r>
            <a:endParaRPr lang="sr-Latn-M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3700" dirty="0">
                <a:solidFill>
                  <a:schemeClr val="bg1"/>
                </a:solidFill>
              </a:rPr>
              <a:t>Marko Marković                                                                                                     </a:t>
            </a:r>
            <a:r>
              <a:rPr lang="en-US" sz="3700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sr-Latn-BA" sz="3700" dirty="0" smtClean="0">
                <a:solidFill>
                  <a:schemeClr val="bg1"/>
                </a:solidFill>
              </a:rPr>
              <a:t> </a:t>
            </a:r>
            <a:r>
              <a:rPr lang="sr-Latn-BA" sz="3700" dirty="0">
                <a:solidFill>
                  <a:schemeClr val="bg1"/>
                </a:solidFill>
              </a:rPr>
              <a:t>Ul. Kralja Nikole br. 5, Podgorica                                                                   </a:t>
            </a:r>
            <a:r>
              <a:rPr lang="en-US" sz="3700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sr-Latn-BA" sz="3700" dirty="0" smtClean="0">
                <a:solidFill>
                  <a:schemeClr val="bg1"/>
                </a:solidFill>
              </a:rPr>
              <a:t> </a:t>
            </a:r>
            <a:r>
              <a:rPr lang="sr-Latn-BA" sz="3700" dirty="0">
                <a:solidFill>
                  <a:schemeClr val="bg1"/>
                </a:solidFill>
              </a:rPr>
              <a:t>020/111-000                                                                                 </a:t>
            </a:r>
            <a:r>
              <a:rPr lang="en-US" sz="3700" dirty="0" smtClean="0">
                <a:solidFill>
                  <a:schemeClr val="bg1"/>
                </a:solidFill>
              </a:rPr>
              <a:t>                          </a:t>
            </a:r>
            <a:r>
              <a:rPr lang="sr-Latn-BA" sz="3700" dirty="0" smtClean="0">
                <a:solidFill>
                  <a:schemeClr val="bg1"/>
                </a:solidFill>
              </a:rPr>
              <a:t> </a:t>
            </a:r>
            <a:r>
              <a:rPr lang="en-US" sz="3700" dirty="0" smtClean="0">
                <a:solidFill>
                  <a:schemeClr val="bg1"/>
                </a:solidFill>
              </a:rPr>
              <a:t>             </a:t>
            </a:r>
            <a:r>
              <a:rPr lang="sr-Latn-BA" sz="3700" dirty="0" smtClean="0">
                <a:solidFill>
                  <a:schemeClr val="bg1"/>
                </a:solidFill>
              </a:rPr>
              <a:t> </a:t>
            </a:r>
            <a:r>
              <a:rPr lang="sr-Latn-BA" sz="3700" dirty="0">
                <a:solidFill>
                  <a:schemeClr val="bg1"/>
                </a:solidFill>
                <a:hlinkClick r:id="rId3"/>
              </a:rPr>
              <a:t>markomarko</a:t>
            </a:r>
            <a:r>
              <a:rPr lang="en-US" sz="3700" dirty="0">
                <a:solidFill>
                  <a:schemeClr val="bg1"/>
                </a:solidFill>
                <a:hlinkClick r:id="rId3"/>
              </a:rPr>
              <a:t>@gmail.com</a:t>
            </a:r>
            <a:r>
              <a:rPr lang="en-US" sz="3700" dirty="0">
                <a:solidFill>
                  <a:schemeClr val="bg1"/>
                </a:solidFill>
              </a:rPr>
              <a:t> 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r-Latn-BA" sz="4300" dirty="0">
                <a:solidFill>
                  <a:schemeClr val="bg1"/>
                </a:solidFill>
              </a:rPr>
              <a:t>Turistička agencija „Travel World“                                                                   </a:t>
            </a:r>
            <a:r>
              <a:rPr lang="en-US" sz="4300" dirty="0" smtClean="0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sr-Latn-BA" sz="4300" dirty="0" smtClean="0">
                <a:solidFill>
                  <a:schemeClr val="bg1"/>
                </a:solidFill>
              </a:rPr>
              <a:t>  </a:t>
            </a:r>
            <a:r>
              <a:rPr lang="en-US" sz="4300" dirty="0" smtClean="0">
                <a:solidFill>
                  <a:schemeClr val="bg1"/>
                </a:solidFill>
              </a:rPr>
              <a:t> </a:t>
            </a:r>
            <a:r>
              <a:rPr lang="sr-Latn-BA" sz="4300" dirty="0" smtClean="0">
                <a:solidFill>
                  <a:schemeClr val="bg1"/>
                </a:solidFill>
              </a:rPr>
              <a:t> </a:t>
            </a:r>
            <a:r>
              <a:rPr lang="sr-Latn-BA" sz="4300" dirty="0">
                <a:solidFill>
                  <a:schemeClr val="bg1"/>
                </a:solidFill>
              </a:rPr>
              <a:t>Bijelo Polje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 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Predmet: </a:t>
            </a:r>
            <a:r>
              <a:rPr lang="sr-Latn-BA" sz="4300" b="1" dirty="0">
                <a:solidFill>
                  <a:schemeClr val="bg1"/>
                </a:solidFill>
              </a:rPr>
              <a:t>Prijava za prijem u radni odnos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U vezi sa konkursom koji je objavljen  na sajtu Zavoda za zapošljavanje Crne Gore dana </a:t>
            </a:r>
            <a:r>
              <a:rPr lang="sr-Latn-BA" sz="4300" b="1" dirty="0">
                <a:solidFill>
                  <a:schemeClr val="bg1"/>
                </a:solidFill>
              </a:rPr>
              <a:t>17.03.2020.  </a:t>
            </a:r>
            <a:r>
              <a:rPr lang="sr-Latn-BA" sz="4300" dirty="0">
                <a:solidFill>
                  <a:schemeClr val="bg1"/>
                </a:solidFill>
              </a:rPr>
              <a:t>kojim oglašavate potrebu za zasnivanje radnog odnosa, sa jednim izvršiocem na radnom mjestu</a:t>
            </a:r>
            <a:r>
              <a:rPr lang="sr-Latn-BA" sz="4300" b="1" dirty="0">
                <a:solidFill>
                  <a:schemeClr val="bg1"/>
                </a:solidFill>
              </a:rPr>
              <a:t> referent za prodaju turističkih aranžmana </a:t>
            </a:r>
            <a:r>
              <a:rPr lang="sr-Latn-BA" sz="4300" dirty="0">
                <a:solidFill>
                  <a:schemeClr val="bg1"/>
                </a:solidFill>
              </a:rPr>
              <a:t>na </a:t>
            </a:r>
            <a:r>
              <a:rPr lang="sr-Latn-BA" sz="4300" b="1" dirty="0">
                <a:solidFill>
                  <a:schemeClr val="bg1"/>
                </a:solidFill>
              </a:rPr>
              <a:t>neodredjeno vrijeme, </a:t>
            </a:r>
            <a:r>
              <a:rPr lang="sr-Latn-BA" sz="4300" dirty="0">
                <a:solidFill>
                  <a:schemeClr val="bg1"/>
                </a:solidFill>
              </a:rPr>
              <a:t>sa </a:t>
            </a:r>
            <a:r>
              <a:rPr lang="sr-Latn-BA" sz="4300" b="1" dirty="0">
                <a:solidFill>
                  <a:schemeClr val="bg1"/>
                </a:solidFill>
              </a:rPr>
              <a:t>punim </a:t>
            </a:r>
            <a:r>
              <a:rPr lang="sr-Latn-BA" sz="4300" dirty="0">
                <a:solidFill>
                  <a:schemeClr val="bg1"/>
                </a:solidFill>
              </a:rPr>
              <a:t>radnim vremenom, podnosim ovu prijavu radi učešća u postupku za izbor kandidata za naznačeno radno mjesto.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Prilog: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Kratka biografija (CV)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Ljekarsko uvjerenje 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Fotokopija diplome o završenoj srednjoj školi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Potvrda o položenom državnom ispitu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Potvrda o radnom iskustvu</a:t>
            </a:r>
            <a:endParaRPr lang="sr-Latn-ME" sz="4300" dirty="0">
              <a:solidFill>
                <a:schemeClr val="bg1"/>
              </a:solidFill>
            </a:endParaRPr>
          </a:p>
          <a:p>
            <a:r>
              <a:rPr lang="sr-Latn-BA" sz="4300" dirty="0">
                <a:solidFill>
                  <a:schemeClr val="bg1"/>
                </a:solidFill>
              </a:rPr>
              <a:t>Uvjerenje o znanju stranih jezika i poznavanju rada na računaru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 </a:t>
            </a:r>
            <a:endParaRPr lang="sr-Latn-ME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r-Latn-BA" sz="4300" dirty="0">
                <a:solidFill>
                  <a:schemeClr val="bg1"/>
                </a:solidFill>
              </a:rPr>
              <a:t>U Podgorici, 23.03.2020. god.                                             Podnosilac </a:t>
            </a:r>
            <a:r>
              <a:rPr lang="sr-Latn-BA" sz="4300" dirty="0" smtClean="0">
                <a:solidFill>
                  <a:schemeClr val="bg1"/>
                </a:solidFill>
              </a:rPr>
              <a:t>prijave</a:t>
            </a:r>
            <a:r>
              <a:rPr lang="en-US" sz="4300" dirty="0" smtClean="0">
                <a:solidFill>
                  <a:schemeClr val="bg1"/>
                </a:solidFill>
              </a:rPr>
              <a:t>:</a:t>
            </a:r>
            <a:r>
              <a:rPr lang="sr-Latn-BA" sz="4300" dirty="0" smtClean="0">
                <a:solidFill>
                  <a:schemeClr val="bg1"/>
                </a:solidFill>
              </a:rPr>
              <a:t> </a:t>
            </a:r>
            <a:r>
              <a:rPr lang="sr-Latn-BA" sz="4300" dirty="0">
                <a:solidFill>
                  <a:schemeClr val="bg1"/>
                </a:solidFill>
              </a:rPr>
              <a:t>					   </a:t>
            </a:r>
            <a:r>
              <a:rPr lang="en-US" sz="4300" dirty="0" smtClean="0">
                <a:solidFill>
                  <a:schemeClr val="bg1"/>
                </a:solidFill>
              </a:rPr>
              <a:t>   </a:t>
            </a:r>
            <a:r>
              <a:rPr lang="sr-Latn-BA" sz="4300" dirty="0" smtClean="0">
                <a:solidFill>
                  <a:schemeClr val="bg1"/>
                </a:solidFill>
              </a:rPr>
              <a:t>Marko </a:t>
            </a:r>
            <a:r>
              <a:rPr lang="sr-Latn-BA" sz="4300" dirty="0">
                <a:solidFill>
                  <a:schemeClr val="bg1"/>
                </a:solidFill>
              </a:rPr>
              <a:t>Marković                                                                       </a:t>
            </a:r>
            <a:endParaRPr lang="sr-Latn-ME" sz="43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Intervju za posao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3598"/>
            <a:ext cx="4186808" cy="3024335"/>
          </a:xfrm>
        </p:spPr>
        <p:txBody>
          <a:bodyPr>
            <a:normAutofit/>
          </a:bodyPr>
          <a:lstStyle/>
          <a:p>
            <a:r>
              <a:rPr lang="sr-Latn-BA" sz="2400" dirty="0" smtClean="0"/>
              <a:t>Poslodavac bira kandidate na osnovu priloženih prijava i pozivaju ih na razgovor. 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39825"/>
            <a:ext cx="3240360" cy="31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9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A7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5" t="2327"/>
          <a:stretch/>
        </p:blipFill>
        <p:spPr bwMode="auto">
          <a:xfrm>
            <a:off x="-36512" y="1799538"/>
            <a:ext cx="1456061" cy="335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/>
          <a:stretch/>
        </p:blipFill>
        <p:spPr bwMode="auto">
          <a:xfrm>
            <a:off x="742000" y="1799538"/>
            <a:ext cx="1852613" cy="335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Pedja\Desktop\odluk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"/>
          <a:stretch/>
        </p:blipFill>
        <p:spPr bwMode="auto">
          <a:xfrm>
            <a:off x="4252622" y="1799538"/>
            <a:ext cx="4891378" cy="33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Odluka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03598"/>
            <a:ext cx="8568952" cy="3394472"/>
          </a:xfrm>
        </p:spPr>
        <p:txBody>
          <a:bodyPr>
            <a:normAutofit/>
          </a:bodyPr>
          <a:lstStyle/>
          <a:p>
            <a:r>
              <a:rPr lang="sr-Latn-BA" sz="2800" dirty="0">
                <a:solidFill>
                  <a:schemeClr val="bg1"/>
                </a:solidFill>
              </a:rPr>
              <a:t>Nakon sprovedenog postupka o izboru kandidata, poslodavac donosi odluku sa kojom usmeno ili pismeno obavještava kandidata. </a:t>
            </a:r>
            <a:endParaRPr lang="sr-Latn-ME" sz="2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1" r="62053"/>
          <a:stretch/>
        </p:blipFill>
        <p:spPr bwMode="auto">
          <a:xfrm>
            <a:off x="3059832" y="3108960"/>
            <a:ext cx="1855415" cy="20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8"/>
          <a:stretch/>
        </p:blipFill>
        <p:spPr bwMode="auto">
          <a:xfrm>
            <a:off x="1907704" y="3050438"/>
            <a:ext cx="1852613" cy="209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7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68" y="267494"/>
            <a:ext cx="8291264" cy="3394472"/>
          </a:xfrm>
        </p:spPr>
        <p:txBody>
          <a:bodyPr/>
          <a:lstStyle/>
          <a:p>
            <a:r>
              <a:rPr lang="sr-Latn-BA" sz="2800" dirty="0"/>
              <a:t>Prilikom zasnivanja radnog odnosa zaposleni predaje </a:t>
            </a:r>
            <a:r>
              <a:rPr lang="sr-Latn-BA" sz="2800" b="1" dirty="0"/>
              <a:t>radnu knjižicu </a:t>
            </a:r>
            <a:r>
              <a:rPr lang="sr-Latn-BA" sz="2800" dirty="0"/>
              <a:t>poslodavcu. Ukoliko radni odnos prestane iz bilo kog razloga poslodavac je dužan da mu istu vrati uredno popunjenu. </a:t>
            </a:r>
            <a:endParaRPr lang="sr-Latn-ME" sz="2800" dirty="0"/>
          </a:p>
          <a:p>
            <a:endParaRPr lang="sr-Latn-M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0" b="92250" l="4255" r="97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64937"/>
            <a:ext cx="5700886" cy="320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solidFill>
                  <a:schemeClr val="bg1"/>
                </a:solidFill>
              </a:rPr>
              <a:t>Radna knjižica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2800" u="sng" dirty="0">
                <a:solidFill>
                  <a:schemeClr val="bg1"/>
                </a:solidFill>
              </a:rPr>
              <a:t>Radna knjižica</a:t>
            </a:r>
            <a:r>
              <a:rPr lang="sr-Latn-BA" sz="2800" dirty="0">
                <a:solidFill>
                  <a:schemeClr val="bg1"/>
                </a:solidFill>
              </a:rPr>
              <a:t> je javna isprava koju izdaje nadležni opštinski organ i nju mora imati svako lice koje zasnuje radni odnos. Ona sadrži  osnovne lične podatke o određenoj osobi (ime, ime roditelja, prezime, dan, mjesec, godina rođenja, državljanstvo, JMBG) kao i podatke o završenoj školi odnosno vrsti i stepenu stručne spreme, radnom stažu i dr. </a:t>
            </a:r>
            <a:endParaRPr lang="sr-Latn-M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8042"/>
            <a:ext cx="91821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99" b="5999"/>
          <a:stretch/>
        </p:blipFill>
        <p:spPr bwMode="auto">
          <a:xfrm>
            <a:off x="-15173" y="-377633"/>
            <a:ext cx="91805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Pedja\Desktop\ygra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4129938" cy="32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dja\Downloads\kisspng-project-manager-project-management-body-of-knowled-sas-discount-broker-make-money-on-forex-5b67e1ee845be1.694121981533534702542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52" y="1528808"/>
            <a:ext cx="1512168" cy="13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85725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Radni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odnos</a:t>
            </a:r>
            <a:endParaRPr lang="sr-Latn-ME" dirty="0">
              <a:solidFill>
                <a:schemeClr val="bg1"/>
              </a:solidFill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1560" y="4011910"/>
            <a:ext cx="8424936" cy="3240360"/>
          </a:xfrm>
        </p:spPr>
        <p:txBody>
          <a:bodyPr>
            <a:normAutofit/>
          </a:bodyPr>
          <a:lstStyle/>
          <a:p>
            <a:r>
              <a:rPr lang="sr-Latn-BA" dirty="0">
                <a:solidFill>
                  <a:schemeClr val="bg1"/>
                </a:solidFill>
              </a:rPr>
              <a:t>Radni odnos je dobrovoljna, lična veza zaposlenog sa </a:t>
            </a:r>
            <a:r>
              <a:rPr lang="sr-Latn-BA" dirty="0" smtClean="0">
                <a:solidFill>
                  <a:schemeClr val="bg1"/>
                </a:solidFill>
              </a:rPr>
              <a:t>poslodavcem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n-US" dirty="0" err="1" smtClean="0">
                <a:solidFill>
                  <a:schemeClr val="bg1"/>
                </a:solidFill>
              </a:rPr>
              <a:t>odnosno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fizičkog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lica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pravnim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licem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4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edja\Desktop\templata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680"/>
            <a:ext cx="9144000" cy="519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195486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Šta</a:t>
            </a:r>
            <a:r>
              <a:rPr lang="en-US" sz="4000" dirty="0" smtClean="0"/>
              <a:t> </a:t>
            </a:r>
            <a:r>
              <a:rPr lang="en-US" sz="4000" dirty="0" err="1" smtClean="0"/>
              <a:t>su</a:t>
            </a:r>
            <a:r>
              <a:rPr lang="en-US" sz="4000" dirty="0" smtClean="0"/>
              <a:t> </a:t>
            </a:r>
            <a:r>
              <a:rPr lang="en-US" sz="4000" dirty="0" err="1" smtClean="0"/>
              <a:t>fizička</a:t>
            </a:r>
            <a:r>
              <a:rPr lang="en-US" sz="4000" dirty="0" smtClean="0"/>
              <a:t> a </a:t>
            </a:r>
            <a:r>
              <a:rPr lang="en-US" sz="4000" dirty="0" err="1" smtClean="0"/>
              <a:t>šta</a:t>
            </a:r>
            <a:r>
              <a:rPr lang="en-US" sz="4000" dirty="0" smtClean="0"/>
              <a:t> </a:t>
            </a:r>
            <a:r>
              <a:rPr lang="en-US" sz="4000" dirty="0" err="1" smtClean="0"/>
              <a:t>pravna</a:t>
            </a:r>
            <a:r>
              <a:rPr lang="en-US" sz="4000" dirty="0" smtClean="0"/>
              <a:t> </a:t>
            </a:r>
            <a:r>
              <a:rPr lang="en-US" sz="4000" dirty="0" err="1" smtClean="0"/>
              <a:t>lica</a:t>
            </a:r>
            <a:r>
              <a:rPr lang="en-US" sz="4000" dirty="0" smtClean="0"/>
              <a:t>?</a:t>
            </a:r>
            <a:endParaRPr lang="sr-Latn-ME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563638"/>
            <a:ext cx="8640960" cy="3240360"/>
          </a:xfrm>
        </p:spPr>
        <p:txBody>
          <a:bodyPr>
            <a:normAutofit/>
          </a:bodyPr>
          <a:lstStyle/>
          <a:p>
            <a:r>
              <a:rPr lang="en-US" dirty="0" err="1" smtClean="0"/>
              <a:t>Fizička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-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fizički</a:t>
            </a:r>
            <a:r>
              <a:rPr lang="en-US" dirty="0" smtClean="0"/>
              <a:t> (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tjelesno</a:t>
            </a:r>
            <a:r>
              <a:rPr lang="en-US" dirty="0" smtClean="0"/>
              <a:t> </a:t>
            </a:r>
            <a:r>
              <a:rPr lang="en-US" dirty="0" err="1" smtClean="0"/>
              <a:t>obilježje</a:t>
            </a:r>
            <a:r>
              <a:rPr lang="en-US" dirty="0" smtClean="0"/>
              <a:t>)</a:t>
            </a:r>
          </a:p>
          <a:p>
            <a:pPr lvl="2"/>
            <a:r>
              <a:rPr lang="en-US" sz="2000" dirty="0" err="1" smtClean="0"/>
              <a:t>Dakle</a:t>
            </a:r>
            <a:r>
              <a:rPr lang="en-US" sz="2000" dirty="0" smtClean="0"/>
              <a:t> </a:t>
            </a:r>
            <a:r>
              <a:rPr lang="en-US" sz="2000" dirty="0" err="1" smtClean="0"/>
              <a:t>ko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fizička</a:t>
            </a:r>
            <a:r>
              <a:rPr lang="en-US" sz="2000" dirty="0" smtClean="0"/>
              <a:t> </a:t>
            </a:r>
            <a:r>
              <a:rPr lang="en-US" sz="2000" dirty="0" err="1" smtClean="0"/>
              <a:t>lica</a:t>
            </a:r>
            <a:r>
              <a:rPr lang="en-US" sz="2000" dirty="0" smtClean="0"/>
              <a:t>?</a:t>
            </a:r>
          </a:p>
          <a:p>
            <a:r>
              <a:rPr lang="en-US" dirty="0" err="1" smtClean="0"/>
              <a:t>Pravna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-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pravnog</a:t>
            </a:r>
            <a:r>
              <a:rPr lang="en-US" dirty="0" smtClean="0"/>
              <a:t> </a:t>
            </a:r>
            <a:r>
              <a:rPr lang="en-US" dirty="0" err="1" smtClean="0"/>
              <a:t>aspekta</a:t>
            </a:r>
            <a:r>
              <a:rPr lang="en-US" dirty="0" smtClean="0"/>
              <a:t> (</a:t>
            </a:r>
            <a:r>
              <a:rPr lang="en-US" dirty="0" err="1" smtClean="0"/>
              <a:t>nemaju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tjelesno</a:t>
            </a:r>
            <a:r>
              <a:rPr lang="en-US" dirty="0" smtClean="0"/>
              <a:t> </a:t>
            </a:r>
            <a:r>
              <a:rPr lang="en-US" dirty="0" err="1" smtClean="0"/>
              <a:t>obilježje</a:t>
            </a:r>
            <a:r>
              <a:rPr lang="en-US" dirty="0" smtClean="0"/>
              <a:t>)</a:t>
            </a:r>
          </a:p>
          <a:p>
            <a:pPr lvl="2"/>
            <a:r>
              <a:rPr lang="en-US" sz="2000" dirty="0" smtClean="0"/>
              <a:t>JU ETŠ “</a:t>
            </a:r>
            <a:r>
              <a:rPr lang="en-US" sz="2000" dirty="0" err="1" smtClean="0"/>
              <a:t>Vaso</a:t>
            </a:r>
            <a:r>
              <a:rPr lang="en-US" sz="2000" dirty="0" smtClean="0"/>
              <a:t> </a:t>
            </a:r>
            <a:r>
              <a:rPr lang="en-US" sz="2000" dirty="0" err="1" smtClean="0"/>
              <a:t>Aligrudić</a:t>
            </a:r>
            <a:r>
              <a:rPr lang="en-US" sz="2000" dirty="0" smtClean="0"/>
              <a:t>”, EPCG, Telekom, </a:t>
            </a:r>
            <a:r>
              <a:rPr lang="en-US" sz="2000" dirty="0" err="1" smtClean="0"/>
              <a:t>Čikom</a:t>
            </a:r>
            <a:r>
              <a:rPr lang="en-US" sz="2000" dirty="0" smtClean="0"/>
              <a:t>, Microsoft</a:t>
            </a:r>
            <a:r>
              <a:rPr lang="en-US" sz="2000" dirty="0" smtClean="0">
                <a:solidFill>
                  <a:schemeClr val="bg1"/>
                </a:solidFill>
              </a:rPr>
              <a:t>, Facebook</a:t>
            </a:r>
          </a:p>
        </p:txBody>
      </p:sp>
    </p:spTree>
    <p:extLst>
      <p:ext uri="{BB962C8B-B14F-4D97-AF65-F5344CB8AC3E}">
        <p14:creationId xmlns:p14="http://schemas.microsoft.com/office/powerpoint/2010/main" val="225973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05" l="8720" r="92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23478"/>
            <a:ext cx="5467872" cy="273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917" y="267494"/>
            <a:ext cx="4922912" cy="276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723878"/>
            <a:ext cx="1722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Fizičko</a:t>
            </a:r>
            <a:r>
              <a:rPr lang="en-US" sz="2800" dirty="0" smtClean="0">
                <a:solidFill>
                  <a:schemeClr val="bg1"/>
                </a:solidFill>
              </a:rPr>
              <a:t> lice</a:t>
            </a:r>
            <a:endParaRPr lang="sr-Latn-ME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3723878"/>
            <a:ext cx="1769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Pravno</a:t>
            </a:r>
            <a:r>
              <a:rPr lang="en-US" sz="2800" dirty="0" smtClean="0">
                <a:solidFill>
                  <a:schemeClr val="bg1"/>
                </a:solidFill>
              </a:rPr>
              <a:t> lice</a:t>
            </a:r>
            <a:endParaRPr lang="sr-Latn-ME" sz="16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77955" y="2355726"/>
            <a:ext cx="285665" cy="1404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156176" y="2155414"/>
            <a:ext cx="288033" cy="16043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9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Pedja\Desktop\ne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172666"/>
            <a:ext cx="7488832" cy="74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563638"/>
            <a:ext cx="8640960" cy="32403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Kad</a:t>
            </a:r>
            <a:r>
              <a:rPr lang="en-US" sz="2800" dirty="0" smtClean="0"/>
              <a:t> </a:t>
            </a:r>
            <a:r>
              <a:rPr lang="en-US" sz="2800" dirty="0" err="1" smtClean="0"/>
              <a:t>završiš</a:t>
            </a:r>
            <a:r>
              <a:rPr lang="en-US" sz="2800" dirty="0" smtClean="0"/>
              <a:t>  </a:t>
            </a:r>
            <a:r>
              <a:rPr lang="en-US" sz="2800" dirty="0" err="1" smtClean="0"/>
              <a:t>pravni</a:t>
            </a:r>
            <a:r>
              <a:rPr lang="en-US" sz="2800" dirty="0" smtClean="0"/>
              <a:t>  </a:t>
            </a:r>
            <a:r>
              <a:rPr lang="en-US" sz="2800" dirty="0" err="1" smtClean="0"/>
              <a:t>fakultet</a:t>
            </a:r>
            <a:r>
              <a:rPr lang="en-US" sz="2800" dirty="0" smtClean="0"/>
              <a:t>, </a:t>
            </a:r>
            <a:r>
              <a:rPr lang="en-US" sz="2800" dirty="0" err="1" smtClean="0"/>
              <a:t>ti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pravno</a:t>
            </a:r>
            <a:r>
              <a:rPr lang="en-US" sz="2800" dirty="0" smtClean="0"/>
              <a:t> lice! </a:t>
            </a:r>
            <a:r>
              <a:rPr lang="en-US" sz="2800" dirty="0" err="1" smtClean="0"/>
              <a:t>Zar</a:t>
            </a:r>
            <a:r>
              <a:rPr lang="en-US" sz="2800" dirty="0" smtClean="0"/>
              <a:t> ne?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Kad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vlasnik</a:t>
            </a:r>
            <a:r>
              <a:rPr lang="en-US" sz="2800" dirty="0" smtClean="0"/>
              <a:t> </a:t>
            </a:r>
            <a:r>
              <a:rPr lang="en-US" sz="2800" dirty="0" err="1" smtClean="0"/>
              <a:t>firme</a:t>
            </a:r>
            <a:r>
              <a:rPr lang="en-US" sz="2800" dirty="0" smtClean="0"/>
              <a:t>, </a:t>
            </a:r>
            <a:r>
              <a:rPr lang="en-US" sz="2800" dirty="0" err="1" smtClean="0"/>
              <a:t>ti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pravno</a:t>
            </a:r>
            <a:r>
              <a:rPr lang="en-US" sz="2800" dirty="0" smtClean="0"/>
              <a:t> lice! </a:t>
            </a:r>
            <a:r>
              <a:rPr lang="en-US" sz="2800" dirty="0" err="1" smtClean="0"/>
              <a:t>Zar</a:t>
            </a:r>
            <a:r>
              <a:rPr lang="en-US" sz="2800" dirty="0" smtClean="0"/>
              <a:t> ne?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825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dja\Desktop\radnikp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541878" cy="36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95536" y="3415308"/>
            <a:ext cx="8424936" cy="17281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BA" sz="2400" dirty="0" smtClean="0">
                <a:solidFill>
                  <a:schemeClr val="bg1"/>
                </a:solidFill>
              </a:rPr>
              <a:t>U radnom odnosu  zaposleni se pod određenim uslovima i na određeni način uključuje u organizovani rad kod poslodavca zauzimajući radno mjesto, na kome obavlja određeni posao, gdje razmjenjuje svoj rad za dogovorenu zaradu. </a:t>
            </a:r>
            <a:endParaRPr lang="sr-Latn-M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08" y="51470"/>
            <a:ext cx="8229600" cy="857250"/>
          </a:xfrm>
        </p:spPr>
        <p:txBody>
          <a:bodyPr/>
          <a:lstStyle/>
          <a:p>
            <a:r>
              <a:rPr lang="en-US" dirty="0" err="1" smtClean="0"/>
              <a:t>Ugovor</a:t>
            </a:r>
            <a:r>
              <a:rPr lang="en-US" dirty="0" smtClean="0"/>
              <a:t> o </a:t>
            </a:r>
            <a:r>
              <a:rPr lang="en-US" dirty="0" err="1" smtClean="0"/>
              <a:t>radu</a:t>
            </a:r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059582"/>
            <a:ext cx="8424936" cy="3240360"/>
          </a:xfrm>
        </p:spPr>
        <p:txBody>
          <a:bodyPr>
            <a:normAutofit/>
          </a:bodyPr>
          <a:lstStyle/>
          <a:p>
            <a:r>
              <a:rPr lang="sr-Latn-BA" dirty="0" smtClean="0"/>
              <a:t>Radni </a:t>
            </a:r>
            <a:r>
              <a:rPr lang="sr-Latn-BA" dirty="0"/>
              <a:t>odnos se zasniva zaključivanjem </a:t>
            </a:r>
            <a:r>
              <a:rPr lang="sr-Latn-BA" b="1" u="sng" dirty="0"/>
              <a:t>Ugovora o radu </a:t>
            </a:r>
            <a:r>
              <a:rPr lang="sr-Latn-BA" dirty="0"/>
              <a:t> na neodređeno ili određeno vrijeme. </a:t>
            </a:r>
            <a:endParaRPr lang="sr-Latn-ME" dirty="0"/>
          </a:p>
          <a:p>
            <a:endParaRPr lang="sr-Latn-ME" dirty="0"/>
          </a:p>
        </p:txBody>
      </p:sp>
      <p:pic>
        <p:nvPicPr>
          <p:cNvPr id="6147" name="Picture 3" descr="C:\Users\Pedja\Downloads\264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7654"/>
            <a:ext cx="3659560" cy="32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r="14684"/>
          <a:stretch/>
        </p:blipFill>
        <p:spPr bwMode="auto">
          <a:xfrm>
            <a:off x="3029133" y="1971154"/>
            <a:ext cx="2147165" cy="304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 t="1615" r="15028" b="1764"/>
          <a:stretch/>
        </p:blipFill>
        <p:spPr bwMode="auto">
          <a:xfrm>
            <a:off x="611559" y="1971155"/>
            <a:ext cx="2185107" cy="301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Prijava</a:t>
            </a:r>
            <a:r>
              <a:rPr lang="en-US" dirty="0" smtClean="0"/>
              <a:t> o </a:t>
            </a:r>
            <a:r>
              <a:rPr lang="en-US" dirty="0" err="1" smtClean="0"/>
              <a:t>slobodnom</a:t>
            </a:r>
            <a:r>
              <a:rPr lang="en-US" dirty="0" smtClean="0"/>
              <a:t> </a:t>
            </a:r>
            <a:r>
              <a:rPr lang="en-US" dirty="0" err="1" smtClean="0"/>
              <a:t>radnom</a:t>
            </a:r>
            <a:r>
              <a:rPr lang="en-US" dirty="0" smtClean="0"/>
              <a:t> </a:t>
            </a:r>
            <a:r>
              <a:rPr lang="en-US" dirty="0" err="1" smtClean="0"/>
              <a:t>mjestu</a:t>
            </a:r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275606"/>
            <a:ext cx="8640960" cy="3240360"/>
          </a:xfrm>
        </p:spPr>
        <p:txBody>
          <a:bodyPr>
            <a:normAutofit/>
          </a:bodyPr>
          <a:lstStyle/>
          <a:p>
            <a:r>
              <a:rPr lang="sr-Latn-BA" sz="2000" dirty="0"/>
              <a:t>Poslodavac dostavlja prijavu o slobodnom radnom mjestu Zavodu za zapošljavanje. Oglašavanje slobodnih radnih mjesta se vrši u sredstvima javnog informisanja (dnevnim novinama), na sajtu i na oglasnoj tabli Zavoda za zapošljavanje. </a:t>
            </a:r>
            <a:endParaRPr lang="en-US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8" b="15764"/>
          <a:stretch/>
        </p:blipFill>
        <p:spPr bwMode="auto">
          <a:xfrm>
            <a:off x="1115616" y="2591297"/>
            <a:ext cx="2836540" cy="230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023" l="3711" r="91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3239"/>
            <a:ext cx="4084712" cy="280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5" t="14992" r="35000" b="7131"/>
          <a:stretch/>
        </p:blipFill>
        <p:spPr bwMode="auto">
          <a:xfrm rot="586656">
            <a:off x="3114247" y="3238994"/>
            <a:ext cx="571794" cy="81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4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4752528" cy="85725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Konkurs o slobodnom radnom mjestu</a:t>
            </a:r>
            <a:endParaRPr lang="sr-Latn-M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851670"/>
            <a:ext cx="5256584" cy="32403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Sadrži</a:t>
            </a:r>
            <a:r>
              <a:rPr lang="sr-Latn-BA" sz="2000" dirty="0" smtClean="0"/>
              <a:t>: </a:t>
            </a:r>
            <a:r>
              <a:rPr lang="en-US" sz="2000" dirty="0" err="1" smtClean="0"/>
              <a:t>naziv</a:t>
            </a:r>
            <a:r>
              <a:rPr lang="en-US" sz="2000" dirty="0" smtClean="0"/>
              <a:t> </a:t>
            </a:r>
            <a:r>
              <a:rPr lang="en-US" sz="2000" dirty="0" err="1" smtClean="0"/>
              <a:t>radnog</a:t>
            </a:r>
            <a:r>
              <a:rPr lang="en-US" sz="2000" dirty="0" smtClean="0"/>
              <a:t> </a:t>
            </a:r>
            <a:r>
              <a:rPr lang="en-US" sz="2000" dirty="0" err="1" smtClean="0"/>
              <a:t>mjesta</a:t>
            </a:r>
            <a:r>
              <a:rPr lang="en-US" sz="2000" dirty="0" smtClean="0"/>
              <a:t>, </a:t>
            </a:r>
            <a:r>
              <a:rPr lang="en-US" sz="2000" dirty="0" err="1" smtClean="0"/>
              <a:t>naziv</a:t>
            </a:r>
            <a:r>
              <a:rPr lang="en-US" sz="2000" dirty="0" smtClean="0"/>
              <a:t> </a:t>
            </a:r>
            <a:r>
              <a:rPr lang="en-US" sz="2000" dirty="0" err="1" smtClean="0"/>
              <a:t>preduzeća</a:t>
            </a:r>
            <a:r>
              <a:rPr lang="en-US" sz="2000" dirty="0" smtClean="0"/>
              <a:t>, </a:t>
            </a:r>
            <a:r>
              <a:rPr lang="en-US" sz="2000" dirty="0" err="1" smtClean="0"/>
              <a:t>naziv</a:t>
            </a:r>
            <a:r>
              <a:rPr lang="en-US" sz="2000" dirty="0" smtClean="0"/>
              <a:t> </a:t>
            </a:r>
            <a:r>
              <a:rPr lang="en-US" sz="2000" dirty="0" err="1" smtClean="0"/>
              <a:t>zanimanja</a:t>
            </a:r>
            <a:r>
              <a:rPr lang="en-US" sz="2000" dirty="0" smtClean="0"/>
              <a:t>,</a:t>
            </a:r>
            <a:r>
              <a:rPr lang="sr-Latn-BA" sz="2000" dirty="0" smtClean="0"/>
              <a:t>broj </a:t>
            </a:r>
            <a:r>
              <a:rPr lang="sr-Latn-BA" sz="2000" dirty="0"/>
              <a:t>izvršilaca, </a:t>
            </a:r>
            <a:r>
              <a:rPr lang="sr-Latn-BA" sz="2000" dirty="0" smtClean="0"/>
              <a:t>opis </a:t>
            </a:r>
            <a:r>
              <a:rPr lang="sr-Latn-BA" sz="2000" dirty="0"/>
              <a:t>radnog mjesta, vrijeme na koje se zasniva radni odnos, uslove za zasnivanje radnog odnosa i rok za podnošenje prijava. </a:t>
            </a:r>
            <a:endParaRPr lang="sr-Latn-ME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5" t="11940" r="49030" b="14163"/>
          <a:stretch/>
        </p:blipFill>
        <p:spPr bwMode="auto">
          <a:xfrm>
            <a:off x="5615608" y="-25400"/>
            <a:ext cx="3528392" cy="519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56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441</Words>
  <Application>Microsoft Office PowerPoint</Application>
  <PresentationFormat>On-screen Show (16:9)</PresentationFormat>
  <Paragraphs>62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Document</vt:lpstr>
      <vt:lpstr>PRIJEM RADNIKA U RADNI ODNOS</vt:lpstr>
      <vt:lpstr>Radni odnos</vt:lpstr>
      <vt:lpstr>Šta su fizička a šta pravna lica?</vt:lpstr>
      <vt:lpstr>PowerPoint Presentation</vt:lpstr>
      <vt:lpstr>PowerPoint Presentation</vt:lpstr>
      <vt:lpstr>PowerPoint Presentation</vt:lpstr>
      <vt:lpstr>Ugovor o radu</vt:lpstr>
      <vt:lpstr>Prijava o slobodnom radnom mjestu</vt:lpstr>
      <vt:lpstr>Konkurs o slobodnom radnom mjestu</vt:lpstr>
      <vt:lpstr>Prijava za zasnivanje radnog odnosa</vt:lpstr>
      <vt:lpstr>PowerPoint Presentation</vt:lpstr>
      <vt:lpstr>Primjer prijave za prijem u radni odnos</vt:lpstr>
      <vt:lpstr>Intervju za posao</vt:lpstr>
      <vt:lpstr>Odluka</vt:lpstr>
      <vt:lpstr>PowerPoint Presentation</vt:lpstr>
      <vt:lpstr>Radna knjižica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PRIJEM RADNIKA U RADNI ODNOS</dc:title>
  <dc:creator>Pedja</dc:creator>
  <cp:lastModifiedBy>aleksbudrak@gmail.com</cp:lastModifiedBy>
  <cp:revision>85</cp:revision>
  <dcterms:created xsi:type="dcterms:W3CDTF">2020-03-20T15:39:25Z</dcterms:created>
  <dcterms:modified xsi:type="dcterms:W3CDTF">2021-12-30T15:57:28Z</dcterms:modified>
</cp:coreProperties>
</file>