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notesMasterIdLst>
    <p:notesMasterId r:id="rId11"/>
  </p:notesMasterIdLst>
  <p:sldIdLst>
    <p:sldId id="256" r:id="rId2"/>
    <p:sldId id="257" r:id="rId3"/>
    <p:sldId id="279" r:id="rId4"/>
    <p:sldId id="281" r:id="rId5"/>
    <p:sldId id="284" r:id="rId6"/>
    <p:sldId id="280" r:id="rId7"/>
    <p:sldId id="285" r:id="rId8"/>
    <p:sldId id="282" r:id="rId9"/>
    <p:sldId id="283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FFFFC9"/>
    <a:srgbClr val="B92D14"/>
    <a:srgbClr val="D3D3D3"/>
    <a:srgbClr val="FFFFDD"/>
    <a:srgbClr val="777777"/>
    <a:srgbClr val="DD010B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82" autoAdjust="0"/>
    <p:restoredTop sz="95596" autoAdjust="0"/>
  </p:normalViewPr>
  <p:slideViewPr>
    <p:cSldViewPr>
      <p:cViewPr varScale="1">
        <p:scale>
          <a:sx n="74" d="100"/>
          <a:sy n="74" d="100"/>
        </p:scale>
        <p:origin x="12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BD762B-48EF-4ACE-8996-CD8C33C2764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CC9339-B7AD-4DD2-91B1-963513FE4841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E242BB-CAD1-4A4A-974E-4CF7695D6D21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8AC3C8-BF81-4A01-B6BD-0655F5818D24}" type="slidenum">
              <a:rPr lang="en-US"/>
              <a:pPr/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8AC3C8-BF81-4A01-B6BD-0655F5818D24}" type="slidenum">
              <a:rPr lang="en-US"/>
              <a:pPr/>
              <a:t>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3"/>
            <a:ext cx="5917679" cy="2554983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441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76937" y="1828799"/>
            <a:ext cx="990599" cy="228659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AF8DD645-B9B4-46EE-B031-35C24A448A04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10" y="3264407"/>
            <a:ext cx="3859795" cy="228659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890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5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E700-EF95-463F-B75A-2CDEC15C5A37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28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2004" cy="1692720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8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C6CC6-9B37-4318-8876-62F2332BE330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32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2" name="TextBox 11"/>
          <p:cNvSpPr txBox="1"/>
          <p:nvPr/>
        </p:nvSpPr>
        <p:spPr bwMode="gray">
          <a:xfrm>
            <a:off x="7033422" y="2898648"/>
            <a:ext cx="660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”</a:t>
            </a:r>
          </a:p>
        </p:txBody>
      </p:sp>
      <p:sp>
        <p:nvSpPr>
          <p:cNvPr id="11" name="TextBox 10"/>
          <p:cNvSpPr txBox="1"/>
          <p:nvPr/>
        </p:nvSpPr>
        <p:spPr bwMode="gray">
          <a:xfrm>
            <a:off x="651683" y="589767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58" y="903421"/>
            <a:ext cx="6160385" cy="289565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9" y="3809278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5"/>
            <a:ext cx="6422005" cy="102406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7781-F104-4BD5-BC26-3DB2DD695986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846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400"/>
            <a:ext cx="6422004" cy="2095500"/>
          </a:xfrm>
        </p:spPr>
        <p:txBody>
          <a:bodyPr anchor="b"/>
          <a:lstStyle>
            <a:lvl1pPr algn="l">
              <a:defRPr sz="3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9AD0-4BAD-48BB-B06C-62CAB66B1652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868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2305"/>
            <a:ext cx="6423592" cy="71466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2313433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5"/>
            <a:ext cx="2313432" cy="287771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2" y="2489200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2" y="3147165"/>
            <a:ext cx="2326749" cy="2869878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1"/>
            <a:ext cx="231374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1" y="3147164"/>
            <a:ext cx="2313740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61780-2E25-4081-A2D9-4C0805256F67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831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3592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461" y="4180095"/>
            <a:ext cx="229904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2743" y="2486221"/>
            <a:ext cx="2021456" cy="14503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1"/>
          </p:nvPr>
        </p:nvSpPr>
        <p:spPr>
          <a:xfrm>
            <a:off x="881461" y="4837558"/>
            <a:ext cx="2298410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4318" y="4179596"/>
            <a:ext cx="231779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509453"/>
            <a:ext cx="2025182" cy="142708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8" y="4837558"/>
            <a:ext cx="2330903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1" y="4179595"/>
            <a:ext cx="229949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6" y="2509453"/>
            <a:ext cx="2018839" cy="142708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1" y="4837558"/>
            <a:ext cx="229949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61780-2E25-4081-A2D9-4C0805256F67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355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580A0-ED6C-4884-9FFE-87471827F59A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840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077347" cy="4571999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0" y="1447799"/>
            <a:ext cx="4417234" cy="4572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4D98-3273-47CE-B312-A00AAFA2779F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4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3E9-CEF0-47B7-AEA6-AFACC79966BA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2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9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 bwMode="gray"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257588"/>
            <a:ext cx="3101765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7"/>
            <a:ext cx="3054653" cy="302034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34F47-3A99-4701-A7D9-FE6C4D9DA92E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738039" y="7605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2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80" cy="353060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306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62588-EC5C-453B-A942-AA1C7EFEEF33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37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94298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39" y="3253588"/>
            <a:ext cx="3636981" cy="276621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D575-BDA5-4AAF-81DC-5D38C213A391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27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C5B0-21BA-48EA-B067-5E37072B4F1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312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59AD-49F4-478E-A013-BE606CDD1B41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864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89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1182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3086845"/>
            <a:ext cx="2712589" cy="2938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E8D2-BCEE-4D3D-AE6D-93BD204BAD0C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557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591" y="1340000"/>
            <a:ext cx="3001938" cy="161619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1591" y="3086100"/>
            <a:ext cx="3001938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F110E-D48F-4A61-BE6D-11D38A61FE05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78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60799"/>
            <a:chOff x="0" y="0"/>
            <a:chExt cx="9144000" cy="6860799"/>
          </a:xfrm>
        </p:grpSpPr>
        <p:sp>
          <p:nvSpPr>
            <p:cNvPr id="25" name="Rectangle 24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8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3202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6343201" cy="353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39638" y="6365499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  <a:latin typeface="+mn-lt"/>
              </a:defRPr>
            </a:lvl1pPr>
          </a:lstStyle>
          <a:p>
            <a:fld id="{0FE61780-2E25-4081-A2D9-4C0805256F67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8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678616" y="295730"/>
            <a:ext cx="79130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0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EBDEE9F0-CE16-4C2D-BE62-A16DEEB2FB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6" t="22991" r="21613" b="21632"/>
          <a:stretch/>
        </p:blipFill>
        <p:spPr>
          <a:xfrm>
            <a:off x="4644008" y="0"/>
            <a:ext cx="4499992" cy="4272134"/>
          </a:xfrm>
          <a:custGeom>
            <a:avLst/>
            <a:gdLst>
              <a:gd name="connsiteX0" fmla="*/ 578371 w 5508104"/>
              <a:gd name="connsiteY0" fmla="*/ 0 h 5229200"/>
              <a:gd name="connsiteX1" fmla="*/ 5508104 w 5508104"/>
              <a:gd name="connsiteY1" fmla="*/ 0 h 5229200"/>
              <a:gd name="connsiteX2" fmla="*/ 5508104 w 5508104"/>
              <a:gd name="connsiteY2" fmla="*/ 4437460 h 5229200"/>
              <a:gd name="connsiteX3" fmla="*/ 5478248 w 5508104"/>
              <a:gd name="connsiteY3" fmla="*/ 4464595 h 5229200"/>
              <a:gd name="connsiteX4" fmla="*/ 3348372 w 5508104"/>
              <a:gd name="connsiteY4" fmla="*/ 5229200 h 5229200"/>
              <a:gd name="connsiteX5" fmla="*/ 0 w 5508104"/>
              <a:gd name="connsiteY5" fmla="*/ 1880828 h 5229200"/>
              <a:gd name="connsiteX6" fmla="*/ 571850 w 5508104"/>
              <a:gd name="connsiteY6" fmla="*/ 8721 h 52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8104" h="5229200">
                <a:moveTo>
                  <a:pt x="578371" y="0"/>
                </a:moveTo>
                <a:lnTo>
                  <a:pt x="5508104" y="0"/>
                </a:lnTo>
                <a:lnTo>
                  <a:pt x="5508104" y="4437460"/>
                </a:lnTo>
                <a:lnTo>
                  <a:pt x="5478248" y="4464595"/>
                </a:lnTo>
                <a:cubicBezTo>
                  <a:pt x="4899452" y="4942260"/>
                  <a:pt x="4157421" y="5229200"/>
                  <a:pt x="3348372" y="5229200"/>
                </a:cubicBezTo>
                <a:cubicBezTo>
                  <a:pt x="1499117" y="5229200"/>
                  <a:pt x="0" y="3730083"/>
                  <a:pt x="0" y="1880828"/>
                </a:cubicBezTo>
                <a:cubicBezTo>
                  <a:pt x="0" y="1187357"/>
                  <a:pt x="210814" y="543125"/>
                  <a:pt x="571850" y="8721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8" name="Rectangle 5"/>
          <p:cNvSpPr txBox="1">
            <a:spLocks noChangeArrowheads="1"/>
          </p:cNvSpPr>
          <p:nvPr/>
        </p:nvSpPr>
        <p:spPr bwMode="gray">
          <a:xfrm>
            <a:off x="866440" y="2500306"/>
            <a:ext cx="7136152" cy="10620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4200" b="1" smtClean="0"/>
              <a:t>Osnove </a:t>
            </a:r>
            <a:br>
              <a:rPr lang="en-US" sz="4200" b="1" smtClean="0"/>
            </a:br>
            <a:r>
              <a:rPr lang="en-US" sz="4200" b="1" smtClean="0"/>
              <a:t>grafi</a:t>
            </a:r>
            <a:r>
              <a:rPr lang="sr-Latn-ME" sz="4200" b="1" smtClean="0"/>
              <a:t>čkog </a:t>
            </a:r>
            <a:r>
              <a:rPr lang="en-US" sz="4200" b="1" smtClean="0"/>
              <a:t/>
            </a:r>
            <a:br>
              <a:rPr lang="en-US" sz="4200" b="1" smtClean="0"/>
            </a:br>
            <a:r>
              <a:rPr lang="sr-Latn-ME" sz="4200" b="1" smtClean="0"/>
              <a:t>dizajna</a:t>
            </a:r>
            <a:endParaRPr lang="ru-RU" sz="4200" b="1" dirty="0"/>
          </a:p>
        </p:txBody>
      </p:sp>
      <p:sp>
        <p:nvSpPr>
          <p:cNvPr id="9" name="Subtitle 1"/>
          <p:cNvSpPr>
            <a:spLocks noGrp="1"/>
          </p:cNvSpPr>
          <p:nvPr>
            <p:ph type="subTitle" idx="1"/>
          </p:nvPr>
        </p:nvSpPr>
        <p:spPr>
          <a:xfrm>
            <a:off x="866440" y="4437111"/>
            <a:ext cx="6801904" cy="1625545"/>
          </a:xfrm>
        </p:spPr>
        <p:txBody>
          <a:bodyPr>
            <a:normAutofit fontScale="62500" lnSpcReduction="20000"/>
          </a:bodyPr>
          <a:lstStyle/>
          <a:p>
            <a:r>
              <a:rPr lang="sr-Latn-ME" sz="3800" b="1" dirty="0">
                <a:solidFill>
                  <a:srgbClr val="002060"/>
                </a:solidFill>
              </a:rPr>
              <a:t>ALATI ZA SELEKCIJU </a:t>
            </a:r>
            <a:endParaRPr lang="en-US" sz="3800" b="1" dirty="0" smtClean="0">
              <a:solidFill>
                <a:srgbClr val="002060"/>
              </a:solidFill>
            </a:endParaRPr>
          </a:p>
          <a:p>
            <a:r>
              <a:rPr lang="sr-Latn-ME" sz="3800" b="1" dirty="0" smtClean="0">
                <a:solidFill>
                  <a:srgbClr val="002060"/>
                </a:solidFill>
              </a:rPr>
              <a:t>ADOBE </a:t>
            </a:r>
            <a:r>
              <a:rPr lang="sr-Latn-ME" sz="3800" b="1" dirty="0">
                <a:solidFill>
                  <a:srgbClr val="002060"/>
                </a:solidFill>
              </a:rPr>
              <a:t>PHOTOSHOP</a:t>
            </a:r>
            <a:endParaRPr lang="en-US" sz="3800" b="1" dirty="0" smtClean="0">
              <a:solidFill>
                <a:srgbClr val="002060"/>
              </a:solidFill>
            </a:endParaRPr>
          </a:p>
          <a:p>
            <a:r>
              <a:rPr lang="en-US" sz="4400" b="1" cap="none" dirty="0" smtClean="0">
                <a:solidFill>
                  <a:schemeClr val="bg1"/>
                </a:solidFill>
              </a:rPr>
              <a:t>Q</a:t>
            </a:r>
            <a:r>
              <a:rPr lang="sr-Latn-ME" sz="4400" b="1" cap="none" dirty="0" smtClean="0">
                <a:solidFill>
                  <a:schemeClr val="bg1"/>
                </a:solidFill>
              </a:rPr>
              <a:t>uick </a:t>
            </a:r>
            <a:r>
              <a:rPr lang="en-US" sz="4400" b="1" cap="none" dirty="0" smtClean="0">
                <a:solidFill>
                  <a:schemeClr val="bg1"/>
                </a:solidFill>
              </a:rPr>
              <a:t>S</a:t>
            </a:r>
            <a:r>
              <a:rPr lang="sr-Latn-ME" sz="4400" b="1" cap="none" dirty="0" smtClean="0">
                <a:solidFill>
                  <a:schemeClr val="bg1"/>
                </a:solidFill>
              </a:rPr>
              <a:t>election</a:t>
            </a:r>
            <a:r>
              <a:rPr lang="en-US" sz="4400" b="1" cap="none" dirty="0" smtClean="0">
                <a:solidFill>
                  <a:schemeClr val="bg1"/>
                </a:solidFill>
              </a:rPr>
              <a:t> </a:t>
            </a:r>
            <a:r>
              <a:rPr lang="en-US" sz="4400" b="1" cap="none" dirty="0" err="1" smtClean="0">
                <a:solidFill>
                  <a:schemeClr val="bg1"/>
                </a:solidFill>
              </a:rPr>
              <a:t>i</a:t>
            </a:r>
            <a:r>
              <a:rPr lang="sr-Latn-ME" sz="4400" b="1" cap="none" dirty="0" smtClean="0">
                <a:solidFill>
                  <a:schemeClr val="bg1"/>
                </a:solidFill>
              </a:rPr>
              <a:t> </a:t>
            </a:r>
            <a:r>
              <a:rPr lang="en-US" sz="4400" b="1" cap="none" dirty="0" smtClean="0">
                <a:solidFill>
                  <a:schemeClr val="bg1"/>
                </a:solidFill>
              </a:rPr>
              <a:t>M</a:t>
            </a:r>
            <a:r>
              <a:rPr lang="sr-Latn-ME" sz="4400" b="1" cap="none" dirty="0" smtClean="0">
                <a:solidFill>
                  <a:schemeClr val="bg1"/>
                </a:solidFill>
              </a:rPr>
              <a:t>agic </a:t>
            </a:r>
            <a:r>
              <a:rPr lang="en-US" sz="4400" b="1" cap="none" dirty="0" smtClean="0">
                <a:solidFill>
                  <a:schemeClr val="bg1"/>
                </a:solidFill>
              </a:rPr>
              <a:t>W</a:t>
            </a:r>
            <a:r>
              <a:rPr lang="sr-Latn-ME" sz="4400" b="1" cap="none" dirty="0" smtClean="0">
                <a:solidFill>
                  <a:schemeClr val="bg1"/>
                </a:solidFill>
              </a:rPr>
              <a:t>and </a:t>
            </a:r>
            <a:r>
              <a:rPr lang="en-US" sz="4400" b="1" cap="none" dirty="0" smtClean="0">
                <a:solidFill>
                  <a:schemeClr val="bg1"/>
                </a:solidFill>
              </a:rPr>
              <a:t>T</a:t>
            </a:r>
            <a:r>
              <a:rPr lang="sr-Latn-ME" sz="4400" b="1" cap="none" dirty="0" smtClean="0">
                <a:solidFill>
                  <a:schemeClr val="bg1"/>
                </a:solidFill>
              </a:rPr>
              <a:t>ool</a:t>
            </a:r>
            <a:endParaRPr lang="en-US" sz="4600" b="1" cap="non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985838" y="855649"/>
            <a:ext cx="7315200" cy="715963"/>
          </a:xfrm>
        </p:spPr>
        <p:txBody>
          <a:bodyPr/>
          <a:lstStyle/>
          <a:p>
            <a:r>
              <a:rPr lang="sr-Latn-CS" sz="3600" b="1" dirty="0" smtClean="0">
                <a:solidFill>
                  <a:schemeClr val="bg1"/>
                </a:solidFill>
              </a:rPr>
              <a:t>Alati za selekciju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idx="1"/>
          </p:nvPr>
        </p:nvSpPr>
        <p:spPr>
          <a:xfrm>
            <a:off x="323528" y="3651448"/>
            <a:ext cx="8424936" cy="2945904"/>
          </a:xfrm>
        </p:spPr>
        <p:txBody>
          <a:bodyPr/>
          <a:lstStyle/>
          <a:p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Magic Wand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</a:t>
            </a:r>
            <a:r>
              <a:rPr lang="sr-Latn-C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sličnos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tom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razlikom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</a:t>
            </a:r>
            <a:r>
              <a:rPr lang="sr-Latn-C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alatka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otkrivanja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Magic Wand</a:t>
            </a:r>
            <a:r>
              <a:rPr lang="sr-Latn-C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selektuje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nalaze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nivou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izabrali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trudeći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otkrije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pokušavate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izdvojite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Ova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dostupni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ala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sekciji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uvek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vidljiv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ova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7415" name="Picture 7" descr="http://htmlimg3.scribdassets.com/9rgnmvbkg01b5wqh/images/58-55b5b96859.jpg"/>
          <p:cNvPicPr>
            <a:picLocks noChangeAspect="1" noChangeArrowheads="1"/>
          </p:cNvPicPr>
          <p:nvPr/>
        </p:nvPicPr>
        <p:blipFill>
          <a:blip r:embed="rId3"/>
          <a:srcRect l="22425" t="89744" r="51827" b="-962"/>
          <a:stretch>
            <a:fillRect/>
          </a:stretch>
        </p:blipFill>
        <p:spPr bwMode="auto">
          <a:xfrm>
            <a:off x="1907704" y="2204864"/>
            <a:ext cx="5158859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764704"/>
            <a:ext cx="6934200" cy="715963"/>
          </a:xfrm>
        </p:spPr>
        <p:txBody>
          <a:bodyPr/>
          <a:lstStyle/>
          <a:p>
            <a:r>
              <a:rPr lang="sr-Latn-CS" sz="3600" b="1" dirty="0" smtClean="0">
                <a:solidFill>
                  <a:schemeClr val="bg1"/>
                </a:solidFill>
              </a:rPr>
              <a:t>Quick Selection Tool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3088748" y="2880687"/>
            <a:ext cx="5947748" cy="1772449"/>
          </a:xfrm>
        </p:spPr>
        <p:txBody>
          <a:bodyPr>
            <a:normAutofit/>
          </a:bodyPr>
          <a:lstStyle/>
          <a:p>
            <a:r>
              <a:rPr lang="vi-VN" sz="2200" dirty="0" smtClean="0">
                <a:solidFill>
                  <a:srgbClr val="333333"/>
                </a:solidFill>
              </a:rPr>
              <a:t>Quick Selec</a:t>
            </a:r>
            <a:r>
              <a:rPr lang="sr-Latn-CS" sz="2200" dirty="0" smtClean="0">
                <a:solidFill>
                  <a:srgbClr val="333333"/>
                </a:solidFill>
              </a:rPr>
              <a:t>ti</a:t>
            </a:r>
            <a:r>
              <a:rPr lang="vi-VN" sz="2200" dirty="0" smtClean="0">
                <a:solidFill>
                  <a:srgbClr val="333333"/>
                </a:solidFill>
              </a:rPr>
              <a:t>on Tool koris</a:t>
            </a:r>
            <a:r>
              <a:rPr lang="sr-Latn-CS" sz="2200" dirty="0" smtClean="0">
                <a:solidFill>
                  <a:srgbClr val="333333"/>
                </a:solidFill>
              </a:rPr>
              <a:t>ti</a:t>
            </a:r>
            <a:r>
              <a:rPr lang="vi-VN" sz="2200" dirty="0" smtClean="0">
                <a:solidFill>
                  <a:srgbClr val="333333"/>
                </a:solidFill>
              </a:rPr>
              <a:t>te kada imate neki objekat ili predmet koji hoćete da</a:t>
            </a:r>
            <a:r>
              <a:rPr lang="sr-Latn-CS" sz="2200" dirty="0" smtClean="0">
                <a:solidFill>
                  <a:srgbClr val="333333"/>
                </a:solidFill>
              </a:rPr>
              <a:t> </a:t>
            </a:r>
            <a:r>
              <a:rPr lang="vi-VN" sz="2200" dirty="0" smtClean="0">
                <a:solidFill>
                  <a:srgbClr val="333333"/>
                </a:solidFill>
              </a:rPr>
              <a:t>izdvojite jer će vam da</a:t>
            </a:r>
            <a:r>
              <a:rPr lang="sr-Latn-CS" sz="2200" dirty="0" smtClean="0">
                <a:solidFill>
                  <a:srgbClr val="333333"/>
                </a:solidFill>
              </a:rPr>
              <a:t>ti</a:t>
            </a:r>
            <a:r>
              <a:rPr lang="vi-VN" sz="2200" dirty="0" smtClean="0">
                <a:solidFill>
                  <a:srgbClr val="333333"/>
                </a:solidFill>
              </a:rPr>
              <a:t> bolje rezultate u tom poslu. Ova alatka je u stvari četkica</a:t>
            </a:r>
            <a:r>
              <a:rPr lang="sr-Latn-CS" sz="2200" dirty="0" smtClean="0">
                <a:solidFill>
                  <a:srgbClr val="333333"/>
                </a:solidFill>
              </a:rPr>
              <a:t> </a:t>
            </a:r>
            <a:r>
              <a:rPr lang="vi-VN" sz="2200" dirty="0" smtClean="0">
                <a:solidFill>
                  <a:srgbClr val="333333"/>
                </a:solidFill>
              </a:rPr>
              <a:t>kojom bojite. </a:t>
            </a:r>
            <a:endParaRPr lang="en-US" sz="2200" dirty="0">
              <a:solidFill>
                <a:srgbClr val="333333"/>
              </a:solidFill>
            </a:endParaRPr>
          </a:p>
        </p:txBody>
      </p:sp>
      <p:pic>
        <p:nvPicPr>
          <p:cNvPr id="4" name="Picture 7" descr="http://htmlimg3.scribdassets.com/9rgnmvbkg01b5wqh/images/58-55b5b96859.jpg"/>
          <p:cNvPicPr>
            <a:picLocks noChangeAspect="1" noChangeArrowheads="1"/>
          </p:cNvPicPr>
          <p:nvPr/>
        </p:nvPicPr>
        <p:blipFill rotWithShape="1">
          <a:blip r:embed="rId4"/>
          <a:srcRect l="30343" t="90570" r="52502" b="6199"/>
          <a:stretch/>
        </p:blipFill>
        <p:spPr bwMode="auto">
          <a:xfrm>
            <a:off x="2627784" y="1507221"/>
            <a:ext cx="3914206" cy="401457"/>
          </a:xfrm>
          <a:prstGeom prst="rect">
            <a:avLst/>
          </a:prstGeom>
          <a:noFill/>
        </p:spPr>
      </p:pic>
      <p:pic>
        <p:nvPicPr>
          <p:cNvPr id="60421" name="Picture 5" descr="http://htmlimg1.scribdassets.com/5oz8j8chkw194u88/images/68-08de1b6d37.png"/>
          <p:cNvPicPr>
            <a:picLocks noChangeAspect="1" noChangeArrowheads="1"/>
          </p:cNvPicPr>
          <p:nvPr/>
        </p:nvPicPr>
        <p:blipFill rotWithShape="1">
          <a:blip r:embed="rId5"/>
          <a:srcRect t="38556" r="31228" b="19275"/>
          <a:stretch/>
        </p:blipFill>
        <p:spPr bwMode="auto">
          <a:xfrm>
            <a:off x="323528" y="2243626"/>
            <a:ext cx="4104456" cy="2625534"/>
          </a:xfrm>
          <a:prstGeom prst="rect">
            <a:avLst/>
          </a:prstGeom>
          <a:noFill/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67544" y="4824903"/>
            <a:ext cx="8352928" cy="17724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200" dirty="0" smtClean="0">
                <a:solidFill>
                  <a:srgbClr val="333333"/>
                </a:solidFill>
              </a:rPr>
              <a:t>Veličina </a:t>
            </a:r>
            <a:r>
              <a:rPr lang="vi-VN" sz="2200" dirty="0">
                <a:solidFill>
                  <a:srgbClr val="333333"/>
                </a:solidFill>
              </a:rPr>
              <a:t>četkice određuje područje koje će bi</a:t>
            </a:r>
            <a:r>
              <a:rPr lang="sr-Latn-CS" sz="2200" dirty="0">
                <a:solidFill>
                  <a:srgbClr val="333333"/>
                </a:solidFill>
              </a:rPr>
              <a:t>ti</a:t>
            </a:r>
            <a:r>
              <a:rPr lang="vi-VN" sz="2200" dirty="0">
                <a:solidFill>
                  <a:srgbClr val="333333"/>
                </a:solidFill>
              </a:rPr>
              <a:t> kalkulisano za sele</a:t>
            </a:r>
            <a:r>
              <a:rPr lang="sr-Latn-CS" sz="2200" dirty="0">
                <a:solidFill>
                  <a:srgbClr val="333333"/>
                </a:solidFill>
              </a:rPr>
              <a:t>k</a:t>
            </a:r>
            <a:r>
              <a:rPr lang="vi-VN" sz="2200" dirty="0">
                <a:solidFill>
                  <a:srgbClr val="333333"/>
                </a:solidFill>
              </a:rPr>
              <a:t>ciju, možete </a:t>
            </a:r>
            <a:r>
              <a:rPr lang="vi-VN" sz="2200" dirty="0" smtClean="0">
                <a:solidFill>
                  <a:srgbClr val="333333"/>
                </a:solidFill>
              </a:rPr>
              <a:t>m</a:t>
            </a:r>
            <a:r>
              <a:rPr lang="en-US" sz="2200" dirty="0" err="1" smtClean="0">
                <a:solidFill>
                  <a:srgbClr val="333333"/>
                </a:solidFill>
              </a:rPr>
              <a:t>ij</a:t>
            </a:r>
            <a:r>
              <a:rPr lang="vi-VN" sz="2200" dirty="0" smtClean="0">
                <a:solidFill>
                  <a:srgbClr val="333333"/>
                </a:solidFill>
              </a:rPr>
              <a:t>enja</a:t>
            </a:r>
            <a:r>
              <a:rPr lang="sr-Latn-CS" sz="2200" dirty="0">
                <a:solidFill>
                  <a:srgbClr val="333333"/>
                </a:solidFill>
              </a:rPr>
              <a:t>ti</a:t>
            </a:r>
            <a:r>
              <a:rPr lang="vi-VN" sz="2200" dirty="0">
                <a:solidFill>
                  <a:srgbClr val="333333"/>
                </a:solidFill>
              </a:rPr>
              <a:t> veličinu četkice klikom na mali crni trougao koji se nalazi iza</a:t>
            </a:r>
            <a:r>
              <a:rPr lang="sr-Latn-CS" sz="2200" dirty="0">
                <a:solidFill>
                  <a:srgbClr val="333333"/>
                </a:solidFill>
              </a:rPr>
              <a:t> </a:t>
            </a:r>
            <a:r>
              <a:rPr lang="vi-VN" sz="2200" dirty="0">
                <a:solidFill>
                  <a:srgbClr val="333333"/>
                </a:solidFill>
              </a:rPr>
              <a:t>opcija za selekciju na traci sa opcijama alata ili preko tastature pomoću velike imale zagrade [ - smanjuje, ] – povećava</a:t>
            </a:r>
            <a:r>
              <a:rPr lang="sr-Latn-CS" sz="2200" dirty="0" smtClean="0">
                <a:solidFill>
                  <a:srgbClr val="333333"/>
                </a:solidFill>
              </a:rPr>
              <a:t>.</a:t>
            </a:r>
            <a:endParaRPr lang="en-US" sz="22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348880"/>
            <a:ext cx="7315200" cy="4068134"/>
          </a:xfrm>
        </p:spPr>
        <p:txBody>
          <a:bodyPr>
            <a:noAutofit/>
          </a:bodyPr>
          <a:lstStyle/>
          <a:p>
            <a:pPr indent="-640080">
              <a:spcBef>
                <a:spcPts val="1800"/>
              </a:spcBef>
            </a:pP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All Layers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se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kompoziciju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više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slojeva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(Layer)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hoćete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svih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slojeva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-640080">
              <a:spcBef>
                <a:spcPts val="1800"/>
              </a:spcBef>
            </a:pP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Enhance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automatski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pokušati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dotjera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-640080">
              <a:spcBef>
                <a:spcPts val="1800"/>
              </a:spcBef>
            </a:pP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ispred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se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pojavi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znak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potvrdu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640080">
              <a:spcBef>
                <a:spcPts val="1800"/>
              </a:spcBef>
            </a:pP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Dugme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Refine Edge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nalazi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</a:t>
            </a:r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ži da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napravite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savršenu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endParaRPr lang="en-US" sz="2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http://htmlimg1.scribdassets.com/5oz8j8chkw194u88/images/68-08de1b6d37.png"/>
          <p:cNvPicPr>
            <a:picLocks noChangeAspect="1" noChangeArrowheads="1"/>
          </p:cNvPicPr>
          <p:nvPr/>
        </p:nvPicPr>
        <p:blipFill>
          <a:blip r:embed="rId2"/>
          <a:srcRect t="79602" r="31228" b="12935"/>
          <a:stretch>
            <a:fillRect/>
          </a:stretch>
        </p:blipFill>
        <p:spPr bwMode="auto">
          <a:xfrm>
            <a:off x="327371" y="836712"/>
            <a:ext cx="7929618" cy="897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11560" y="548680"/>
            <a:ext cx="3600400" cy="4628480"/>
          </a:xfrm>
        </p:spPr>
        <p:txBody>
          <a:bodyPr>
            <a:noAutofit/>
          </a:bodyPr>
          <a:lstStyle/>
          <a:p>
            <a:r>
              <a:rPr lang="sr-Latn-ME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napravite selekciju, kliknite na sliku i počnite </a:t>
            </a:r>
            <a:r>
              <a:rPr lang="sr-Latn-ME" sz="2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kao da </a:t>
            </a:r>
            <a:r>
              <a:rPr lang="sr-Latn-ME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bojite četkicom. Automatski će biti otkrivene ivice oko predmeta ili objekta koji hoćete da selektujete i biće formirana selekcija. </a:t>
            </a:r>
            <a:endParaRPr lang="en-US" sz="21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ME" sz="2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 </a:t>
            </a:r>
            <a:r>
              <a:rPr lang="sr-Latn-ME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niste sve izabrali što ste htjeli, kliknite opet i povucite u pravcu na kome se nalaze djelovi slike koje hoćete da dodate na selekciju. </a:t>
            </a:r>
            <a:endParaRPr lang="en-US" sz="21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ME" sz="21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sr-Latn-ME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poništite napravljenu selekciju i počnete novu od početka, pritisnite prečicu </a:t>
            </a:r>
            <a:r>
              <a:rPr lang="sr-Latn-ME" sz="2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Ctrl+D </a:t>
            </a:r>
            <a:r>
              <a:rPr lang="sr-Latn-ME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 idite na </a:t>
            </a:r>
            <a: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r-Latn-ME" sz="2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sr-Latn-ME" sz="2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sr-Latn-ME" sz="2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Deselect</a:t>
            </a:r>
            <a:endParaRPr lang="en-US" sz="21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8954CC-1035-47D6-8AB7-18C9A60B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128" b="1786"/>
          <a:stretch/>
        </p:blipFill>
        <p:spPr>
          <a:xfrm>
            <a:off x="5652120" y="183996"/>
            <a:ext cx="2516261" cy="31239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8954CC-1035-47D6-8AB7-18C9A60B0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97" r="-526" b="1786"/>
          <a:stretch/>
        </p:blipFill>
        <p:spPr>
          <a:xfrm>
            <a:off x="5580112" y="3501008"/>
            <a:ext cx="2664296" cy="31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9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836712"/>
            <a:ext cx="6934200" cy="715963"/>
          </a:xfrm>
        </p:spPr>
        <p:txBody>
          <a:bodyPr/>
          <a:lstStyle/>
          <a:p>
            <a:r>
              <a:rPr lang="sr-Latn-CS" sz="3600" b="1" dirty="0" smtClean="0">
                <a:solidFill>
                  <a:schemeClr val="bg1"/>
                </a:solidFill>
              </a:rPr>
              <a:t>Magic Wand Tool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3814852"/>
            <a:ext cx="4896544" cy="2710491"/>
          </a:xfrm>
        </p:spPr>
        <p:txBody>
          <a:bodyPr>
            <a:noAutofit/>
          </a:bodyPr>
          <a:lstStyle/>
          <a:p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Magic Wand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korist</a:t>
            </a:r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hoćete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napravite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sličnos</a:t>
            </a:r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Ova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alatka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selektuje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slične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onoj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kliknuli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alata</a:t>
            </a:r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pojaviće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podešavanje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http://htmlimg3.scribdassets.com/9rgnmvbkg01b5wqh/images/58-55b5b96859.jpg"/>
          <p:cNvPicPr>
            <a:picLocks noChangeAspect="1" noChangeArrowheads="1"/>
          </p:cNvPicPr>
          <p:nvPr/>
        </p:nvPicPr>
        <p:blipFill>
          <a:blip r:embed="rId4"/>
          <a:srcRect l="22425" t="89744" r="51827" b="-962"/>
          <a:stretch>
            <a:fillRect/>
          </a:stretch>
        </p:blipFill>
        <p:spPr bwMode="auto">
          <a:xfrm>
            <a:off x="1221254" y="2428868"/>
            <a:ext cx="4214842" cy="1000132"/>
          </a:xfrm>
          <a:prstGeom prst="rect">
            <a:avLst/>
          </a:prstGeom>
          <a:noFill/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02169CE-1D1F-417D-BF16-901E8BCE9C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r="20866" b="5839"/>
          <a:stretch/>
        </p:blipFill>
        <p:spPr>
          <a:xfrm>
            <a:off x="4679504" y="1938528"/>
            <a:ext cx="4464496" cy="4919472"/>
          </a:xfrm>
          <a:prstGeom prst="rect">
            <a:avLst/>
          </a:prstGeom>
          <a:ln w="127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002169CE-1D1F-417D-BF16-901E8BCE9C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r="15944" b="5839"/>
          <a:stretch/>
        </p:blipFill>
        <p:spPr>
          <a:xfrm>
            <a:off x="4438256" y="1916832"/>
            <a:ext cx="4742256" cy="4919472"/>
          </a:xfrm>
          <a:prstGeom prst="rect">
            <a:avLst/>
          </a:prstGeom>
          <a:ln w="12700"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8841" y="4941168"/>
            <a:ext cx="6505487" cy="1679112"/>
          </a:xfrm>
        </p:spPr>
        <p:txBody>
          <a:bodyPr>
            <a:noAutofit/>
          </a:bodyPr>
          <a:lstStyle/>
          <a:p>
            <a:r>
              <a:rPr lang="en-US" sz="22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Subtract from </a:t>
            </a:r>
            <a:r>
              <a:rPr lang="en-US" sz="22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</a:t>
            </a:r>
            <a:r>
              <a:rPr lang="sr-Latn-CS" sz="22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oduzmi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(Alt +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sr-Latn-CS" sz="2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Intersect with </a:t>
            </a:r>
            <a:r>
              <a:rPr lang="en-US" sz="22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</a:t>
            </a:r>
            <a:r>
              <a:rPr lang="sr-Latn-CS" sz="22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zadrži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sr-Latn-C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elove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preklapaju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(Alt + Shi</a:t>
            </a:r>
            <a:r>
              <a:rPr lang="sr-Latn-C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sr-Latn-C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2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18841" y="2132856"/>
            <a:ext cx="5361743" cy="3530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ikonice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alatke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pravljenje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sr-Latn-C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/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</a:t>
            </a: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(nova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Ctrl +D da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poniš</a:t>
            </a:r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postojeću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započnete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sr-Latn-C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/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to 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</a:t>
            </a: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dodaj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(Shi</a:t>
            </a:r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sr-Latn-CS" sz="2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t="3906" r="35212" b="92188"/>
          <a:stretch>
            <a:fillRect/>
          </a:stretch>
        </p:blipFill>
        <p:spPr bwMode="auto">
          <a:xfrm>
            <a:off x="142860" y="836712"/>
            <a:ext cx="8786842" cy="29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val 1"/>
          <p:cNvSpPr/>
          <p:nvPr/>
        </p:nvSpPr>
        <p:spPr>
          <a:xfrm>
            <a:off x="539552" y="404664"/>
            <a:ext cx="1440160" cy="1008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6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371680"/>
            <a:ext cx="7848872" cy="4081656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olerance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određuje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kolika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razlika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između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sličnih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uključene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veći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broj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više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nijansi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odnosno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nivoa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svetlosti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uključeni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C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nti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-alias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ostaviti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uključen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obratiti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pažnju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Contiguous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ova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odobrena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biće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uključene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dodiruju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C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ample </a:t>
            </a: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Layers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uključiti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kompozicijom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slojeva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hoćete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svih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slojeva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uključene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C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3906" r="35212" b="92188"/>
          <a:stretch>
            <a:fillRect/>
          </a:stretch>
        </p:blipFill>
        <p:spPr bwMode="auto">
          <a:xfrm>
            <a:off x="142860" y="692696"/>
            <a:ext cx="8786842" cy="29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67648-09EA-4C84-9B9C-76B581B59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312611"/>
            <a:ext cx="6811034" cy="460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708920"/>
            <a:ext cx="7315200" cy="3220410"/>
          </a:xfrm>
        </p:spPr>
        <p:txBody>
          <a:bodyPr>
            <a:normAutofit/>
          </a:bodyPr>
          <a:lstStyle/>
          <a:p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zaboravite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efine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dge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dijalog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dostupan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Photoshopu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sr-Latn-C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napravite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hoćete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selektujete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postojeću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taster </a:t>
            </a: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hift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klikćete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svaki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naredni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put. </a:t>
            </a:r>
            <a:r>
              <a:rPr lang="sr-Latn-C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oduzimate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držite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taster </a:t>
            </a:r>
            <a:r>
              <a:rPr lang="sr-Latn-C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2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</a:t>
            </a:r>
            <a:r>
              <a:rPr lang="en-US" sz="22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klikćete</a:t>
            </a:r>
            <a:r>
              <a:rPr lang="en-US" sz="2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C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sr-Latn-CS" sz="2200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3906" r="35212" b="92188"/>
          <a:stretch>
            <a:fillRect/>
          </a:stretch>
        </p:blipFill>
        <p:spPr bwMode="auto">
          <a:xfrm>
            <a:off x="178579" y="980728"/>
            <a:ext cx="8786842" cy="29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val 1"/>
          <p:cNvSpPr/>
          <p:nvPr/>
        </p:nvSpPr>
        <p:spPr>
          <a:xfrm>
            <a:off x="7524328" y="548680"/>
            <a:ext cx="1368152" cy="122413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211</TotalTime>
  <Words>622</Words>
  <Application>Microsoft Office PowerPoint</Application>
  <PresentationFormat>On-screen Show (4:3)</PresentationFormat>
  <Paragraphs>33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 Boardroom</vt:lpstr>
      <vt:lpstr>PowerPoint Presentation</vt:lpstr>
      <vt:lpstr>Alati za selekciju</vt:lpstr>
      <vt:lpstr>Quick Selection Tool</vt:lpstr>
      <vt:lpstr>PowerPoint Presentation</vt:lpstr>
      <vt:lpstr>PowerPoint Presentation</vt:lpstr>
      <vt:lpstr>Magic Wand Tool</vt:lpstr>
      <vt:lpstr>PowerPoint Presentation</vt:lpstr>
      <vt:lpstr>PowerPoint Presentation</vt:lpstr>
      <vt:lpstr>PowerPoint Presentation</vt:lpstr>
    </vt:vector>
  </TitlesOfParts>
  <Company>MyCompany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Računarska grafika i animacija</dc:title>
  <dc:creator>Administrator</dc:creator>
  <cp:lastModifiedBy>Snezana Krunic</cp:lastModifiedBy>
  <cp:revision>32</cp:revision>
  <dcterms:created xsi:type="dcterms:W3CDTF">2012-09-19T10:40:17Z</dcterms:created>
  <dcterms:modified xsi:type="dcterms:W3CDTF">2020-12-08T21:29:18Z</dcterms:modified>
</cp:coreProperties>
</file>