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1"/>
  </p:notesMasterIdLst>
  <p:sldIdLst>
    <p:sldId id="256" r:id="rId2"/>
    <p:sldId id="257" r:id="rId3"/>
    <p:sldId id="279" r:id="rId4"/>
    <p:sldId id="281" r:id="rId5"/>
    <p:sldId id="284" r:id="rId6"/>
    <p:sldId id="280" r:id="rId7"/>
    <p:sldId id="285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C9"/>
    <a:srgbClr val="B92D14"/>
    <a:srgbClr val="D3D3D3"/>
    <a:srgbClr val="FFFFDD"/>
    <a:srgbClr val="777777"/>
    <a:srgbClr val="DD010B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5596" autoAdjust="0"/>
  </p:normalViewPr>
  <p:slideViewPr>
    <p:cSldViewPr>
      <p:cViewPr varScale="1">
        <p:scale>
          <a:sx n="74" d="100"/>
          <a:sy n="74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BD762B-48EF-4ACE-8996-CD8C33C276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C9339-B7AD-4DD2-91B1-963513FE4841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242BB-CAD1-4A4A-974E-4CF7695D6D21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AC3C8-BF81-4A01-B6BD-0655F5818D24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AC3C8-BF81-4A01-B6BD-0655F5818D24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F8DD645-B9B4-46EE-B031-35C24A448A04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9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8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2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4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6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31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5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40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7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7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6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5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8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0FE61780-2E25-4081-A2D9-4C0805256F67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BDEE9F0-CE16-4C2D-BE62-A16DEEB2FB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6" t="22991" r="21613" b="21632"/>
          <a:stretch/>
        </p:blipFill>
        <p:spPr>
          <a:xfrm>
            <a:off x="4644008" y="0"/>
            <a:ext cx="4499992" cy="4272134"/>
          </a:xfrm>
          <a:custGeom>
            <a:avLst/>
            <a:gdLst>
              <a:gd name="connsiteX0" fmla="*/ 578371 w 5508104"/>
              <a:gd name="connsiteY0" fmla="*/ 0 h 5229200"/>
              <a:gd name="connsiteX1" fmla="*/ 5508104 w 5508104"/>
              <a:gd name="connsiteY1" fmla="*/ 0 h 5229200"/>
              <a:gd name="connsiteX2" fmla="*/ 5508104 w 5508104"/>
              <a:gd name="connsiteY2" fmla="*/ 4437460 h 5229200"/>
              <a:gd name="connsiteX3" fmla="*/ 5478248 w 5508104"/>
              <a:gd name="connsiteY3" fmla="*/ 4464595 h 5229200"/>
              <a:gd name="connsiteX4" fmla="*/ 3348372 w 5508104"/>
              <a:gd name="connsiteY4" fmla="*/ 5229200 h 5229200"/>
              <a:gd name="connsiteX5" fmla="*/ 0 w 5508104"/>
              <a:gd name="connsiteY5" fmla="*/ 1880828 h 5229200"/>
              <a:gd name="connsiteX6" fmla="*/ 571850 w 5508104"/>
              <a:gd name="connsiteY6" fmla="*/ 8721 h 52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8104" h="5229200">
                <a:moveTo>
                  <a:pt x="578371" y="0"/>
                </a:moveTo>
                <a:lnTo>
                  <a:pt x="5508104" y="0"/>
                </a:lnTo>
                <a:lnTo>
                  <a:pt x="5508104" y="4437460"/>
                </a:lnTo>
                <a:lnTo>
                  <a:pt x="5478248" y="4464595"/>
                </a:lnTo>
                <a:cubicBezTo>
                  <a:pt x="4899452" y="4942260"/>
                  <a:pt x="4157421" y="5229200"/>
                  <a:pt x="3348372" y="5229200"/>
                </a:cubicBezTo>
                <a:cubicBezTo>
                  <a:pt x="1499117" y="5229200"/>
                  <a:pt x="0" y="3730083"/>
                  <a:pt x="0" y="1880828"/>
                </a:cubicBezTo>
                <a:cubicBezTo>
                  <a:pt x="0" y="1187357"/>
                  <a:pt x="210814" y="543125"/>
                  <a:pt x="571850" y="8721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Rectangle 5"/>
          <p:cNvSpPr txBox="1">
            <a:spLocks noChangeArrowheads="1"/>
          </p:cNvSpPr>
          <p:nvPr/>
        </p:nvSpPr>
        <p:spPr bwMode="gray">
          <a:xfrm>
            <a:off x="866440" y="2500306"/>
            <a:ext cx="7136152" cy="1062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200" b="1" smtClean="0"/>
              <a:t>Osnove </a:t>
            </a:r>
            <a:br>
              <a:rPr lang="en-US" sz="4200" b="1" smtClean="0"/>
            </a:br>
            <a:r>
              <a:rPr lang="en-US" sz="4200" b="1" smtClean="0"/>
              <a:t>grafi</a:t>
            </a:r>
            <a:r>
              <a:rPr lang="sr-Latn-ME" sz="4200" b="1" smtClean="0"/>
              <a:t>čkog </a:t>
            </a:r>
            <a:r>
              <a:rPr lang="en-US" sz="4200" b="1" smtClean="0"/>
              <a:t/>
            </a:r>
            <a:br>
              <a:rPr lang="en-US" sz="4200" b="1" smtClean="0"/>
            </a:br>
            <a:r>
              <a:rPr lang="sr-Latn-ME" sz="4200" b="1" smtClean="0"/>
              <a:t>dizajna</a:t>
            </a:r>
            <a:endParaRPr lang="ru-RU" sz="4200" b="1" dirty="0"/>
          </a:p>
        </p:txBody>
      </p:sp>
      <p:sp>
        <p:nvSpPr>
          <p:cNvPr id="9" name="Subtitle 1"/>
          <p:cNvSpPr>
            <a:spLocks noGrp="1"/>
          </p:cNvSpPr>
          <p:nvPr>
            <p:ph type="subTitle" idx="1"/>
          </p:nvPr>
        </p:nvSpPr>
        <p:spPr>
          <a:xfrm>
            <a:off x="866440" y="4437111"/>
            <a:ext cx="6801904" cy="1625545"/>
          </a:xfrm>
        </p:spPr>
        <p:txBody>
          <a:bodyPr>
            <a:normAutofit fontScale="62500" lnSpcReduction="20000"/>
          </a:bodyPr>
          <a:lstStyle/>
          <a:p>
            <a:r>
              <a:rPr lang="sr-Latn-ME" sz="3800" b="1" dirty="0">
                <a:solidFill>
                  <a:srgbClr val="002060"/>
                </a:solidFill>
              </a:rPr>
              <a:t>ALATI ZA SELEKCIJU </a:t>
            </a:r>
            <a:endParaRPr lang="en-US" sz="3800" b="1" dirty="0" smtClean="0">
              <a:solidFill>
                <a:srgbClr val="002060"/>
              </a:solidFill>
            </a:endParaRPr>
          </a:p>
          <a:p>
            <a:r>
              <a:rPr lang="sr-Latn-ME" sz="3800" b="1" dirty="0" smtClean="0">
                <a:solidFill>
                  <a:srgbClr val="002060"/>
                </a:solidFill>
              </a:rPr>
              <a:t>ADOBE </a:t>
            </a:r>
            <a:r>
              <a:rPr lang="sr-Latn-ME" sz="3800" b="1" dirty="0">
                <a:solidFill>
                  <a:srgbClr val="002060"/>
                </a:solidFill>
              </a:rPr>
              <a:t>PHOTOSHOP</a:t>
            </a:r>
            <a:endParaRPr lang="en-US" sz="3800" b="1" dirty="0" smtClean="0">
              <a:solidFill>
                <a:srgbClr val="002060"/>
              </a:solidFill>
            </a:endParaRPr>
          </a:p>
          <a:p>
            <a:r>
              <a:rPr lang="en-US" sz="4400" b="1" cap="none" dirty="0" smtClean="0">
                <a:solidFill>
                  <a:schemeClr val="bg1"/>
                </a:solidFill>
              </a:rPr>
              <a:t>Q</a:t>
            </a:r>
            <a:r>
              <a:rPr lang="sr-Latn-ME" sz="4400" b="1" cap="none" dirty="0" smtClean="0">
                <a:solidFill>
                  <a:schemeClr val="bg1"/>
                </a:solidFill>
              </a:rPr>
              <a:t>uick </a:t>
            </a:r>
            <a:r>
              <a:rPr lang="en-US" sz="4400" b="1" cap="none" dirty="0" smtClean="0">
                <a:solidFill>
                  <a:schemeClr val="bg1"/>
                </a:solidFill>
              </a:rPr>
              <a:t>S</a:t>
            </a:r>
            <a:r>
              <a:rPr lang="sr-Latn-ME" sz="4400" b="1" cap="none" dirty="0" smtClean="0">
                <a:solidFill>
                  <a:schemeClr val="bg1"/>
                </a:solidFill>
              </a:rPr>
              <a:t>election</a:t>
            </a:r>
            <a:r>
              <a:rPr lang="en-US" sz="4400" b="1" cap="none" dirty="0" smtClean="0">
                <a:solidFill>
                  <a:schemeClr val="bg1"/>
                </a:solidFill>
              </a:rPr>
              <a:t> </a:t>
            </a:r>
            <a:r>
              <a:rPr lang="en-US" sz="4400" b="1" cap="none" dirty="0" err="1" smtClean="0">
                <a:solidFill>
                  <a:schemeClr val="bg1"/>
                </a:solidFill>
              </a:rPr>
              <a:t>i</a:t>
            </a:r>
            <a:r>
              <a:rPr lang="sr-Latn-ME" sz="4400" b="1" cap="none" dirty="0" smtClean="0">
                <a:solidFill>
                  <a:schemeClr val="bg1"/>
                </a:solidFill>
              </a:rPr>
              <a:t> </a:t>
            </a:r>
            <a:r>
              <a:rPr lang="en-US" sz="4400" b="1" cap="none" dirty="0" smtClean="0">
                <a:solidFill>
                  <a:schemeClr val="bg1"/>
                </a:solidFill>
              </a:rPr>
              <a:t>M</a:t>
            </a:r>
            <a:r>
              <a:rPr lang="sr-Latn-ME" sz="4400" b="1" cap="none" dirty="0" smtClean="0">
                <a:solidFill>
                  <a:schemeClr val="bg1"/>
                </a:solidFill>
              </a:rPr>
              <a:t>agic </a:t>
            </a:r>
            <a:r>
              <a:rPr lang="en-US" sz="4400" b="1" cap="none" dirty="0" smtClean="0">
                <a:solidFill>
                  <a:schemeClr val="bg1"/>
                </a:solidFill>
              </a:rPr>
              <a:t>W</a:t>
            </a:r>
            <a:r>
              <a:rPr lang="sr-Latn-ME" sz="4400" b="1" cap="none" dirty="0" smtClean="0">
                <a:solidFill>
                  <a:schemeClr val="bg1"/>
                </a:solidFill>
              </a:rPr>
              <a:t>and </a:t>
            </a:r>
            <a:r>
              <a:rPr lang="en-US" sz="4400" b="1" cap="none" dirty="0" smtClean="0">
                <a:solidFill>
                  <a:schemeClr val="bg1"/>
                </a:solidFill>
              </a:rPr>
              <a:t>T</a:t>
            </a:r>
            <a:r>
              <a:rPr lang="sr-Latn-ME" sz="4400" b="1" cap="none" dirty="0" smtClean="0">
                <a:solidFill>
                  <a:schemeClr val="bg1"/>
                </a:solidFill>
              </a:rPr>
              <a:t>ool</a:t>
            </a:r>
            <a:endParaRPr lang="en-US" sz="4600" b="1" cap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85838" y="855649"/>
            <a:ext cx="7315200" cy="715963"/>
          </a:xfrm>
        </p:spPr>
        <p:txBody>
          <a:bodyPr/>
          <a:lstStyle/>
          <a:p>
            <a:r>
              <a:rPr lang="sr-Latn-CS" sz="3600" b="1" dirty="0" smtClean="0">
                <a:solidFill>
                  <a:schemeClr val="bg1"/>
                </a:solidFill>
              </a:rPr>
              <a:t>Alati za selekciju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323528" y="3651448"/>
            <a:ext cx="8424936" cy="2945904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Magic Wand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</a:t>
            </a:r>
            <a:r>
              <a:rPr lang="sr-Latn-C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sličnos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razlikom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</a:t>
            </a:r>
            <a:r>
              <a:rPr lang="sr-Latn-C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alatka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otkrivanja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ivica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Magic Wand</a:t>
            </a:r>
            <a:r>
              <a:rPr lang="sr-Latn-C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selektuje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nalaze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izabrali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trudeći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otkrije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ivice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pokušavate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izdvojite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Ova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ala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sekciji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uvek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vidljiv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ova</a:t>
            </a:r>
            <a:r>
              <a:rPr lang="sr-Latn-C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415" name="Picture 7" descr="http://htmlimg3.scribdassets.com/9rgnmvbkg01b5wqh/images/58-55b5b96859.jpg"/>
          <p:cNvPicPr>
            <a:picLocks noChangeAspect="1" noChangeArrowheads="1"/>
          </p:cNvPicPr>
          <p:nvPr/>
        </p:nvPicPr>
        <p:blipFill>
          <a:blip r:embed="rId3"/>
          <a:srcRect l="22425" t="89744" r="51827" b="-962"/>
          <a:stretch>
            <a:fillRect/>
          </a:stretch>
        </p:blipFill>
        <p:spPr bwMode="auto">
          <a:xfrm>
            <a:off x="1907704" y="2204864"/>
            <a:ext cx="5158859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6934200" cy="715963"/>
          </a:xfrm>
        </p:spPr>
        <p:txBody>
          <a:bodyPr/>
          <a:lstStyle/>
          <a:p>
            <a:r>
              <a:rPr lang="sr-Latn-CS" sz="3600" b="1" dirty="0" smtClean="0">
                <a:solidFill>
                  <a:schemeClr val="bg1"/>
                </a:solidFill>
              </a:rPr>
              <a:t>Quick Selection Tool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088748" y="2880687"/>
            <a:ext cx="5947748" cy="1772449"/>
          </a:xfrm>
        </p:spPr>
        <p:txBody>
          <a:bodyPr>
            <a:normAutofit/>
          </a:bodyPr>
          <a:lstStyle/>
          <a:p>
            <a:r>
              <a:rPr lang="vi-VN" sz="2200" dirty="0" smtClean="0">
                <a:solidFill>
                  <a:srgbClr val="333333"/>
                </a:solidFill>
              </a:rPr>
              <a:t>Quick Selec</a:t>
            </a:r>
            <a:r>
              <a:rPr lang="sr-Latn-CS" sz="2200" dirty="0" smtClean="0">
                <a:solidFill>
                  <a:srgbClr val="333333"/>
                </a:solidFill>
              </a:rPr>
              <a:t>ti</a:t>
            </a:r>
            <a:r>
              <a:rPr lang="vi-VN" sz="2200" dirty="0" smtClean="0">
                <a:solidFill>
                  <a:srgbClr val="333333"/>
                </a:solidFill>
              </a:rPr>
              <a:t>on Tool koris</a:t>
            </a:r>
            <a:r>
              <a:rPr lang="sr-Latn-CS" sz="2200" dirty="0" smtClean="0">
                <a:solidFill>
                  <a:srgbClr val="333333"/>
                </a:solidFill>
              </a:rPr>
              <a:t>ti</a:t>
            </a:r>
            <a:r>
              <a:rPr lang="vi-VN" sz="2200" dirty="0" smtClean="0">
                <a:solidFill>
                  <a:srgbClr val="333333"/>
                </a:solidFill>
              </a:rPr>
              <a:t>te kada imate neki objekat ili predmet koji hoćete da</a:t>
            </a:r>
            <a:r>
              <a:rPr lang="sr-Latn-CS" sz="2200" dirty="0" smtClean="0">
                <a:solidFill>
                  <a:srgbClr val="333333"/>
                </a:solidFill>
              </a:rPr>
              <a:t> </a:t>
            </a:r>
            <a:r>
              <a:rPr lang="vi-VN" sz="2200" dirty="0" smtClean="0">
                <a:solidFill>
                  <a:srgbClr val="333333"/>
                </a:solidFill>
              </a:rPr>
              <a:t>izdvojite jer će vam da</a:t>
            </a:r>
            <a:r>
              <a:rPr lang="sr-Latn-CS" sz="2200" dirty="0" smtClean="0">
                <a:solidFill>
                  <a:srgbClr val="333333"/>
                </a:solidFill>
              </a:rPr>
              <a:t>ti</a:t>
            </a:r>
            <a:r>
              <a:rPr lang="vi-VN" sz="2200" dirty="0" smtClean="0">
                <a:solidFill>
                  <a:srgbClr val="333333"/>
                </a:solidFill>
              </a:rPr>
              <a:t> bolje rezultate u tom poslu. Ova alatka je u stvari četkica</a:t>
            </a:r>
            <a:r>
              <a:rPr lang="sr-Latn-CS" sz="2200" dirty="0" smtClean="0">
                <a:solidFill>
                  <a:srgbClr val="333333"/>
                </a:solidFill>
              </a:rPr>
              <a:t> </a:t>
            </a:r>
            <a:r>
              <a:rPr lang="vi-VN" sz="2200" dirty="0" smtClean="0">
                <a:solidFill>
                  <a:srgbClr val="333333"/>
                </a:solidFill>
              </a:rPr>
              <a:t>kojom bojite. </a:t>
            </a:r>
            <a:endParaRPr lang="en-US" sz="2200" dirty="0">
              <a:solidFill>
                <a:srgbClr val="333333"/>
              </a:solidFill>
            </a:endParaRPr>
          </a:p>
        </p:txBody>
      </p:sp>
      <p:pic>
        <p:nvPicPr>
          <p:cNvPr id="4" name="Picture 7" descr="http://htmlimg3.scribdassets.com/9rgnmvbkg01b5wqh/images/58-55b5b96859.jpg"/>
          <p:cNvPicPr>
            <a:picLocks noChangeAspect="1" noChangeArrowheads="1"/>
          </p:cNvPicPr>
          <p:nvPr/>
        </p:nvPicPr>
        <p:blipFill rotWithShape="1">
          <a:blip r:embed="rId4"/>
          <a:srcRect l="30343" t="90570" r="52502" b="6199"/>
          <a:stretch/>
        </p:blipFill>
        <p:spPr bwMode="auto">
          <a:xfrm>
            <a:off x="2627784" y="1507221"/>
            <a:ext cx="3914206" cy="401457"/>
          </a:xfrm>
          <a:prstGeom prst="rect">
            <a:avLst/>
          </a:prstGeom>
          <a:noFill/>
        </p:spPr>
      </p:pic>
      <p:pic>
        <p:nvPicPr>
          <p:cNvPr id="60421" name="Picture 5" descr="http://htmlimg1.scribdassets.com/5oz8j8chkw194u88/images/68-08de1b6d37.png"/>
          <p:cNvPicPr>
            <a:picLocks noChangeAspect="1" noChangeArrowheads="1"/>
          </p:cNvPicPr>
          <p:nvPr/>
        </p:nvPicPr>
        <p:blipFill rotWithShape="1">
          <a:blip r:embed="rId5"/>
          <a:srcRect t="38556" r="31228" b="19275"/>
          <a:stretch/>
        </p:blipFill>
        <p:spPr bwMode="auto">
          <a:xfrm>
            <a:off x="323528" y="2243626"/>
            <a:ext cx="4104456" cy="2625534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4824903"/>
            <a:ext cx="8352928" cy="1772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200" dirty="0" smtClean="0">
                <a:solidFill>
                  <a:srgbClr val="333333"/>
                </a:solidFill>
              </a:rPr>
              <a:t>Veličina </a:t>
            </a:r>
            <a:r>
              <a:rPr lang="vi-VN" sz="2200" dirty="0">
                <a:solidFill>
                  <a:srgbClr val="333333"/>
                </a:solidFill>
              </a:rPr>
              <a:t>četkice određuje područje koje će bi</a:t>
            </a:r>
            <a:r>
              <a:rPr lang="sr-Latn-CS" sz="2200" dirty="0">
                <a:solidFill>
                  <a:srgbClr val="333333"/>
                </a:solidFill>
              </a:rPr>
              <a:t>ti</a:t>
            </a:r>
            <a:r>
              <a:rPr lang="vi-VN" sz="2200" dirty="0">
                <a:solidFill>
                  <a:srgbClr val="333333"/>
                </a:solidFill>
              </a:rPr>
              <a:t> kalkulisano za sele</a:t>
            </a:r>
            <a:r>
              <a:rPr lang="sr-Latn-CS" sz="2200" dirty="0">
                <a:solidFill>
                  <a:srgbClr val="333333"/>
                </a:solidFill>
              </a:rPr>
              <a:t>k</a:t>
            </a:r>
            <a:r>
              <a:rPr lang="vi-VN" sz="2200" dirty="0">
                <a:solidFill>
                  <a:srgbClr val="333333"/>
                </a:solidFill>
              </a:rPr>
              <a:t>ciju, možete </a:t>
            </a:r>
            <a:r>
              <a:rPr lang="vi-VN" sz="2200" dirty="0" smtClean="0">
                <a:solidFill>
                  <a:srgbClr val="333333"/>
                </a:solidFill>
              </a:rPr>
              <a:t>m</a:t>
            </a:r>
            <a:r>
              <a:rPr lang="en-US" sz="2200" dirty="0" err="1" smtClean="0">
                <a:solidFill>
                  <a:srgbClr val="333333"/>
                </a:solidFill>
              </a:rPr>
              <a:t>ij</a:t>
            </a:r>
            <a:r>
              <a:rPr lang="vi-VN" sz="2200" dirty="0" smtClean="0">
                <a:solidFill>
                  <a:srgbClr val="333333"/>
                </a:solidFill>
              </a:rPr>
              <a:t>enja</a:t>
            </a:r>
            <a:r>
              <a:rPr lang="sr-Latn-CS" sz="2200" dirty="0">
                <a:solidFill>
                  <a:srgbClr val="333333"/>
                </a:solidFill>
              </a:rPr>
              <a:t>ti</a:t>
            </a:r>
            <a:r>
              <a:rPr lang="vi-VN" sz="2200" dirty="0">
                <a:solidFill>
                  <a:srgbClr val="333333"/>
                </a:solidFill>
              </a:rPr>
              <a:t> veličinu četkice klikom na mali crni trougao koji se nalazi iza</a:t>
            </a:r>
            <a:r>
              <a:rPr lang="sr-Latn-CS" sz="2200" dirty="0">
                <a:solidFill>
                  <a:srgbClr val="333333"/>
                </a:solidFill>
              </a:rPr>
              <a:t> </a:t>
            </a:r>
            <a:r>
              <a:rPr lang="vi-VN" sz="2200" dirty="0">
                <a:solidFill>
                  <a:srgbClr val="333333"/>
                </a:solidFill>
              </a:rPr>
              <a:t>opcija za selekciju na traci sa opcijama alata ili preko tastature pomoću velike imale zagrade [ - smanjuje, ] – povećava</a:t>
            </a:r>
            <a:r>
              <a:rPr lang="sr-Latn-CS" sz="2200" dirty="0" smtClean="0">
                <a:solidFill>
                  <a:srgbClr val="333333"/>
                </a:solidFill>
              </a:rPr>
              <a:t>.</a:t>
            </a:r>
            <a:endParaRPr lang="en-US" sz="22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48880"/>
            <a:ext cx="7315200" cy="4068134"/>
          </a:xfrm>
        </p:spPr>
        <p:txBody>
          <a:bodyPr>
            <a:noAutofit/>
          </a:bodyPr>
          <a:lstStyle/>
          <a:p>
            <a:pPr indent="-640080">
              <a:spcBef>
                <a:spcPts val="1800"/>
              </a:spcBef>
            </a:pP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Opcija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All Layers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kompoziciju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slojeva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(Layer)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hoćete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svih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slojeva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640080">
              <a:spcBef>
                <a:spcPts val="1800"/>
              </a:spcBef>
            </a:pP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Enhance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opcija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automatski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pokušati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dotjera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640080">
              <a:spcBef>
                <a:spcPts val="1800"/>
              </a:spcBef>
            </a:pP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opcija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ispred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pojavi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640080">
              <a:spcBef>
                <a:spcPts val="1800"/>
              </a:spcBef>
            </a:pP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Dugme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 Edge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nalazi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</a:t>
            </a:r>
            <a:r>
              <a:rPr lang="sr-Latn-C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 da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savršenu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endParaRPr lang="en-US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http://htmlimg1.scribdassets.com/5oz8j8chkw194u88/images/68-08de1b6d37.png"/>
          <p:cNvPicPr>
            <a:picLocks noChangeAspect="1" noChangeArrowheads="1"/>
          </p:cNvPicPr>
          <p:nvPr/>
        </p:nvPicPr>
        <p:blipFill>
          <a:blip r:embed="rId2"/>
          <a:srcRect t="79602" r="31228" b="12935"/>
          <a:stretch>
            <a:fillRect/>
          </a:stretch>
        </p:blipFill>
        <p:spPr bwMode="auto">
          <a:xfrm>
            <a:off x="327371" y="836712"/>
            <a:ext cx="7929618" cy="89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548680"/>
            <a:ext cx="3600400" cy="4628480"/>
          </a:xfrm>
        </p:spPr>
        <p:txBody>
          <a:bodyPr>
            <a:noAutofit/>
          </a:bodyPr>
          <a:lstStyle/>
          <a:p>
            <a:r>
              <a:rPr lang="sr-Latn-ME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napravite selekciju, kliknite na sliku i počnite </a:t>
            </a:r>
            <a:r>
              <a:rPr lang="sr-Latn-ME" sz="2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 da </a:t>
            </a:r>
            <a:r>
              <a:rPr lang="sr-Latn-ME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bojite četkicom. Automatski će biti otkrivene ivice oko predmeta ili objekta koji hoćete da selektujete i biće formirana selekcija. </a:t>
            </a:r>
            <a:endParaRPr lang="en-US" sz="21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ME" sz="2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</a:t>
            </a:r>
            <a:r>
              <a:rPr lang="sr-Latn-ME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niste sve izabrali što ste htjeli, kliknite opet i povucite u pravcu na kome se nalaze djelovi slike koje hoćete da dodate na selekciju. </a:t>
            </a:r>
            <a:endParaRPr lang="en-US" sz="21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ME" sz="2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sr-Latn-ME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poništite napravljenu selekciju i počnete novu od početka, pritisnite prečicu </a:t>
            </a:r>
            <a:r>
              <a:rPr lang="sr-Latn-ME" sz="2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Ctrl+D </a:t>
            </a:r>
            <a:r>
              <a:rPr lang="sr-Latn-ME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 idite na </a:t>
            </a: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ME" sz="2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sr-Latn-ME" sz="2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sr-Latn-ME" sz="2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Deselect</a:t>
            </a:r>
            <a:endParaRPr lang="en-US" sz="2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954CC-1035-47D6-8AB7-18C9A60B0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28" b="1786"/>
          <a:stretch/>
        </p:blipFill>
        <p:spPr>
          <a:xfrm>
            <a:off x="5652120" y="183996"/>
            <a:ext cx="2516261" cy="3123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954CC-1035-47D6-8AB7-18C9A60B0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7" r="-526" b="1786"/>
          <a:stretch/>
        </p:blipFill>
        <p:spPr>
          <a:xfrm>
            <a:off x="5580112" y="3501008"/>
            <a:ext cx="2664296" cy="31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836712"/>
            <a:ext cx="6934200" cy="715963"/>
          </a:xfrm>
        </p:spPr>
        <p:txBody>
          <a:bodyPr/>
          <a:lstStyle/>
          <a:p>
            <a:r>
              <a:rPr lang="sr-Latn-CS" sz="3600" b="1" dirty="0" smtClean="0">
                <a:solidFill>
                  <a:schemeClr val="bg1"/>
                </a:solidFill>
              </a:rPr>
              <a:t>Magic Wand Tool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814852"/>
            <a:ext cx="4896544" cy="2710491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Magic Wand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</a:t>
            </a:r>
            <a:r>
              <a:rPr lang="sr-Latn-C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hoćete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sličnos</a:t>
            </a:r>
            <a:r>
              <a:rPr lang="sr-Latn-C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Ova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alatka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selektuje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slične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onoj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kliknuli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opcija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alata</a:t>
            </a:r>
            <a:r>
              <a:rPr lang="sr-Latn-C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pojaviće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podešavanje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C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http://htmlimg3.scribdassets.com/9rgnmvbkg01b5wqh/images/58-55b5b96859.jpg"/>
          <p:cNvPicPr>
            <a:picLocks noChangeAspect="1" noChangeArrowheads="1"/>
          </p:cNvPicPr>
          <p:nvPr/>
        </p:nvPicPr>
        <p:blipFill>
          <a:blip r:embed="rId4"/>
          <a:srcRect l="22425" t="89744" r="51827" b="-962"/>
          <a:stretch>
            <a:fillRect/>
          </a:stretch>
        </p:blipFill>
        <p:spPr bwMode="auto">
          <a:xfrm>
            <a:off x="1221254" y="2428868"/>
            <a:ext cx="4214842" cy="1000132"/>
          </a:xfrm>
          <a:prstGeom prst="rect">
            <a:avLst/>
          </a:prstGeom>
          <a:noFill/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02169CE-1D1F-417D-BF16-901E8BCE9C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4" r="20866" b="5839"/>
          <a:stretch/>
        </p:blipFill>
        <p:spPr>
          <a:xfrm>
            <a:off x="4679504" y="1938528"/>
            <a:ext cx="4464496" cy="4919472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02169CE-1D1F-417D-BF16-901E8BCE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4" r="15944" b="5839"/>
          <a:stretch/>
        </p:blipFill>
        <p:spPr>
          <a:xfrm>
            <a:off x="4438256" y="1916832"/>
            <a:ext cx="4742256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841" y="4941168"/>
            <a:ext cx="6505487" cy="1679112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from </a:t>
            </a:r>
            <a:r>
              <a:rPr lang="en-US" sz="22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</a:t>
            </a:r>
            <a:r>
              <a:rPr lang="sr-Latn-CS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oduzmi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(Alt +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sliku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r-Latn-CS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 with </a:t>
            </a:r>
            <a:r>
              <a:rPr lang="en-US" sz="22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</a:t>
            </a:r>
            <a:r>
              <a:rPr lang="sr-Latn-CS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zadrži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sr-Latn-C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elove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preklapaju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(Alt + Shi</a:t>
            </a:r>
            <a:r>
              <a:rPr lang="sr-Latn-C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sr-Latn-C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sliku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18841" y="2132856"/>
            <a:ext cx="5361743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ikonice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alatke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pravljenje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C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/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</a:t>
            </a:r>
            <a:r>
              <a:rPr lang="sr-Latn-C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Ctrl +D da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poniš</a:t>
            </a:r>
            <a:r>
              <a:rPr lang="sr-Latn-C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postojeću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započnete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r-Latn-C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/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to 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</a:t>
            </a:r>
            <a:r>
              <a:rPr lang="sr-Latn-C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dodaj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(Shi</a:t>
            </a:r>
            <a:r>
              <a:rPr lang="sr-Latn-C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r-Latn-CS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3906" r="35212" b="92188"/>
          <a:stretch>
            <a:fillRect/>
          </a:stretch>
        </p:blipFill>
        <p:spPr bwMode="auto">
          <a:xfrm>
            <a:off x="142860" y="836712"/>
            <a:ext cx="8786842" cy="2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539552" y="404664"/>
            <a:ext cx="1440160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71680"/>
            <a:ext cx="7848872" cy="408165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sr-Latn-C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olerance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određuje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kolika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razlika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sličnih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uključene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nijansi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svetlosti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uključeni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sr-Latn-C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nti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-alias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ostaviti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uključen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obratiti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pažnju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Contiguous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C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ova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opcija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odobrena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biće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uključene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dodiruju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C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sr-Latn-C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ample </a:t>
            </a:r>
            <a:r>
              <a:rPr lang="sr-Latn-C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Layers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uključiti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kompozicijom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slojeva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hoćete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svih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slojeva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uključene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3906" r="35212" b="92188"/>
          <a:stretch>
            <a:fillRect/>
          </a:stretch>
        </p:blipFill>
        <p:spPr bwMode="auto">
          <a:xfrm>
            <a:off x="142860" y="692696"/>
            <a:ext cx="8786842" cy="2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67648-09EA-4C84-9B9C-76B581B59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12611"/>
            <a:ext cx="6811034" cy="46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08920"/>
            <a:ext cx="7315200" cy="3220410"/>
          </a:xfrm>
        </p:spPr>
        <p:txBody>
          <a:bodyPr>
            <a:normAutofit/>
          </a:bodyPr>
          <a:lstStyle/>
          <a:p>
            <a:r>
              <a:rPr lang="sr-Latn-C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zaboravite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sr-Latn-C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efine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dge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dijalog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dostupan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Photoshopu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r-Latn-C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hoćete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selektujete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postojeću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taster </a:t>
            </a:r>
            <a:r>
              <a:rPr lang="sr-Latn-C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hift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klikćete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naredni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put. </a:t>
            </a:r>
            <a:r>
              <a:rPr lang="sr-Latn-C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oduzimate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taster </a:t>
            </a:r>
            <a:r>
              <a:rPr lang="sr-Latn-C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klikćete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sr-Latn-C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3906" r="35212" b="92188"/>
          <a:stretch>
            <a:fillRect/>
          </a:stretch>
        </p:blipFill>
        <p:spPr bwMode="auto">
          <a:xfrm>
            <a:off x="178579" y="980728"/>
            <a:ext cx="8786842" cy="2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7524328" y="548680"/>
            <a:ext cx="1368152" cy="12241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211</TotalTime>
  <Words>622</Words>
  <Application>Microsoft Office PowerPoint</Application>
  <PresentationFormat>On-screen Show (4:3)</PresentationFormat>
  <Paragraphs>33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PowerPoint Presentation</vt:lpstr>
      <vt:lpstr>Alati za selekciju</vt:lpstr>
      <vt:lpstr>Quick Selection Tool</vt:lpstr>
      <vt:lpstr>PowerPoint Presentation</vt:lpstr>
      <vt:lpstr>PowerPoint Presentation</vt:lpstr>
      <vt:lpstr>Magic Wand Tool</vt:lpstr>
      <vt:lpstr>PowerPoint Presentation</vt:lpstr>
      <vt:lpstr>PowerPoint Presentation</vt:lpstr>
      <vt:lpstr>PowerPoint Presentation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Računarska grafika i animacija</dc:title>
  <dc:creator>Administrator</dc:creator>
  <cp:lastModifiedBy>Snezana Krunic</cp:lastModifiedBy>
  <cp:revision>32</cp:revision>
  <dcterms:created xsi:type="dcterms:W3CDTF">2012-09-19T10:40:17Z</dcterms:created>
  <dcterms:modified xsi:type="dcterms:W3CDTF">2020-12-08T21:29:18Z</dcterms:modified>
</cp:coreProperties>
</file>