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0" r:id="rId3"/>
    <p:sldId id="258" r:id="rId4"/>
    <p:sldId id="261" r:id="rId5"/>
    <p:sldId id="262" r:id="rId6"/>
    <p:sldId id="263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269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367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9431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8710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401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3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43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13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2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92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56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047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6039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889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35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11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53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CAB4D9B-2E5F-48A0-8C7F-0DC0B37DC5D6}" type="datetimeFigureOut">
              <a:rPr lang="en-US" smtClean="0"/>
              <a:t>07-Apr-2018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79B9D0B-75D7-46D4-B773-E3B99824F4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1799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5.wmf"/><Relationship Id="rId4" Type="http://schemas.openxmlformats.org/officeDocument/2006/relationships/image" Target="../media/image7.png"/><Relationship Id="rId9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9600" dirty="0" smtClean="0"/>
              <a:t>UGAO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dirty="0" err="1" smtClean="0"/>
              <a:t>pojam</a:t>
            </a:r>
            <a:r>
              <a:rPr lang="en-US" sz="4000" dirty="0" smtClean="0"/>
              <a:t> </a:t>
            </a:r>
            <a:r>
              <a:rPr lang="en-US" sz="4000" dirty="0" err="1" smtClean="0"/>
              <a:t>i</a:t>
            </a:r>
            <a:r>
              <a:rPr lang="en-US" sz="4000" dirty="0" smtClean="0"/>
              <a:t> </a:t>
            </a:r>
            <a:r>
              <a:rPr lang="en-US" sz="4000" dirty="0" err="1" smtClean="0"/>
              <a:t>mjera</a:t>
            </a:r>
            <a:endParaRPr lang="en-US" sz="4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746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3200" dirty="0"/>
              <a:t>Šta je ugao? </a:t>
            </a:r>
            <a:r>
              <a:rPr lang="sr-Latn-ME" dirty="0"/>
              <a:t/>
            </a:r>
            <a:br>
              <a:rPr lang="sr-Latn-ME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sr-Latn-ME" sz="2800" dirty="0"/>
              <a:t>Od čega se sastoji?</a:t>
            </a:r>
            <a:endParaRPr lang="en-US" sz="2800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 rotWithShape="1">
          <a:blip r:embed="rId2"/>
          <a:srcRect r="40694" b="-669"/>
          <a:stretch/>
        </p:blipFill>
        <p:spPr bwMode="auto">
          <a:xfrm>
            <a:off x="4648200" y="664949"/>
            <a:ext cx="6925101" cy="569490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295515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7797" y="2180356"/>
            <a:ext cx="1116549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/>
              <a:t>Unija dvije poluprave koje imaju zajedničku početnu tačku naziva se ugaona</a:t>
            </a:r>
          </a:p>
          <a:p>
            <a:r>
              <a:rPr lang="sr-Latn-ME" sz="2800" dirty="0" smtClean="0"/>
              <a:t>linija.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7797" y="3343701"/>
            <a:ext cx="96627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/>
              <a:t>Poluprave su </a:t>
            </a:r>
            <a:r>
              <a:rPr lang="sr-Latn-ME" sz="2800" u="sng" dirty="0" smtClean="0"/>
              <a:t>kraci ugla</a:t>
            </a:r>
            <a:r>
              <a:rPr lang="sr-Latn-ME" sz="2800" dirty="0" smtClean="0"/>
              <a:t>, a zajednička početna tačka je </a:t>
            </a:r>
            <a:r>
              <a:rPr lang="sr-Latn-ME" sz="2800" u="sng" dirty="0" smtClean="0"/>
              <a:t>tjeme ugla</a:t>
            </a:r>
            <a:r>
              <a:rPr lang="sr-Latn-ME" sz="2800" dirty="0" smtClean="0"/>
              <a:t>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27797" y="4285397"/>
            <a:ext cx="94241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/>
              <a:t>Unija ugaone linije i jedne od njene dvije oblasti naziva se ugao.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78884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9334" y="787737"/>
            <a:ext cx="103386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2800" dirty="0" smtClean="0"/>
              <a:t>U ranijim matematičkim izučavanjima </a:t>
            </a:r>
            <a:r>
              <a:rPr lang="sr-Latn-ME" sz="2800" u="sng" dirty="0" smtClean="0"/>
              <a:t>stepen</a:t>
            </a:r>
            <a:r>
              <a:rPr lang="sr-Latn-ME" sz="2800" dirty="0" smtClean="0"/>
              <a:t> je bio glavna mjera ugla.</a:t>
            </a:r>
            <a:endParaRPr 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591129" y="4073550"/>
                <a:ext cx="39956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/>
                  <a:t>M</a:t>
                </a:r>
                <a:r>
                  <a:rPr lang="sr-Latn-ME" sz="2800" dirty="0" smtClean="0"/>
                  <a:t>jera punog ugla je </a:t>
                </a:r>
                <a14:m>
                  <m:oMath xmlns:m="http://schemas.openxmlformats.org/officeDocument/2006/math">
                    <m:r>
                      <a:rPr lang="sr-Latn-ME" sz="2800" b="0" i="0" smtClean="0">
                        <a:latin typeface="Cambria Math" panose="02040503050406030204" pitchFamily="18" charset="0"/>
                      </a:rPr>
                      <m:t>36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sz="2800" dirty="0" smtClean="0"/>
                  <a:t>.</a:t>
                </a:r>
                <a:endParaRPr lang="en-US" sz="28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1129" y="4073550"/>
                <a:ext cx="3995646" cy="523220"/>
              </a:xfrm>
              <a:prstGeom prst="rect">
                <a:avLst/>
              </a:prstGeom>
              <a:blipFill rotWithShape="0">
                <a:blip r:embed="rId3"/>
                <a:stretch>
                  <a:fillRect l="-3049" t="-10465" r="-2287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/>
          <p:nvPr/>
        </p:nvPicPr>
        <p:blipFill rotWithShape="1">
          <a:blip r:embed="rId4"/>
          <a:srcRect l="8749" t="34418" r="71389" b="21127"/>
          <a:stretch/>
        </p:blipFill>
        <p:spPr bwMode="auto">
          <a:xfrm>
            <a:off x="1967091" y="2158153"/>
            <a:ext cx="1362075" cy="14763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/>
          <p:nvPr/>
        </p:nvPicPr>
        <p:blipFill rotWithShape="1">
          <a:blip r:embed="rId5"/>
          <a:srcRect l="8612" t="35277" r="70832" b="22276"/>
          <a:stretch/>
        </p:blipFill>
        <p:spPr bwMode="auto">
          <a:xfrm>
            <a:off x="5105189" y="4666956"/>
            <a:ext cx="1409700" cy="14097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/>
          <p:cNvPicPr/>
          <p:nvPr/>
        </p:nvPicPr>
        <p:blipFill rotWithShape="1">
          <a:blip r:embed="rId6"/>
          <a:srcRect l="9028" t="34704" r="71250" b="21988"/>
          <a:stretch/>
        </p:blipFill>
        <p:spPr bwMode="auto">
          <a:xfrm>
            <a:off x="9047329" y="2177204"/>
            <a:ext cx="1352550" cy="14382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0" y="3999023"/>
                <a:ext cx="529625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r-Latn-ME" sz="2800" dirty="0" smtClean="0"/>
                  <a:t>Prav ugao je ugao čija je mjera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sz="2800" dirty="0" smtClean="0"/>
                  <a:t>.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999023"/>
                <a:ext cx="5296258" cy="523220"/>
              </a:xfrm>
              <a:prstGeom prst="rect">
                <a:avLst/>
              </a:prstGeom>
              <a:blipFill rotWithShape="0">
                <a:blip r:embed="rId7"/>
                <a:stretch>
                  <a:fillRect l="-2301" t="-10465" r="-1266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690732" y="6076656"/>
                <a:ext cx="462075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sr-Latn-ME" sz="2800" dirty="0" smtClean="0"/>
                  <a:t>Mjera opruženog ugla je </a:t>
                </a:r>
                <a14:m>
                  <m:oMath xmlns:m="http://schemas.openxmlformats.org/officeDocument/2006/math">
                    <m:r>
                      <a:rPr lang="sr-Latn-ME" sz="2800" b="0" i="0" smtClean="0">
                        <a:latin typeface="Cambria Math" panose="02040503050406030204" pitchFamily="18" charset="0"/>
                      </a:rPr>
                      <m:t>18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sz="2800" dirty="0" smtClean="0"/>
                  <a:t>.</a:t>
                </a: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0732" y="6076656"/>
                <a:ext cx="4620752" cy="523220"/>
              </a:xfrm>
              <a:prstGeom prst="rect">
                <a:avLst/>
              </a:prstGeom>
              <a:blipFill rotWithShape="0">
                <a:blip r:embed="rId8"/>
                <a:stretch>
                  <a:fillRect l="-2639" t="-11628" r="-1847" b="-325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1516960"/>
              </p:ext>
            </p:extLst>
          </p:nvPr>
        </p:nvGraphicFramePr>
        <p:xfrm>
          <a:off x="5400675" y="3044825"/>
          <a:ext cx="3657600" cy="18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Wordpad Document" r:id="rId9" imgW="3657600" imgH="181440" progId="WordPad.Document.1">
                  <p:embed/>
                </p:oleObj>
              </mc:Choice>
              <mc:Fallback>
                <p:oleObj name="Wordpad Document" r:id="rId9" imgW="3657600" imgH="181440" progId="WordPad.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400675" y="3044825"/>
                        <a:ext cx="3657600" cy="18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87869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06305" y="1939709"/>
            <a:ext cx="789750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 smtClean="0">
                <a:latin typeface="Calibri" panose="020F0502020204030204" pitchFamily="34" charset="0"/>
              </a:rPr>
              <a:t>Zašto je baš broj 360 uzet za mjeru punog kruga?</a:t>
            </a:r>
          </a:p>
          <a:p>
            <a:endParaRPr lang="pl-PL" sz="2800" dirty="0" smtClean="0">
              <a:latin typeface="Calibri" panose="020F0502020204030204" pitchFamily="34" charset="0"/>
            </a:endParaRPr>
          </a:p>
          <a:p>
            <a:pPr>
              <a:buFont typeface="Symbol" panose="05050102010706020507" pitchFamily="18" charset="2"/>
              <a:buChar char="·"/>
            </a:pPr>
            <a:r>
              <a:rPr lang="sr-Latn-ME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Broj</a:t>
            </a:r>
            <a:r>
              <a:rPr lang="en-US" sz="2800" dirty="0" smtClean="0">
                <a:latin typeface="Calibri" panose="020F0502020204030204" pitchFamily="34" charset="0"/>
              </a:rPr>
              <a:t> 360 </a:t>
            </a:r>
            <a:r>
              <a:rPr lang="en-US" sz="2800" dirty="0" err="1" smtClean="0">
                <a:latin typeface="Calibri" panose="020F0502020204030204" pitchFamily="34" charset="0"/>
              </a:rPr>
              <a:t>ima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dosta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djelioca</a:t>
            </a:r>
            <a:r>
              <a:rPr lang="en-US" sz="2800" dirty="0" smtClean="0">
                <a:latin typeface="Calibri" panose="020F0502020204030204" pitchFamily="34" charset="0"/>
              </a:rPr>
              <a:t> (2,3,4,5,6,8,9...) pa se </a:t>
            </a:r>
            <a:r>
              <a:rPr lang="en-US" sz="2800" dirty="0" err="1" smtClean="0">
                <a:latin typeface="Calibri" panose="020F0502020204030204" pitchFamily="34" charset="0"/>
              </a:rPr>
              <a:t>krug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lako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može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dijeliti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na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djelove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koji</a:t>
            </a:r>
            <a:r>
              <a:rPr lang="en-US" sz="2800" dirty="0" smtClean="0">
                <a:latin typeface="Calibri" panose="020F0502020204030204" pitchFamily="34" charset="0"/>
              </a:rPr>
              <a:t> se </a:t>
            </a:r>
            <a:r>
              <a:rPr lang="en-US" sz="2800" dirty="0" err="1" smtClean="0">
                <a:latin typeface="Calibri" panose="020F0502020204030204" pitchFamily="34" charset="0"/>
              </a:rPr>
              <a:t>lako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mogu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mjeriti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cijelim</a:t>
            </a: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</a:rPr>
              <a:t>brojevima</a:t>
            </a:r>
            <a:r>
              <a:rPr lang="en-US" sz="2800" dirty="0" smtClean="0">
                <a:latin typeface="Calibri" panose="020F0502020204030204" pitchFamily="34" charset="0"/>
              </a:rPr>
              <a:t>.</a:t>
            </a:r>
            <a:endParaRPr lang="sr-Latn-ME" sz="2800" dirty="0" smtClean="0">
              <a:latin typeface="Calibri" panose="020F0502020204030204" pitchFamily="34" charset="0"/>
            </a:endParaRPr>
          </a:p>
          <a:p>
            <a:pPr>
              <a:buFont typeface="Symbol" panose="05050102010706020507" pitchFamily="18" charset="2"/>
              <a:buChar char="·"/>
            </a:pPr>
            <a:endParaRPr lang="hr" sz="2800" dirty="0" smtClean="0">
              <a:latin typeface="Calibri" panose="020F0502020204030204" pitchFamily="34" charset="0"/>
            </a:endParaRPr>
          </a:p>
          <a:p>
            <a:pPr>
              <a:buFont typeface="Symbol" panose="05050102010706020507" pitchFamily="18" charset="2"/>
              <a:buChar char="·"/>
            </a:pPr>
            <a:r>
              <a:rPr lang="pl-PL" sz="2800" dirty="0" smtClean="0">
                <a:latin typeface="Calibri" panose="020F0502020204030204" pitchFamily="34" charset="0"/>
              </a:rPr>
              <a:t> 360 je približno jednak broju dana u astronomskoj godini </a:t>
            </a:r>
            <a:endParaRPr lang="hr" sz="2800" dirty="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6965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1570" y="1351128"/>
            <a:ext cx="10658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Međutim, nova mjera koja se najčešće koristi u trigonometriji je </a:t>
            </a:r>
            <a:r>
              <a:rPr lang="sr-Latn-ME" sz="2800" u="sng" dirty="0" smtClean="0"/>
              <a:t>radijan</a:t>
            </a:r>
            <a:r>
              <a:rPr lang="sr-Latn-ME" sz="2800" dirty="0" smtClean="0"/>
              <a:t>.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91570" y="2852382"/>
            <a:ext cx="95354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/>
              <a:t>Radijan je lučna mjera, tj. mjerenje radijanom je mjerenje lukom.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791570" y="4353636"/>
            <a:ext cx="106200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800" dirty="0" smtClean="0"/>
              <a:t>Def: Ako je dužina kružnog luka jednaka poluprečniku tada odgovarajući</a:t>
            </a:r>
          </a:p>
          <a:p>
            <a:r>
              <a:rPr lang="sr-Latn-ME" sz="2800" dirty="0" smtClean="0"/>
              <a:t>         centralni ugao nazivamo </a:t>
            </a:r>
            <a:r>
              <a:rPr lang="sr-Latn-ME" sz="2800" u="sng" dirty="0" smtClean="0"/>
              <a:t>radijanom</a:t>
            </a:r>
            <a:r>
              <a:rPr lang="sr-Latn-ME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362209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35703" y="828680"/>
            <a:ext cx="6624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ME" sz="2800" dirty="0" smtClean="0"/>
              <a:t>Kako prevoditi stepene u radijane i obratno?</a:t>
            </a:r>
            <a:endParaRPr lang="en-US" sz="2800" dirty="0"/>
          </a:p>
        </p:txBody>
      </p:sp>
      <p:pic>
        <p:nvPicPr>
          <p:cNvPr id="3" name="Picture 2"/>
          <p:cNvPicPr/>
          <p:nvPr/>
        </p:nvPicPr>
        <p:blipFill rotWithShape="1">
          <a:blip r:embed="rId2"/>
          <a:srcRect l="13750" t="38720" r="65000" b="16824"/>
          <a:stretch/>
        </p:blipFill>
        <p:spPr bwMode="auto">
          <a:xfrm>
            <a:off x="1035703" y="2575923"/>
            <a:ext cx="2417181" cy="239980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4107976" y="2580528"/>
                <a:ext cx="157568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𝑟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7976" y="2580528"/>
                <a:ext cx="1575688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107976" y="3280452"/>
                <a:ext cx="140416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=2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7976" y="3280452"/>
                <a:ext cx="1404167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07976" y="3888895"/>
                <a:ext cx="188429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=360°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7976" y="3888895"/>
                <a:ext cx="1884298" cy="523220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107976" y="4588819"/>
                <a:ext cx="168552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=180°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7976" y="4588819"/>
                <a:ext cx="1685526" cy="5232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7568618" y="4171929"/>
                <a:ext cx="2255105" cy="9017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𝑟𝑎𝑑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180°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8618" y="4171929"/>
                <a:ext cx="2255105" cy="90178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7568618" y="2622572"/>
                <a:ext cx="1798056" cy="8272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800" b="0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sr-Latn-ME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°=</m:t>
                      </m:r>
                      <m:f>
                        <m:fPr>
                          <m:ctrlP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sr-Latn-ME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180°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8618" y="2622572"/>
                <a:ext cx="1798056" cy="82727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722119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830987" y="791570"/>
                <a:ext cx="5792740" cy="11386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Primjer. Prevesti sledeće mjere uglova:</a:t>
                </a:r>
              </a:p>
              <a:p>
                <a:r>
                  <a:rPr lang="sr-Latn-ME" sz="2800" dirty="0" smtClean="0"/>
                  <a:t>a) </a:t>
                </a: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120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sr-Latn-ME" sz="2800" dirty="0" smtClean="0"/>
                  <a:t>	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0987" y="791570"/>
                <a:ext cx="5792740" cy="1138645"/>
              </a:xfrm>
              <a:prstGeom prst="rect">
                <a:avLst/>
              </a:prstGeom>
              <a:blipFill rotWithShape="0">
                <a:blip r:embed="rId2"/>
                <a:stretch>
                  <a:fillRect l="-2103" t="-5348" r="-1052" b="-69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1009934" y="2196798"/>
            <a:ext cx="13142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ME" sz="2400" dirty="0" smtClean="0"/>
              <a:t>Rešenje: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Rectangle 3"/>
              <p:cNvSpPr/>
              <p:nvPr/>
            </p:nvSpPr>
            <p:spPr>
              <a:xfrm>
                <a:off x="1324345" y="3295385"/>
                <a:ext cx="1861600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°=2∙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4345" y="3295385"/>
                <a:ext cx="1861600" cy="72231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1324345" y="4121928"/>
                <a:ext cx="1638205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4345" y="4121928"/>
                <a:ext cx="1638205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950424" y="2524836"/>
                <a:ext cx="2241319" cy="6260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400" dirty="0" smtClean="0"/>
                  <a:t>b) </a:t>
                </a:r>
                <a14:m>
                  <m:oMath xmlns:m="http://schemas.openxmlformats.org/officeDocument/2006/math">
                    <m:r>
                      <a:rPr lang="sr-Latn-ME" sz="24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sr-Latn-ME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sr-Latn-ME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f>
                      <m:fPr>
                        <m:ctrlP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180°</m:t>
                        </m:r>
                      </m:num>
                      <m:den>
                        <m:r>
                          <a:rPr lang="sr-Latn-ME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endParaRPr lang="sr-Latn-ME" sz="2400" dirty="0" smtClean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50424" y="2524836"/>
                <a:ext cx="2241319" cy="626069"/>
              </a:xfrm>
              <a:prstGeom prst="rect">
                <a:avLst/>
              </a:prstGeom>
              <a:blipFill rotWithShape="0">
                <a:blip r:embed="rId5"/>
                <a:stretch>
                  <a:fillRect l="-4076" b="-87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6140283" y="3421520"/>
                <a:ext cx="1861600" cy="791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45°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sr-Latn-ME" sz="2400" dirty="0" smtClean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0283" y="3421520"/>
                <a:ext cx="1861600" cy="79130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6140283" y="4480877"/>
                <a:ext cx="1638205" cy="79130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sr-Latn-ME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r>
                            <a:rPr lang="sr-Latn-ME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sr-Latn-ME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sr-Latn-ME" sz="2400" b="0" i="1" smtClean="0">
                          <a:latin typeface="Cambria Math" panose="02040503050406030204" pitchFamily="18" charset="0"/>
                        </a:rPr>
                        <m:t>=225</m:t>
                      </m:r>
                      <m:r>
                        <a:rPr lang="sr-Latn-ME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sr-Latn-ME" sz="2400" dirty="0" smtClean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0283" y="4480877"/>
                <a:ext cx="1638205" cy="79130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Rectangle 8"/>
              <p:cNvSpPr/>
              <p:nvPr/>
            </p:nvSpPr>
            <p:spPr>
              <a:xfrm>
                <a:off x="1324345" y="2697678"/>
                <a:ext cx="2752677" cy="7223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sr-Latn-ME" sz="2400" i="1">
                          <a:latin typeface="Cambria Math" panose="02040503050406030204" pitchFamily="18" charset="0"/>
                        </a:rPr>
                        <m:t>120</m:t>
                      </m:r>
                      <m:r>
                        <a:rPr lang="sr-Latn-ME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°=120°∙</m:t>
                      </m:r>
                      <m:f>
                        <m:fPr>
                          <m:ctrlP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</m:num>
                        <m:den>
                          <m:r>
                            <a:rPr lang="sr-Latn-ME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180°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4345" y="2697678"/>
                <a:ext cx="2752677" cy="72231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852582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8173" y="832513"/>
            <a:ext cx="9457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1. Prevesti sledeće stepene u radijane: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1119116" y="1801504"/>
                <a:ext cx="1435008" cy="18158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270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sr-Latn-ME" sz="2800" b="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72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sr-Latn-ME" sz="2800" b="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150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sr-Latn-ME" sz="2800" b="0" dirty="0" smtClean="0">
                  <a:ea typeface="Cambria Math" panose="02040503050406030204" pitchFamily="18" charset="0"/>
                </a:endParaRPr>
              </a:p>
              <a:p>
                <a:pPr marL="514350" indent="-514350">
                  <a:buAutoNum type="alphaLcParenR"/>
                </a:pPr>
                <a14:m>
                  <m:oMath xmlns:m="http://schemas.openxmlformats.org/officeDocument/2006/math">
                    <m:r>
                      <a:rPr lang="sr-Latn-ME" sz="2800" b="0" i="1" smtClean="0">
                        <a:latin typeface="Cambria Math" panose="02040503050406030204" pitchFamily="18" charset="0"/>
                      </a:rPr>
                      <m:t>240</m:t>
                    </m:r>
                    <m:r>
                      <a:rPr lang="sr-Latn-ME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116" y="1801504"/>
                <a:ext cx="1435008" cy="181588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 flipH="1">
            <a:off x="1328609" y="3903260"/>
            <a:ext cx="65461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ME" sz="2800" dirty="0" smtClean="0"/>
              <a:t>2. Prevesti sledeće radijane u stepene:</a:t>
            </a:r>
            <a:endParaRPr lang="en-US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1282890" y="4817660"/>
                <a:ext cx="8271047" cy="7018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sr-Latn-ME" sz="2800" dirty="0" smtClean="0"/>
                  <a:t>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sr-Latn-ME" sz="2800" dirty="0" smtClean="0"/>
                  <a:t>		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sr-Latn-ME" sz="2800" dirty="0" smtClean="0"/>
                  <a:t>		 c)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sr-Latn-ME" sz="2800" dirty="0" smtClean="0"/>
                  <a:t>	 	 d)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r-Latn-ME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sr-Latn-ME" sz="2800" dirty="0" smtClean="0"/>
                  <a:t>		e)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sr-Latn-ME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  <m:r>
                          <a:rPr lang="sr-Latn-ME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num>
                      <m:den>
                        <m:r>
                          <a:rPr lang="sr-Latn-ME" sz="28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2890" y="4817660"/>
                <a:ext cx="8271047" cy="701859"/>
              </a:xfrm>
              <a:prstGeom prst="rect">
                <a:avLst/>
              </a:prstGeom>
              <a:blipFill rotWithShape="0">
                <a:blip r:embed="rId3"/>
                <a:stretch>
                  <a:fillRect l="-1474" b="-1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0726247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6476F"/>
      </a:dk2>
      <a:lt2>
        <a:srgbClr val="EBEBEB"/>
      </a:lt2>
      <a:accent1>
        <a:srgbClr val="E5B458"/>
      </a:accent1>
      <a:accent2>
        <a:srgbClr val="F77754"/>
      </a:accent2>
      <a:accent3>
        <a:srgbClr val="D8507E"/>
      </a:accent3>
      <a:accent4>
        <a:srgbClr val="BC70EE"/>
      </a:accent4>
      <a:accent5>
        <a:srgbClr val="3CA2E2"/>
      </a:accent5>
      <a:accent6>
        <a:srgbClr val="91BF77"/>
      </a:accent6>
      <a:hlink>
        <a:srgbClr val="71DDAB"/>
      </a:hlink>
      <a:folHlink>
        <a:srgbClr val="A6E4C7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B36E0D05-787B-4C61-8268-2D6C1FBEDA3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291</TotalTime>
  <Words>265</Words>
  <Application>Microsoft Office PowerPoint</Application>
  <PresentationFormat>Widescreen</PresentationFormat>
  <Paragraphs>44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Symbol</vt:lpstr>
      <vt:lpstr>Celestial</vt:lpstr>
      <vt:lpstr>Wordpad Document</vt:lpstr>
      <vt:lpstr>UGAO</vt:lpstr>
      <vt:lpstr>Šta je ugao?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UGAO</dc:title>
  <dc:creator>Korisnik</dc:creator>
  <cp:lastModifiedBy>Korisnik</cp:lastModifiedBy>
  <cp:revision>18</cp:revision>
  <dcterms:created xsi:type="dcterms:W3CDTF">2018-04-07T11:04:47Z</dcterms:created>
  <dcterms:modified xsi:type="dcterms:W3CDTF">2018-04-07T16:32:17Z</dcterms:modified>
</cp:coreProperties>
</file>