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sldIdLst>
    <p:sldId id="256" r:id="rId4"/>
    <p:sldId id="318" r:id="rId5"/>
    <p:sldId id="319" r:id="rId6"/>
    <p:sldId id="265" r:id="rId7"/>
    <p:sldId id="261" r:id="rId8"/>
    <p:sldId id="320" r:id="rId9"/>
    <p:sldId id="321" r:id="rId10"/>
    <p:sldId id="271" r:id="rId11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FF66"/>
    <a:srgbClr val="85D8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756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705210"/>
            <a:ext cx="9144000" cy="52272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4227934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4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 OF YOUR PRESENTATION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347864" y="131536"/>
            <a:ext cx="5796136" cy="154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104000" y="1798321"/>
            <a:ext cx="5040000" cy="154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824000" y="3465106"/>
            <a:ext cx="4320000" cy="154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45812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937417" y="1"/>
            <a:ext cx="1872000" cy="51434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1968708" y="1"/>
            <a:ext cx="1872000" cy="51434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0" y="1"/>
            <a:ext cx="1872000" cy="51434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16533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795621" y="230919"/>
            <a:ext cx="3294112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5613166" y="3399271"/>
            <a:ext cx="3293944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3795621" y="1815095"/>
            <a:ext cx="1728192" cy="30963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5621504" y="1814524"/>
            <a:ext cx="1468228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7178918" y="230919"/>
            <a:ext cx="1728192" cy="30963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375891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4" name="Picture 3" descr="D:\Fullppt\005-PNG이미지\노트북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7041" y="1313860"/>
            <a:ext cx="6438182" cy="327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981898" y="1731279"/>
            <a:ext cx="3085597" cy="22818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56077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10595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3507854"/>
            <a:ext cx="9144000" cy="163564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6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225" y="1079005"/>
            <a:ext cx="3373328" cy="4085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66328" y="1217153"/>
            <a:ext cx="1945465" cy="30051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542432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354008" y="1131589"/>
            <a:ext cx="2849840" cy="3649171"/>
            <a:chOff x="354008" y="1131589"/>
            <a:chExt cx="2849840" cy="3649171"/>
          </a:xfrm>
        </p:grpSpPr>
        <p:sp>
          <p:nvSpPr>
            <p:cNvPr id="6" name="Rounded Rectangle 5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name="adj" fmla="val 396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2" name="Half Frame 11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2253238"/>
            <a:ext cx="4572000" cy="47357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0" y="2726814"/>
            <a:ext cx="457200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Oval 1"/>
          <p:cNvSpPr/>
          <p:nvPr userDrawn="1"/>
        </p:nvSpPr>
        <p:spPr>
          <a:xfrm>
            <a:off x="2699792" y="699542"/>
            <a:ext cx="3744416" cy="3744416"/>
          </a:xfrm>
          <a:prstGeom prst="ellipse">
            <a:avLst/>
          </a:prstGeom>
          <a:solidFill>
            <a:schemeClr val="accent1">
              <a:alpha val="77000"/>
            </a:schemeClr>
          </a:solidFill>
          <a:ln w="857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699792" y="2181230"/>
            <a:ext cx="3744416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699644" y="2757294"/>
            <a:ext cx="3744416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10595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95536" y="195486"/>
            <a:ext cx="8424936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95536" y="771550"/>
            <a:ext cx="842493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457713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79512" y="339502"/>
            <a:ext cx="4248472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79512" y="915566"/>
            <a:ext cx="4248472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927735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10595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49246" y="1275606"/>
            <a:ext cx="1648869" cy="164886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720790" y="1275606"/>
            <a:ext cx="1648869" cy="164886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792334" y="1275606"/>
            <a:ext cx="1648869" cy="164886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863879" y="1275606"/>
            <a:ext cx="1648869" cy="164886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50241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15967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4572000" y="0"/>
            <a:ext cx="4104456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1995686"/>
            <a:ext cx="9144000" cy="28803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56313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2" r:id="rId2"/>
    <p:sldLayoutId id="2147483661" r:id="rId3"/>
    <p:sldLayoutId id="2147483660" r:id="rId4"/>
    <p:sldLayoutId id="2147483662" r:id="rId5"/>
    <p:sldLayoutId id="2147483655" r:id="rId6"/>
    <p:sldLayoutId id="2147483663" r:id="rId7"/>
    <p:sldLayoutId id="2147483664" r:id="rId8"/>
    <p:sldLayoutId id="2147483668" r:id="rId9"/>
    <p:sldLayoutId id="2147483665" r:id="rId10"/>
    <p:sldLayoutId id="2147483670" r:id="rId11"/>
    <p:sldLayoutId id="2147483672" r:id="rId12"/>
    <p:sldLayoutId id="2147483656" r:id="rId13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iku.info/kako-sacuvati-e-mail-kao-pdf-u-os-windows-10/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esplatniprogrami.org/chrome/" TargetMode="External"/><Relationship Id="rId2" Type="http://schemas.openxmlformats.org/officeDocument/2006/relationships/hyperlink" Target="http://www.besplatniprogrami.org/firefox/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hyperlink" Target="http://www.besplatniprogrami.org/primopdf/" TargetMode="External"/><Relationship Id="rId4" Type="http://schemas.openxmlformats.org/officeDocument/2006/relationships/hyperlink" Target="http://www.besplatniprogrami.org/programi-za-pregledanje-interneta/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365468"/>
            <a:ext cx="9144000" cy="47705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ME" sz="25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Impact" panose="020B0806030902050204" pitchFamily="34" charset="0"/>
              </a:rPr>
              <a:t>JU ETŠ „VASO ALIGRUDIĆ“, Podgorica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635268" y="4430031"/>
            <a:ext cx="41119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457200" latinLnBrk="0"/>
            <a:r>
              <a:rPr lang="sr-Latn-ME" sz="2000" dirty="0">
                <a:solidFill>
                  <a:schemeClr val="accent2">
                    <a:lumMod val="50000"/>
                  </a:schemeClr>
                </a:solidFill>
                <a:latin typeface="Impact" panose="020B0806030902050204" pitchFamily="34" charset="0"/>
              </a:rPr>
              <a:t>PREDMETNI NASTAVNIK </a:t>
            </a:r>
            <a:r>
              <a:rPr lang="sr-Latn-ME" sz="2000" dirty="0" smtClean="0">
                <a:solidFill>
                  <a:schemeClr val="accent2">
                    <a:lumMod val="50000"/>
                  </a:schemeClr>
                </a:solidFill>
                <a:latin typeface="Impact" panose="020B0806030902050204" pitchFamily="34" charset="0"/>
              </a:rPr>
              <a:t>: SPASOJE </a:t>
            </a:r>
            <a:r>
              <a:rPr lang="sr-Latn-ME" sz="2000" dirty="0" smtClean="0">
                <a:solidFill>
                  <a:schemeClr val="accent2">
                    <a:lumMod val="50000"/>
                  </a:schemeClr>
                </a:solidFill>
                <a:latin typeface="Impact" panose="020B0806030902050204" pitchFamily="34" charset="0"/>
              </a:rPr>
              <a:t>PAPIĆ</a:t>
            </a:r>
            <a:endParaRPr lang="en-US" sz="2000" dirty="0">
              <a:solidFill>
                <a:schemeClr val="accent2">
                  <a:lumMod val="50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79512" y="3219822"/>
            <a:ext cx="7344816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Latn-CS" altLang="en-US" sz="5500" dirty="0" smtClean="0">
                <a:solidFill>
                  <a:srgbClr val="FF0000"/>
                </a:solidFill>
                <a:latin typeface="Impact" panose="020B0806030902050204" pitchFamily="34" charset="0"/>
              </a:rPr>
              <a:t>PDF ČITAČ</a:t>
            </a:r>
            <a:endParaRPr lang="en-US" sz="5500" dirty="0">
              <a:solidFill>
                <a:srgbClr val="FF0000"/>
              </a:solidFill>
              <a:latin typeface="Impact" panose="020B080603090205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70427"/>
            <a:ext cx="823342" cy="86713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128" y="1455468"/>
            <a:ext cx="2617396" cy="26173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>
            <a:off x="683568" y="4630086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dirty="0" smtClean="0">
                <a:solidFill>
                  <a:schemeClr val="bg1">
                    <a:lumMod val="50000"/>
                  </a:schemeClr>
                </a:solidFill>
                <a:latin typeface="Impact" panose="020B0806030902050204" pitchFamily="34" charset="0"/>
              </a:rPr>
              <a:t>INFORMATIKA</a:t>
            </a:r>
            <a:endParaRPr lang="en-US" dirty="0">
              <a:solidFill>
                <a:schemeClr val="bg1">
                  <a:lumMod val="50000"/>
                </a:schemeClr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83768" y="401119"/>
            <a:ext cx="6264696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>
                <a:solidFill>
                  <a:srgbClr val="DD0000"/>
                </a:solidFill>
                <a:latin typeface="+mj-lt"/>
              </a:rPr>
              <a:t>Šta</a:t>
            </a:r>
            <a:r>
              <a:rPr lang="en-US" sz="1400" b="1" dirty="0">
                <a:solidFill>
                  <a:srgbClr val="DD0000"/>
                </a:solidFill>
                <a:latin typeface="+mj-lt"/>
              </a:rPr>
              <a:t> je PDF </a:t>
            </a:r>
            <a:r>
              <a:rPr lang="en-US" sz="1400" b="1" dirty="0" err="1">
                <a:solidFill>
                  <a:srgbClr val="DD0000"/>
                </a:solidFill>
                <a:latin typeface="+mj-lt"/>
              </a:rPr>
              <a:t>datoteka</a:t>
            </a:r>
            <a:r>
              <a:rPr lang="en-US" sz="1400" b="1" dirty="0">
                <a:solidFill>
                  <a:srgbClr val="DD0000"/>
                </a:solidFill>
                <a:latin typeface="+mj-lt"/>
              </a:rPr>
              <a:t> </a:t>
            </a:r>
            <a:r>
              <a:rPr lang="en-US" sz="1400" b="1" dirty="0" err="1">
                <a:solidFill>
                  <a:srgbClr val="DD0000"/>
                </a:solidFill>
                <a:latin typeface="+mj-lt"/>
              </a:rPr>
              <a:t>i</a:t>
            </a:r>
            <a:r>
              <a:rPr lang="en-US" sz="1400" b="1" dirty="0">
                <a:solidFill>
                  <a:srgbClr val="DD0000"/>
                </a:solidFill>
                <a:latin typeface="+mj-lt"/>
              </a:rPr>
              <a:t> </a:t>
            </a:r>
            <a:r>
              <a:rPr lang="en-US" sz="1400" b="1" dirty="0" err="1">
                <a:solidFill>
                  <a:srgbClr val="DD0000"/>
                </a:solidFill>
                <a:latin typeface="+mj-lt"/>
              </a:rPr>
              <a:t>zašto</a:t>
            </a:r>
            <a:r>
              <a:rPr lang="en-US" sz="1400" b="1" dirty="0">
                <a:solidFill>
                  <a:srgbClr val="DD0000"/>
                </a:solidFill>
                <a:latin typeface="+mj-lt"/>
              </a:rPr>
              <a:t> se </a:t>
            </a:r>
            <a:r>
              <a:rPr lang="en-US" sz="1400" b="1" dirty="0" err="1">
                <a:solidFill>
                  <a:srgbClr val="DD0000"/>
                </a:solidFill>
                <a:latin typeface="+mj-lt"/>
              </a:rPr>
              <a:t>oslanjamo</a:t>
            </a:r>
            <a:r>
              <a:rPr lang="en-US" sz="1400" b="1" dirty="0">
                <a:solidFill>
                  <a:srgbClr val="DD0000"/>
                </a:solidFill>
                <a:latin typeface="+mj-lt"/>
              </a:rPr>
              <a:t> </a:t>
            </a:r>
            <a:r>
              <a:rPr lang="en-US" sz="1400" b="1" dirty="0" err="1">
                <a:solidFill>
                  <a:srgbClr val="DD0000"/>
                </a:solidFill>
                <a:latin typeface="+mj-lt"/>
              </a:rPr>
              <a:t>na</a:t>
            </a:r>
            <a:r>
              <a:rPr lang="en-US" sz="1400" b="1" dirty="0">
                <a:solidFill>
                  <a:srgbClr val="DD0000"/>
                </a:solidFill>
                <a:latin typeface="+mj-lt"/>
              </a:rPr>
              <a:t> </a:t>
            </a:r>
            <a:r>
              <a:rPr lang="sr-Latn-ME" sz="1400" b="1" dirty="0" smtClean="0">
                <a:solidFill>
                  <a:srgbClr val="DD0000"/>
                </a:solidFill>
                <a:latin typeface="+mj-lt"/>
              </a:rPr>
              <a:t>nju</a:t>
            </a:r>
            <a:r>
              <a:rPr lang="en-US" sz="1400" b="1" dirty="0" smtClean="0">
                <a:solidFill>
                  <a:srgbClr val="DD0000"/>
                </a:solidFill>
                <a:latin typeface="+mj-lt"/>
              </a:rPr>
              <a:t>?</a:t>
            </a:r>
            <a:endParaRPr lang="sr-Latn-ME" sz="1400" b="1" dirty="0" smtClean="0">
              <a:solidFill>
                <a:srgbClr val="DD0000"/>
              </a:solidFill>
              <a:latin typeface="+mj-lt"/>
            </a:endParaRPr>
          </a:p>
          <a:p>
            <a:endParaRPr lang="en-US" sz="1400" b="1" dirty="0">
              <a:solidFill>
                <a:srgbClr val="DD0000"/>
              </a:solidFill>
              <a:latin typeface="+mj-lt"/>
            </a:endParaRPr>
          </a:p>
          <a:p>
            <a:r>
              <a:rPr lang="en-US" sz="1400" dirty="0" err="1">
                <a:solidFill>
                  <a:srgbClr val="000000"/>
                </a:solidFill>
                <a:latin typeface="+mj-lt"/>
              </a:rPr>
              <a:t>Iako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druge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datoteke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gube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na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popularnosti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, PDF-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ovi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su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i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dalje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popularan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izbor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(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uprkos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tome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što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Adobe Reader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postaje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nepotreban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).</a:t>
            </a:r>
          </a:p>
          <a:p>
            <a:endParaRPr lang="sr-Latn-ME" sz="1400" b="1" u="sng" dirty="0" smtClean="0">
              <a:solidFill>
                <a:srgbClr val="DD3333"/>
              </a:solidFill>
              <a:latin typeface="+mj-lt"/>
            </a:endParaRPr>
          </a:p>
          <a:p>
            <a:r>
              <a:rPr lang="en-US" sz="1400" b="1" dirty="0" err="1" smtClean="0">
                <a:solidFill>
                  <a:srgbClr val="DD3333"/>
                </a:solidFill>
                <a:latin typeface="+mj-lt"/>
              </a:rPr>
              <a:t>Istorija</a:t>
            </a:r>
            <a:r>
              <a:rPr lang="en-US" sz="1400" b="1" dirty="0" smtClean="0">
                <a:solidFill>
                  <a:srgbClr val="DD3333"/>
                </a:solidFill>
                <a:latin typeface="+mj-lt"/>
              </a:rPr>
              <a:t> PDF-a</a:t>
            </a:r>
            <a:endParaRPr lang="sr-Latn-ME" sz="1400" b="1" dirty="0" smtClean="0">
              <a:solidFill>
                <a:srgbClr val="DD3333"/>
              </a:solidFill>
              <a:latin typeface="+mj-lt"/>
            </a:endParaRPr>
          </a:p>
          <a:p>
            <a:endParaRPr lang="en-US" sz="1400" b="1" u="sng" dirty="0">
              <a:solidFill>
                <a:srgbClr val="DD3333"/>
              </a:solidFill>
              <a:latin typeface="+mj-lt"/>
            </a:endParaRPr>
          </a:p>
          <a:p>
            <a:r>
              <a:rPr lang="en-US" sz="1400" dirty="0">
                <a:solidFill>
                  <a:srgbClr val="000000"/>
                </a:solidFill>
                <a:latin typeface="+mj-lt"/>
              </a:rPr>
              <a:t>PDF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predstavlja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format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za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prenos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dokumenata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.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Kreiran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od Adobe-a,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prvi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put </a:t>
            </a:r>
            <a:r>
              <a:rPr lang="sr-Latn-ME" sz="1400" dirty="0" smtClean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latin typeface="+mj-lt"/>
              </a:rPr>
              <a:t>je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pokrenut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početkom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devedesetih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kao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način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čuvanja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potpunog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dokumenta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u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jednoj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datoteci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.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Budući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da je web bio u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početku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kada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je PDF bio u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porastu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sr-Latn-ME" sz="1400" dirty="0" smtClean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+mj-lt"/>
              </a:rPr>
              <a:t>uglavnom</a:t>
            </a:r>
            <a:r>
              <a:rPr lang="en-US" sz="1400" dirty="0" smtClean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su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se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koristili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za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desktop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publikovanje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dokumenata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za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štampu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. </a:t>
            </a:r>
            <a:r>
              <a:rPr lang="sr-Latn-ME" sz="1400" dirty="0" smtClean="0">
                <a:solidFill>
                  <a:srgbClr val="000000"/>
                </a:solidFill>
                <a:latin typeface="+mj-lt"/>
              </a:rPr>
              <a:t>     </a:t>
            </a:r>
            <a:r>
              <a:rPr lang="en-US" sz="1400" dirty="0" err="1" smtClean="0">
                <a:solidFill>
                  <a:srgbClr val="000000"/>
                </a:solidFill>
                <a:latin typeface="+mj-lt"/>
              </a:rPr>
              <a:t>Kompanije</a:t>
            </a:r>
            <a:r>
              <a:rPr lang="en-US" sz="1400" dirty="0" smtClean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su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koristile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PDF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za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čuvanje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postera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letaka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i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drugih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sličnih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vrsta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sr-Latn-ME" sz="1400" dirty="0" smtClean="0">
                <a:solidFill>
                  <a:srgbClr val="000000"/>
                </a:solidFill>
                <a:latin typeface="+mj-lt"/>
              </a:rPr>
              <a:t>   </a:t>
            </a:r>
            <a:r>
              <a:rPr lang="en-US" sz="1400" dirty="0" err="1" smtClean="0">
                <a:solidFill>
                  <a:srgbClr val="000000"/>
                </a:solidFill>
                <a:latin typeface="+mj-lt"/>
              </a:rPr>
              <a:t>datoteka</a:t>
            </a:r>
            <a:r>
              <a:rPr lang="en-US" sz="1400" dirty="0" smtClean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za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fizičku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štampu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.</a:t>
            </a:r>
          </a:p>
          <a:p>
            <a:r>
              <a:rPr lang="en-US" sz="1400" dirty="0" err="1">
                <a:solidFill>
                  <a:srgbClr val="000000"/>
                </a:solidFill>
                <a:latin typeface="+mj-lt"/>
              </a:rPr>
              <a:t>Preuzimanje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PDF-a je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bilo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potrebno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za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prenos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. Adobe Acrobat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nije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bio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lako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sr-Latn-ME" sz="1400" dirty="0" smtClean="0">
                <a:solidFill>
                  <a:srgbClr val="000000"/>
                </a:solidFill>
                <a:latin typeface="+mj-lt"/>
              </a:rPr>
              <a:t>  </a:t>
            </a:r>
            <a:r>
              <a:rPr lang="en-US" sz="1400" dirty="0" err="1" smtClean="0">
                <a:solidFill>
                  <a:srgbClr val="000000"/>
                </a:solidFill>
                <a:latin typeface="+mj-lt"/>
              </a:rPr>
              <a:t>nabaviti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, PDF-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ovi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nisu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imali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sve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funkcije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integracije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koje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imaju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danas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, a </a:t>
            </a:r>
            <a:r>
              <a:rPr lang="sr-Latn-ME" sz="1400" dirty="0" smtClean="0">
                <a:solidFill>
                  <a:srgbClr val="000000"/>
                </a:solidFill>
                <a:latin typeface="+mj-lt"/>
              </a:rPr>
              <a:t>         </a:t>
            </a:r>
            <a:r>
              <a:rPr lang="en-US" sz="1400" dirty="0" err="1" smtClean="0">
                <a:solidFill>
                  <a:srgbClr val="000000"/>
                </a:solidFill>
                <a:latin typeface="+mj-lt"/>
              </a:rPr>
              <a:t>korišćenje</a:t>
            </a:r>
            <a:r>
              <a:rPr lang="en-US" sz="1400" dirty="0" smtClean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dial-up-a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za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preuzimanje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velikog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PDF-a je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bilo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jako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sporo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.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Poslije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nekoliko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godina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, Adobe je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objavio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Adobe Reader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za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sve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, a PDF je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na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kraju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sr-Latn-ME" sz="1400" dirty="0" smtClean="0">
                <a:solidFill>
                  <a:srgbClr val="000000"/>
                </a:solidFill>
                <a:latin typeface="+mj-lt"/>
              </a:rPr>
              <a:t>   </a:t>
            </a:r>
            <a:r>
              <a:rPr lang="en-US" sz="1400" dirty="0" err="1" smtClean="0">
                <a:solidFill>
                  <a:srgbClr val="000000"/>
                </a:solidFill>
                <a:latin typeface="+mj-lt"/>
              </a:rPr>
              <a:t>pobijedio</a:t>
            </a:r>
            <a:r>
              <a:rPr lang="en-US" sz="1400" dirty="0" smtClean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nekoliko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konkurenata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kako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bi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postao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 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fajl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standard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za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fiksne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sr-Latn-ME" sz="1400" dirty="0" smtClean="0">
                <a:solidFill>
                  <a:srgbClr val="000000"/>
                </a:solidFill>
                <a:latin typeface="+mj-lt"/>
              </a:rPr>
              <a:t>           </a:t>
            </a:r>
            <a:r>
              <a:rPr lang="en-US" sz="1400" dirty="0" err="1" smtClean="0">
                <a:solidFill>
                  <a:srgbClr val="000000"/>
                </a:solidFill>
                <a:latin typeface="+mj-lt"/>
              </a:rPr>
              <a:t>dokumente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.</a:t>
            </a:r>
            <a:endParaRPr lang="en-US" sz="1400" b="0" i="0" dirty="0">
              <a:solidFill>
                <a:srgbClr val="000000"/>
              </a:solidFill>
              <a:effectLst/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3568" y="4630086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dirty="0" smtClean="0">
                <a:solidFill>
                  <a:schemeClr val="bg1">
                    <a:lumMod val="50000"/>
                  </a:schemeClr>
                </a:solidFill>
                <a:latin typeface="Impact" panose="020B0806030902050204" pitchFamily="34" charset="0"/>
              </a:rPr>
              <a:t>INFORMATIKA</a:t>
            </a:r>
            <a:endParaRPr lang="en-US" dirty="0">
              <a:solidFill>
                <a:schemeClr val="bg1">
                  <a:lumMod val="50000"/>
                </a:schemeClr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0002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760" y="627534"/>
            <a:ext cx="612068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Interesantno</a:t>
            </a:r>
            <a:r>
              <a:rPr lang="en-US" sz="1400" dirty="0"/>
              <a:t> je da je PDF </a:t>
            </a:r>
            <a:r>
              <a:rPr lang="en-US" sz="1400" dirty="0" err="1"/>
              <a:t>izvorno</a:t>
            </a:r>
            <a:r>
              <a:rPr lang="en-US" sz="1400" dirty="0"/>
              <a:t> bio </a:t>
            </a:r>
            <a:r>
              <a:rPr lang="en-US" sz="1400" dirty="0" err="1"/>
              <a:t>vlasnički</a:t>
            </a:r>
            <a:r>
              <a:rPr lang="en-US" sz="1400" dirty="0"/>
              <a:t> format, </a:t>
            </a:r>
            <a:r>
              <a:rPr lang="en-US" sz="1400" dirty="0" err="1"/>
              <a:t>što</a:t>
            </a:r>
            <a:r>
              <a:rPr lang="en-US" sz="1400" dirty="0"/>
              <a:t> </a:t>
            </a:r>
            <a:r>
              <a:rPr lang="en-US" sz="1400" dirty="0" err="1"/>
              <a:t>znači</a:t>
            </a:r>
            <a:r>
              <a:rPr lang="en-US" sz="1400" dirty="0"/>
              <a:t> da je </a:t>
            </a:r>
            <a:r>
              <a:rPr lang="sr-Latn-ME" sz="1400" dirty="0" smtClean="0"/>
              <a:t>        </a:t>
            </a:r>
            <a:r>
              <a:rPr lang="en-US" sz="1400" dirty="0" smtClean="0"/>
              <a:t>Adobe </a:t>
            </a:r>
            <a:r>
              <a:rPr lang="en-US" sz="1400" dirty="0" err="1"/>
              <a:t>kontrolisao</a:t>
            </a:r>
            <a:r>
              <a:rPr lang="en-US" sz="1400" dirty="0"/>
              <a:t> PDF </a:t>
            </a:r>
            <a:r>
              <a:rPr lang="en-US" sz="1400" dirty="0" err="1"/>
              <a:t>datoteke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kako</a:t>
            </a:r>
            <a:r>
              <a:rPr lang="en-US" sz="1400" dirty="0"/>
              <a:t> one </a:t>
            </a:r>
            <a:r>
              <a:rPr lang="en-US" sz="1400" dirty="0" err="1"/>
              <a:t>funkcionišu</a:t>
            </a:r>
            <a:r>
              <a:rPr lang="en-US" sz="1400" dirty="0"/>
              <a:t>. 2008. </a:t>
            </a:r>
            <a:r>
              <a:rPr lang="en-US" sz="1400" dirty="0" err="1"/>
              <a:t>su</a:t>
            </a:r>
            <a:r>
              <a:rPr lang="en-US" sz="1400" dirty="0"/>
              <a:t> </a:t>
            </a:r>
            <a:r>
              <a:rPr lang="en-US" sz="1400" dirty="0" err="1"/>
              <a:t>izgubili</a:t>
            </a:r>
            <a:r>
              <a:rPr lang="en-US" sz="1400" dirty="0"/>
              <a:t> </a:t>
            </a:r>
            <a:r>
              <a:rPr lang="sr-Latn-ME" sz="1400" dirty="0" smtClean="0"/>
              <a:t>  </a:t>
            </a:r>
            <a:r>
              <a:rPr lang="en-US" sz="1400" dirty="0" err="1" smtClean="0"/>
              <a:t>vlasništvo</a:t>
            </a:r>
            <a:r>
              <a:rPr lang="en-US" sz="1400" dirty="0" smtClean="0"/>
              <a:t> </a:t>
            </a:r>
            <a:r>
              <a:rPr lang="en-US" sz="1400" dirty="0" err="1"/>
              <a:t>i</a:t>
            </a:r>
            <a:r>
              <a:rPr lang="en-US" sz="1400" dirty="0"/>
              <a:t> PDF </a:t>
            </a:r>
            <a:r>
              <a:rPr lang="sr-Latn-ME" sz="1400" dirty="0" smtClean="0"/>
              <a:t>je </a:t>
            </a:r>
            <a:r>
              <a:rPr lang="en-US" sz="1400" dirty="0" err="1" smtClean="0"/>
              <a:t>postao</a:t>
            </a:r>
            <a:r>
              <a:rPr lang="en-US" sz="1400" dirty="0" smtClean="0"/>
              <a:t> </a:t>
            </a:r>
            <a:r>
              <a:rPr lang="en-US" sz="1400" dirty="0"/>
              <a:t>open standard. </a:t>
            </a:r>
            <a:r>
              <a:rPr lang="en-US" sz="1400" dirty="0" err="1"/>
              <a:t>Sada</a:t>
            </a:r>
            <a:r>
              <a:rPr lang="en-US" sz="1400" dirty="0"/>
              <a:t> PDF-</a:t>
            </a:r>
            <a:r>
              <a:rPr lang="en-US" sz="1400" dirty="0" err="1"/>
              <a:t>ovi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dalje</a:t>
            </a:r>
            <a:r>
              <a:rPr lang="en-US" sz="1400" dirty="0"/>
              <a:t> </a:t>
            </a:r>
            <a:r>
              <a:rPr lang="en-US" sz="1400" dirty="0" err="1"/>
              <a:t>imaju</a:t>
            </a:r>
            <a:r>
              <a:rPr lang="en-US" sz="1400" dirty="0"/>
              <a:t> </a:t>
            </a:r>
            <a:r>
              <a:rPr lang="sr-Latn-ME" sz="1400" dirty="0" smtClean="0"/>
              <a:t>        </a:t>
            </a:r>
            <a:r>
              <a:rPr lang="en-US" sz="1400" dirty="0" err="1" smtClean="0"/>
              <a:t>osnovni</a:t>
            </a:r>
            <a:r>
              <a:rPr lang="en-US" sz="1400" dirty="0" smtClean="0"/>
              <a:t> </a:t>
            </a:r>
            <a:r>
              <a:rPr lang="en-US" sz="1400" dirty="0" err="1"/>
              <a:t>skup</a:t>
            </a:r>
            <a:r>
              <a:rPr lang="en-US" sz="1400" dirty="0"/>
              <a:t> </a:t>
            </a:r>
            <a:r>
              <a:rPr lang="en-US" sz="1400" dirty="0" err="1"/>
              <a:t>svojstava</a:t>
            </a:r>
            <a:r>
              <a:rPr lang="en-US" sz="1400" dirty="0"/>
              <a:t>, </a:t>
            </a:r>
            <a:r>
              <a:rPr lang="en-US" sz="1400" dirty="0" err="1"/>
              <a:t>ali</a:t>
            </a:r>
            <a:r>
              <a:rPr lang="en-US" sz="1400" dirty="0"/>
              <a:t> </a:t>
            </a:r>
            <a:r>
              <a:rPr lang="en-US" sz="1400" dirty="0" err="1"/>
              <a:t>su</a:t>
            </a:r>
            <a:r>
              <a:rPr lang="en-US" sz="1400" dirty="0"/>
              <a:t> </a:t>
            </a:r>
            <a:r>
              <a:rPr lang="en-US" sz="1400" dirty="0" err="1"/>
              <a:t>oni</a:t>
            </a:r>
            <a:r>
              <a:rPr lang="en-US" sz="1400" dirty="0"/>
              <a:t> </a:t>
            </a:r>
            <a:r>
              <a:rPr lang="en-US" sz="1400" dirty="0" err="1"/>
              <a:t>nezavisni</a:t>
            </a:r>
            <a:r>
              <a:rPr lang="en-US" sz="1400" dirty="0"/>
              <a:t> od Adobe-a. </a:t>
            </a:r>
            <a:r>
              <a:rPr lang="en-US" sz="1400" dirty="0" err="1"/>
              <a:t>Možete</a:t>
            </a:r>
            <a:r>
              <a:rPr lang="en-US" sz="1400" dirty="0"/>
              <a:t> </a:t>
            </a:r>
            <a:r>
              <a:rPr lang="en-US" sz="1400" dirty="0" err="1"/>
              <a:t>pronaći</a:t>
            </a:r>
            <a:r>
              <a:rPr lang="en-US" sz="1400" dirty="0"/>
              <a:t> </a:t>
            </a:r>
            <a:r>
              <a:rPr lang="sr-Latn-ME" sz="1400" dirty="0" smtClean="0"/>
              <a:t>   </a:t>
            </a:r>
            <a:r>
              <a:rPr lang="en-US" sz="1400" dirty="0" err="1" smtClean="0"/>
              <a:t>desetine</a:t>
            </a:r>
            <a:r>
              <a:rPr lang="en-US" sz="1400" dirty="0" smtClean="0"/>
              <a:t> </a:t>
            </a:r>
            <a:r>
              <a:rPr lang="en-US" sz="1400" dirty="0" err="1"/>
              <a:t>drugih</a:t>
            </a:r>
            <a:r>
              <a:rPr lang="en-US" sz="1400" dirty="0"/>
              <a:t> </a:t>
            </a:r>
            <a:r>
              <a:rPr lang="en-US" sz="1400" dirty="0" err="1"/>
              <a:t>besplatnih</a:t>
            </a:r>
            <a:r>
              <a:rPr lang="en-US" sz="1400" dirty="0"/>
              <a:t> </a:t>
            </a:r>
            <a:r>
              <a:rPr lang="en-US" sz="1400" dirty="0" err="1"/>
              <a:t>čitača</a:t>
            </a:r>
            <a:r>
              <a:rPr lang="en-US" sz="1400" dirty="0"/>
              <a:t> PDF-a.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1940" y="1851670"/>
            <a:ext cx="2880320" cy="28803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3568" y="4630086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dirty="0" smtClean="0">
                <a:solidFill>
                  <a:schemeClr val="bg1">
                    <a:lumMod val="50000"/>
                  </a:schemeClr>
                </a:solidFill>
                <a:latin typeface="Impact" panose="020B0806030902050204" pitchFamily="34" charset="0"/>
              </a:rPr>
              <a:t>INFORMATIKA</a:t>
            </a:r>
            <a:endParaRPr lang="en-US" dirty="0">
              <a:solidFill>
                <a:schemeClr val="bg1">
                  <a:lumMod val="50000"/>
                </a:schemeClr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9815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323528" y="483518"/>
            <a:ext cx="842493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b="1" dirty="0" err="1">
                <a:solidFill>
                  <a:srgbClr val="DD3333"/>
                </a:solidFill>
                <a:latin typeface="Lato"/>
              </a:rPr>
              <a:t>Zašto</a:t>
            </a:r>
            <a:r>
              <a:rPr lang="en-US" sz="1400" b="1" dirty="0">
                <a:solidFill>
                  <a:srgbClr val="DD3333"/>
                </a:solidFill>
                <a:latin typeface="Lato"/>
              </a:rPr>
              <a:t> </a:t>
            </a:r>
            <a:r>
              <a:rPr lang="en-US" sz="1400" b="1" dirty="0" err="1">
                <a:solidFill>
                  <a:srgbClr val="DD3333"/>
                </a:solidFill>
                <a:latin typeface="Lato"/>
              </a:rPr>
              <a:t>su</a:t>
            </a:r>
            <a:r>
              <a:rPr lang="en-US" sz="1400" b="1" dirty="0">
                <a:solidFill>
                  <a:srgbClr val="DD3333"/>
                </a:solidFill>
                <a:latin typeface="Lato"/>
              </a:rPr>
              <a:t> </a:t>
            </a:r>
            <a:r>
              <a:rPr lang="en-US" sz="1400" b="1" dirty="0" err="1">
                <a:solidFill>
                  <a:srgbClr val="DD3333"/>
                </a:solidFill>
                <a:latin typeface="Lato"/>
              </a:rPr>
              <a:t>važni</a:t>
            </a:r>
            <a:endParaRPr lang="en-US" sz="1400" b="1" dirty="0">
              <a:solidFill>
                <a:srgbClr val="DD3333"/>
              </a:solidFill>
              <a:latin typeface="Lato"/>
            </a:endParaRPr>
          </a:p>
          <a:p>
            <a:pPr lvl="0"/>
            <a:r>
              <a:rPr lang="en-US" sz="1400" dirty="0" err="1">
                <a:solidFill>
                  <a:srgbClr val="000000"/>
                </a:solidFill>
                <a:latin typeface="Lato"/>
              </a:rPr>
              <a:t>Prenosivost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u PDF-u je </a:t>
            </a:r>
            <a:r>
              <a:rPr lang="en-US" sz="1400" dirty="0" err="1" smtClean="0">
                <a:solidFill>
                  <a:srgbClr val="000000"/>
                </a:solidFill>
                <a:latin typeface="Lato"/>
              </a:rPr>
              <a:t>značajna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: PDF-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ovi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izgledaju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isto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bez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obzira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na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kom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se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uređaju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pregledaju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.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Bilo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sr-Latn-ME" sz="1400" dirty="0" smtClean="0">
                <a:solidFill>
                  <a:srgbClr val="000000"/>
                </a:solidFill>
                <a:latin typeface="Lato"/>
              </a:rPr>
              <a:t>   </a:t>
            </a:r>
            <a:r>
              <a:rPr lang="en-US" sz="1400" dirty="0" smtClean="0">
                <a:solidFill>
                  <a:srgbClr val="000000"/>
                </a:solidFill>
                <a:latin typeface="Lato"/>
              </a:rPr>
              <a:t>da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koristite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 </a:t>
            </a:r>
            <a:r>
              <a:rPr lang="en-US" sz="1400" dirty="0">
                <a:solidFill>
                  <a:srgbClr val="FF0000"/>
                </a:solidFill>
                <a:latin typeface="Lato"/>
                <a:hlinkClick r:id="rId2"/>
              </a:rPr>
              <a:t>Windows 10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, Mac, Chrome OS, Android, Windows Phone, iPad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ili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Windows XP –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na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bilo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kom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softveru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i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hardveru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, PDF-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ovi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ostaju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konzistentni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.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Informacije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sadržane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u PDF-u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nisu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zavisne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od </a:t>
            </a:r>
            <a:r>
              <a:rPr lang="sr-Latn-ME" sz="1400" dirty="0" smtClean="0">
                <a:solidFill>
                  <a:srgbClr val="000000"/>
                </a:solidFill>
                <a:latin typeface="Lato"/>
              </a:rPr>
              <a:t>              </a:t>
            </a:r>
            <a:r>
              <a:rPr lang="sr-Latn-ME" sz="1400" dirty="0" smtClean="0">
                <a:solidFill>
                  <a:srgbClr val="000000"/>
                </a:solidFill>
                <a:latin typeface="Lato"/>
              </a:rPr>
              <a:t>proizvođača</a:t>
            </a:r>
            <a:r>
              <a:rPr lang="en-US" sz="1400" dirty="0" smtClean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ili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uređaja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za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pregledanje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.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Za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PDF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nije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problem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uključivanje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fontova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slika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grafikona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i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slično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</a:p>
          <a:p>
            <a:pPr lvl="0"/>
            <a:r>
              <a:rPr lang="en-US" sz="1400" dirty="0" err="1">
                <a:solidFill>
                  <a:srgbClr val="000000"/>
                </a:solidFill>
                <a:latin typeface="Lato"/>
              </a:rPr>
              <a:t>Generalno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, PDF-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ovi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su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namijenjeni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za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pregled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. Ono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što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vidite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kada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pritisnete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Save (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Sačuvaj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) je ono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što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sr-Latn-ME" sz="1400" dirty="0" smtClean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Lato"/>
              </a:rPr>
              <a:t>će</a:t>
            </a:r>
            <a:r>
              <a:rPr lang="en-US" sz="1400" dirty="0" smtClean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vidjeti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neko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drugi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kad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pogleda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dokument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koji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dobije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. </a:t>
            </a:r>
            <a:r>
              <a:rPr lang="sr-Latn-ME" sz="1400" dirty="0">
                <a:solidFill>
                  <a:srgbClr val="000000"/>
                </a:solidFill>
                <a:latin typeface="Lato"/>
              </a:rPr>
              <a:t>Č</a:t>
            </a:r>
            <a:r>
              <a:rPr lang="en-US" sz="1400" dirty="0" err="1" smtClean="0">
                <a:solidFill>
                  <a:srgbClr val="000000"/>
                </a:solidFill>
                <a:latin typeface="Lato"/>
              </a:rPr>
              <a:t>ak</a:t>
            </a:r>
            <a:r>
              <a:rPr lang="sr-Latn-ME" sz="1400" dirty="0" smtClean="0">
                <a:solidFill>
                  <a:srgbClr val="000000"/>
                </a:solidFill>
                <a:latin typeface="Lato"/>
              </a:rPr>
              <a:t>,</a:t>
            </a:r>
            <a:r>
              <a:rPr lang="en-US" sz="1400" dirty="0" smtClean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ne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morate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imati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instaliran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čitač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– </a:t>
            </a:r>
            <a:r>
              <a:rPr lang="sr-Latn-ME" sz="1400" dirty="0" smtClean="0">
                <a:solidFill>
                  <a:srgbClr val="000000"/>
                </a:solidFill>
                <a:latin typeface="Lato"/>
              </a:rPr>
              <a:t>                 </a:t>
            </a:r>
            <a:r>
              <a:rPr lang="en-US" sz="1400" dirty="0" err="1" smtClean="0">
                <a:solidFill>
                  <a:srgbClr val="000000"/>
                </a:solidFill>
                <a:latin typeface="Lato"/>
              </a:rPr>
              <a:t>najsavremeniji</a:t>
            </a:r>
            <a:r>
              <a:rPr lang="en-US" sz="1400" dirty="0" smtClean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pretraživači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otvaraju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PDF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datoteke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bez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problema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.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Dok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uređujete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PDF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datoteke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, </a:t>
            </a:r>
            <a:r>
              <a:rPr lang="sr-Latn-ME" sz="1400" dirty="0" smtClean="0">
                <a:solidFill>
                  <a:srgbClr val="000000"/>
                </a:solidFill>
                <a:latin typeface="Lato"/>
              </a:rPr>
              <a:t>              </a:t>
            </a:r>
            <a:r>
              <a:rPr lang="en-US" sz="1400" dirty="0" err="1" smtClean="0">
                <a:solidFill>
                  <a:srgbClr val="000000"/>
                </a:solidFill>
                <a:latin typeface="Lato"/>
              </a:rPr>
              <a:t>ograničeni</a:t>
            </a:r>
            <a:r>
              <a:rPr lang="en-US" sz="1400" dirty="0" smtClean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ste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na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nekoliko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opcija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besplatno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osim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ako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ne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platite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za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premium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softver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kao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što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su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Adobe </a:t>
            </a:r>
            <a:r>
              <a:rPr lang="sr-Latn-ME" sz="1400" dirty="0" smtClean="0">
                <a:solidFill>
                  <a:srgbClr val="000000"/>
                </a:solidFill>
                <a:latin typeface="Lato"/>
              </a:rPr>
              <a:t>   </a:t>
            </a:r>
            <a:r>
              <a:rPr lang="en-US" sz="1400" dirty="0" smtClean="0">
                <a:solidFill>
                  <a:srgbClr val="000000"/>
                </a:solidFill>
                <a:latin typeface="Lato"/>
              </a:rPr>
              <a:t>Acrobat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Foxit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PhantomPDF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ili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Nitro.</a:t>
            </a:r>
          </a:p>
          <a:p>
            <a:pPr lvl="0"/>
            <a:endParaRPr lang="sr-Latn-ME" sz="1400" b="1" dirty="0" smtClean="0">
              <a:solidFill>
                <a:srgbClr val="DD3333"/>
              </a:solidFill>
              <a:latin typeface="Lato"/>
            </a:endParaRPr>
          </a:p>
          <a:p>
            <a:pPr lvl="0"/>
            <a:r>
              <a:rPr lang="en-US" sz="1400" b="1" dirty="0" err="1" smtClean="0">
                <a:solidFill>
                  <a:srgbClr val="DD3333"/>
                </a:solidFill>
                <a:latin typeface="Lato"/>
              </a:rPr>
              <a:t>Zašto</a:t>
            </a:r>
            <a:r>
              <a:rPr lang="en-US" sz="1400" b="1" dirty="0" smtClean="0">
                <a:solidFill>
                  <a:srgbClr val="DD3333"/>
                </a:solidFill>
                <a:latin typeface="Lato"/>
              </a:rPr>
              <a:t> </a:t>
            </a:r>
            <a:r>
              <a:rPr lang="en-US" sz="1400" b="1" dirty="0" err="1">
                <a:solidFill>
                  <a:srgbClr val="DD3333"/>
                </a:solidFill>
                <a:latin typeface="Lato"/>
              </a:rPr>
              <a:t>su</a:t>
            </a:r>
            <a:r>
              <a:rPr lang="en-US" sz="1400" b="1" dirty="0">
                <a:solidFill>
                  <a:srgbClr val="DD3333"/>
                </a:solidFill>
                <a:latin typeface="Lato"/>
              </a:rPr>
              <a:t> </a:t>
            </a:r>
            <a:r>
              <a:rPr lang="en-US" sz="1400" b="1" dirty="0" err="1">
                <a:solidFill>
                  <a:srgbClr val="DD3333"/>
                </a:solidFill>
                <a:latin typeface="Lato"/>
              </a:rPr>
              <a:t>i</a:t>
            </a:r>
            <a:r>
              <a:rPr lang="en-US" sz="1400" b="1" dirty="0">
                <a:solidFill>
                  <a:srgbClr val="DD3333"/>
                </a:solidFill>
                <a:latin typeface="Lato"/>
              </a:rPr>
              <a:t> </a:t>
            </a:r>
            <a:r>
              <a:rPr lang="en-US" sz="1400" b="1" dirty="0" err="1">
                <a:solidFill>
                  <a:srgbClr val="DD3333"/>
                </a:solidFill>
                <a:latin typeface="Lato"/>
              </a:rPr>
              <a:t>dalje</a:t>
            </a:r>
            <a:r>
              <a:rPr lang="en-US" sz="1400" b="1" dirty="0">
                <a:solidFill>
                  <a:srgbClr val="DD3333"/>
                </a:solidFill>
                <a:latin typeface="Lato"/>
              </a:rPr>
              <a:t> </a:t>
            </a:r>
            <a:r>
              <a:rPr lang="en-US" sz="1400" b="1" dirty="0" err="1">
                <a:solidFill>
                  <a:srgbClr val="DD3333"/>
                </a:solidFill>
                <a:latin typeface="Lato"/>
              </a:rPr>
              <a:t>popularni</a:t>
            </a:r>
            <a:endParaRPr lang="en-US" sz="1400" b="1" dirty="0">
              <a:solidFill>
                <a:srgbClr val="DD3333"/>
              </a:solidFill>
              <a:latin typeface="Lato"/>
            </a:endParaRPr>
          </a:p>
          <a:p>
            <a:pPr lvl="0"/>
            <a:r>
              <a:rPr lang="en-US" sz="1400" dirty="0" err="1">
                <a:solidFill>
                  <a:srgbClr val="000000"/>
                </a:solidFill>
                <a:latin typeface="Lato"/>
              </a:rPr>
              <a:t>Osim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opisane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prenosivosti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, PDF-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ovi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imaju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nekoliko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karakteristika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koje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su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doprinijele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njihovoj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stalnoj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sr-Latn-ME" sz="1400" dirty="0" smtClean="0">
                <a:solidFill>
                  <a:srgbClr val="000000"/>
                </a:solidFill>
                <a:latin typeface="Lato"/>
              </a:rPr>
              <a:t>       </a:t>
            </a:r>
            <a:r>
              <a:rPr lang="en-US" sz="1400" dirty="0" err="1" smtClean="0">
                <a:solidFill>
                  <a:srgbClr val="000000"/>
                </a:solidFill>
                <a:latin typeface="Lato"/>
              </a:rPr>
              <a:t>popularnosti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.</a:t>
            </a:r>
          </a:p>
          <a:p>
            <a:pPr lvl="0"/>
            <a:r>
              <a:rPr lang="en-US" sz="1400" dirty="0">
                <a:solidFill>
                  <a:srgbClr val="000000"/>
                </a:solidFill>
                <a:latin typeface="Lato"/>
              </a:rPr>
              <a:t>PDF-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ovi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omogućavaju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fino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podešene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Lato"/>
              </a:rPr>
              <a:t>bezb</a:t>
            </a:r>
            <a:r>
              <a:rPr lang="sr-Latn-ME" sz="1400" dirty="0" smtClean="0">
                <a:solidFill>
                  <a:srgbClr val="000000"/>
                </a:solidFill>
                <a:latin typeface="Lato"/>
              </a:rPr>
              <a:t>j</a:t>
            </a:r>
            <a:r>
              <a:rPr lang="en-US" sz="1400" dirty="0" err="1" smtClean="0">
                <a:solidFill>
                  <a:srgbClr val="000000"/>
                </a:solidFill>
                <a:latin typeface="Lato"/>
              </a:rPr>
              <a:t>ednosne</a:t>
            </a:r>
            <a:r>
              <a:rPr lang="en-US" sz="1400" dirty="0" smtClean="0">
                <a:solidFill>
                  <a:srgbClr val="000000"/>
                </a:solidFill>
                <a:latin typeface="Lato"/>
              </a:rPr>
              <a:t> </a:t>
            </a:r>
            <a:r>
              <a:rPr lang="sr-Latn-ME" sz="1400" dirty="0" smtClean="0">
                <a:solidFill>
                  <a:srgbClr val="000000"/>
                </a:solidFill>
                <a:latin typeface="Lato"/>
              </a:rPr>
              <a:t>opcije</a:t>
            </a:r>
            <a:r>
              <a:rPr lang="en-US" sz="1400" dirty="0" smtClean="0">
                <a:solidFill>
                  <a:srgbClr val="000000"/>
                </a:solidFill>
                <a:latin typeface="Lato"/>
              </a:rPr>
              <a:t>.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Kada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kreirate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PDF,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možete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isključiti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sr-Latn-ME" sz="1400" dirty="0" smtClean="0">
                <a:solidFill>
                  <a:srgbClr val="000000"/>
                </a:solidFill>
                <a:latin typeface="Lato"/>
              </a:rPr>
              <a:t>             </a:t>
            </a:r>
            <a:r>
              <a:rPr lang="en-US" sz="1400" dirty="0" err="1" smtClean="0">
                <a:solidFill>
                  <a:srgbClr val="000000"/>
                </a:solidFill>
                <a:latin typeface="Lato"/>
              </a:rPr>
              <a:t>mogućnost</a:t>
            </a:r>
            <a:r>
              <a:rPr lang="en-US" sz="1400" dirty="0" smtClean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pregledača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da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odštampa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dokument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ostavi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komentare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na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njemu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ili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kopira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tekst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.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Stoga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kada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sr-Latn-ME" sz="1400" dirty="0" smtClean="0">
                <a:solidFill>
                  <a:srgbClr val="000000"/>
                </a:solidFill>
                <a:latin typeface="Lato"/>
              </a:rPr>
              <a:t>  </a:t>
            </a:r>
            <a:r>
              <a:rPr lang="en-US" sz="1400" dirty="0" err="1" smtClean="0">
                <a:solidFill>
                  <a:srgbClr val="000000"/>
                </a:solidFill>
                <a:latin typeface="Lato"/>
              </a:rPr>
              <a:t>vlade</a:t>
            </a:r>
            <a:r>
              <a:rPr lang="en-US" sz="1400" dirty="0" smtClean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i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firme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postavljaju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online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formulare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mogu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ih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ograničiti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kako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bi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spriječili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zloupotrebu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Lato"/>
              </a:rPr>
              <a:t>Takođe</a:t>
            </a:r>
            <a:r>
              <a:rPr lang="sr-Latn-ME" sz="1400" dirty="0" smtClean="0">
                <a:solidFill>
                  <a:srgbClr val="000000"/>
                </a:solidFill>
                <a:latin typeface="Lato"/>
              </a:rPr>
              <a:t>,</a:t>
            </a:r>
            <a:r>
              <a:rPr lang="en-US" sz="1400" dirty="0" err="1" smtClean="0">
                <a:solidFill>
                  <a:srgbClr val="000000"/>
                </a:solidFill>
                <a:latin typeface="Lato"/>
              </a:rPr>
              <a:t>možete</a:t>
            </a:r>
            <a:r>
              <a:rPr lang="en-US" sz="1400" dirty="0" smtClean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zaštititi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PDF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pomoću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lozinke</a:t>
            </a:r>
            <a:r>
              <a:rPr lang="en-US" sz="1400" dirty="0">
                <a:solidFill>
                  <a:srgbClr val="000000"/>
                </a:solidFill>
                <a:latin typeface="Lato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3568" y="4630086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dirty="0" smtClean="0">
                <a:solidFill>
                  <a:schemeClr val="bg1">
                    <a:lumMod val="50000"/>
                  </a:schemeClr>
                </a:solidFill>
                <a:latin typeface="Impact" panose="020B0806030902050204" pitchFamily="34" charset="0"/>
              </a:rPr>
              <a:t>INFORMATIKA</a:t>
            </a:r>
            <a:endParaRPr lang="en-US" dirty="0">
              <a:solidFill>
                <a:schemeClr val="bg1">
                  <a:lumMod val="50000"/>
                </a:schemeClr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9406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55776" y="411510"/>
            <a:ext cx="604867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b="1" dirty="0">
                <a:solidFill>
                  <a:srgbClr val="FF0000"/>
                </a:solidFill>
              </a:rPr>
              <a:t>Nitro Reader </a:t>
            </a:r>
            <a:r>
              <a:rPr lang="en-US" sz="1200" b="1" dirty="0">
                <a:solidFill>
                  <a:srgbClr val="002060"/>
                </a:solidFill>
              </a:rPr>
              <a:t>je program </a:t>
            </a:r>
            <a:r>
              <a:rPr lang="en-US" sz="1200" b="1" dirty="0" err="1">
                <a:solidFill>
                  <a:srgbClr val="002060"/>
                </a:solidFill>
              </a:rPr>
              <a:t>za</a:t>
            </a:r>
            <a:r>
              <a:rPr lang="en-US" sz="1200" b="1" dirty="0">
                <a:solidFill>
                  <a:srgbClr val="002060"/>
                </a:solidFill>
              </a:rPr>
              <a:t> </a:t>
            </a:r>
            <a:r>
              <a:rPr lang="en-US" sz="1200" b="1" dirty="0" err="1">
                <a:solidFill>
                  <a:srgbClr val="002060"/>
                </a:solidFill>
              </a:rPr>
              <a:t>pregled</a:t>
            </a:r>
            <a:r>
              <a:rPr lang="en-US" sz="1200" b="1" dirty="0">
                <a:solidFill>
                  <a:srgbClr val="002060"/>
                </a:solidFill>
              </a:rPr>
              <a:t> </a:t>
            </a:r>
            <a:r>
              <a:rPr lang="en-US" sz="1200" b="1" dirty="0" err="1">
                <a:solidFill>
                  <a:srgbClr val="002060"/>
                </a:solidFill>
              </a:rPr>
              <a:t>i</a:t>
            </a:r>
            <a:r>
              <a:rPr lang="en-US" sz="1200" b="1" dirty="0">
                <a:solidFill>
                  <a:srgbClr val="002060"/>
                </a:solidFill>
              </a:rPr>
              <a:t> </a:t>
            </a:r>
            <a:r>
              <a:rPr lang="en-US" sz="1200" b="1" dirty="0" err="1">
                <a:solidFill>
                  <a:srgbClr val="002060"/>
                </a:solidFill>
              </a:rPr>
              <a:t>štampu</a:t>
            </a:r>
            <a:r>
              <a:rPr lang="en-US" sz="1200" b="1" dirty="0">
                <a:solidFill>
                  <a:srgbClr val="002060"/>
                </a:solidFill>
              </a:rPr>
              <a:t> PDF </a:t>
            </a:r>
            <a:r>
              <a:rPr lang="en-US" sz="1200" b="1" dirty="0" err="1">
                <a:solidFill>
                  <a:srgbClr val="002060"/>
                </a:solidFill>
              </a:rPr>
              <a:t>dokumenata</a:t>
            </a:r>
            <a:r>
              <a:rPr lang="en-US" sz="1200" b="1" dirty="0">
                <a:solidFill>
                  <a:srgbClr val="002060"/>
                </a:solidFill>
              </a:rPr>
              <a:t> </a:t>
            </a:r>
            <a:r>
              <a:rPr lang="en-US" sz="1200" b="1" dirty="0" err="1">
                <a:solidFill>
                  <a:srgbClr val="002060"/>
                </a:solidFill>
              </a:rPr>
              <a:t>koji</a:t>
            </a:r>
            <a:r>
              <a:rPr lang="en-US" sz="1200" b="1" dirty="0">
                <a:solidFill>
                  <a:srgbClr val="002060"/>
                </a:solidFill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</a:rPr>
              <a:t>predstavlja</a:t>
            </a:r>
            <a:r>
              <a:rPr lang="en-US" sz="1200" b="1" dirty="0" smtClean="0">
                <a:solidFill>
                  <a:srgbClr val="002060"/>
                </a:solidFill>
              </a:rPr>
              <a:t> </a:t>
            </a:r>
            <a:r>
              <a:rPr lang="en-US" sz="1200" b="1" dirty="0" err="1">
                <a:solidFill>
                  <a:srgbClr val="002060"/>
                </a:solidFill>
              </a:rPr>
              <a:t>dobru</a:t>
            </a:r>
            <a:r>
              <a:rPr lang="en-US" sz="1200" b="1" dirty="0">
                <a:solidFill>
                  <a:srgbClr val="002060"/>
                </a:solidFill>
              </a:rPr>
              <a:t> </a:t>
            </a:r>
            <a:r>
              <a:rPr lang="en-US" sz="1200" b="1" dirty="0" err="1">
                <a:solidFill>
                  <a:srgbClr val="002060"/>
                </a:solidFill>
              </a:rPr>
              <a:t>alternativu</a:t>
            </a:r>
            <a:r>
              <a:rPr lang="en-US" sz="1200" b="1" dirty="0">
                <a:solidFill>
                  <a:srgbClr val="002060"/>
                </a:solidFill>
              </a:rPr>
              <a:t> </a:t>
            </a:r>
            <a:r>
              <a:rPr lang="en-US" sz="1200" b="1" dirty="0" err="1">
                <a:solidFill>
                  <a:srgbClr val="002060"/>
                </a:solidFill>
              </a:rPr>
              <a:t>za</a:t>
            </a:r>
            <a:r>
              <a:rPr lang="en-US" sz="1200" b="1" dirty="0">
                <a:solidFill>
                  <a:srgbClr val="002060"/>
                </a:solidFill>
              </a:rPr>
              <a:t> </a:t>
            </a:r>
            <a:r>
              <a:rPr lang="en-US" sz="1200" b="1" dirty="0" err="1">
                <a:solidFill>
                  <a:srgbClr val="002060"/>
                </a:solidFill>
              </a:rPr>
              <a:t>standardni</a:t>
            </a:r>
            <a:r>
              <a:rPr lang="en-US" sz="1200" b="1" dirty="0">
                <a:solidFill>
                  <a:srgbClr val="002060"/>
                </a:solidFill>
              </a:rPr>
              <a:t> Adobe Acrobat Reader. </a:t>
            </a:r>
            <a:endParaRPr lang="sr-Latn-ME" sz="1200" b="1" dirty="0" smtClean="0">
              <a:solidFill>
                <a:srgbClr val="002060"/>
              </a:solidFill>
            </a:endParaRPr>
          </a:p>
          <a:p>
            <a:pPr algn="just"/>
            <a:r>
              <a:rPr lang="en-US" sz="1200" b="1" dirty="0" smtClean="0">
                <a:solidFill>
                  <a:srgbClr val="002060"/>
                </a:solidFill>
              </a:rPr>
              <a:t>R</a:t>
            </a:r>
            <a:r>
              <a:rPr lang="sr-Latn-ME" sz="1200" b="1" dirty="0" smtClean="0">
                <a:solidFill>
                  <a:srgbClr val="002060"/>
                </a:solidFill>
              </a:rPr>
              <a:t>ij</a:t>
            </a:r>
            <a:r>
              <a:rPr lang="en-US" sz="1200" b="1" dirty="0" err="1" smtClean="0">
                <a:solidFill>
                  <a:srgbClr val="002060"/>
                </a:solidFill>
              </a:rPr>
              <a:t>eč</a:t>
            </a:r>
            <a:r>
              <a:rPr lang="en-US" sz="1200" b="1" dirty="0" smtClean="0">
                <a:solidFill>
                  <a:srgbClr val="002060"/>
                </a:solidFill>
              </a:rPr>
              <a:t> </a:t>
            </a:r>
            <a:r>
              <a:rPr lang="en-US" sz="1200" b="1" dirty="0">
                <a:solidFill>
                  <a:srgbClr val="002060"/>
                </a:solidFill>
              </a:rPr>
              <a:t>je o </a:t>
            </a:r>
            <a:r>
              <a:rPr lang="en-US" sz="1200" b="1" dirty="0" err="1">
                <a:solidFill>
                  <a:srgbClr val="002060"/>
                </a:solidFill>
              </a:rPr>
              <a:t>proizvodu</a:t>
            </a:r>
            <a:r>
              <a:rPr lang="en-US" sz="1200" b="1" dirty="0">
                <a:solidFill>
                  <a:srgbClr val="002060"/>
                </a:solidFill>
              </a:rPr>
              <a:t> </a:t>
            </a:r>
            <a:r>
              <a:rPr lang="en-US" sz="1200" b="1" dirty="0" err="1">
                <a:solidFill>
                  <a:srgbClr val="002060"/>
                </a:solidFill>
              </a:rPr>
              <a:t>kompanije</a:t>
            </a:r>
            <a:r>
              <a:rPr lang="en-US" sz="1200" b="1" dirty="0">
                <a:solidFill>
                  <a:srgbClr val="002060"/>
                </a:solidFill>
              </a:rPr>
              <a:t> Nitro Software, </a:t>
            </a:r>
            <a:r>
              <a:rPr lang="en-US" sz="1200" b="1" dirty="0" err="1">
                <a:solidFill>
                  <a:srgbClr val="002060"/>
                </a:solidFill>
              </a:rPr>
              <a:t>koja</a:t>
            </a:r>
            <a:r>
              <a:rPr lang="en-US" sz="1200" b="1" dirty="0">
                <a:solidFill>
                  <a:srgbClr val="002060"/>
                </a:solidFill>
              </a:rPr>
              <a:t> je </a:t>
            </a:r>
            <a:r>
              <a:rPr lang="en-US" sz="1200" b="1" dirty="0" err="1">
                <a:solidFill>
                  <a:srgbClr val="002060"/>
                </a:solidFill>
              </a:rPr>
              <a:t>jedan</a:t>
            </a:r>
            <a:r>
              <a:rPr lang="en-US" sz="1200" b="1" dirty="0">
                <a:solidFill>
                  <a:srgbClr val="002060"/>
                </a:solidFill>
              </a:rPr>
              <a:t> od </a:t>
            </a:r>
            <a:r>
              <a:rPr lang="en-US" sz="1200" b="1" dirty="0" err="1" smtClean="0">
                <a:solidFill>
                  <a:srgbClr val="002060"/>
                </a:solidFill>
              </a:rPr>
              <a:t>najvećih</a:t>
            </a:r>
            <a:r>
              <a:rPr lang="en-US" sz="1200" b="1" dirty="0" smtClean="0">
                <a:solidFill>
                  <a:srgbClr val="002060"/>
                </a:solidFill>
              </a:rPr>
              <a:t> </a:t>
            </a:r>
            <a:r>
              <a:rPr lang="sr-Latn-ME" sz="1200" b="1" dirty="0" smtClean="0">
                <a:solidFill>
                  <a:srgbClr val="002060"/>
                </a:solidFill>
              </a:rPr>
              <a:t>               </a:t>
            </a:r>
            <a:r>
              <a:rPr lang="en-US" sz="1200" b="1" dirty="0" err="1" smtClean="0">
                <a:solidFill>
                  <a:srgbClr val="002060"/>
                </a:solidFill>
              </a:rPr>
              <a:t>konkurenata</a:t>
            </a:r>
            <a:r>
              <a:rPr lang="en-US" sz="1200" b="1" dirty="0" smtClean="0">
                <a:solidFill>
                  <a:srgbClr val="002060"/>
                </a:solidFill>
              </a:rPr>
              <a:t> </a:t>
            </a:r>
            <a:r>
              <a:rPr lang="en-US" sz="1200" b="1" dirty="0">
                <a:solidFill>
                  <a:srgbClr val="002060"/>
                </a:solidFill>
              </a:rPr>
              <a:t>Adobe‑u </a:t>
            </a:r>
            <a:r>
              <a:rPr lang="en-US" sz="1200" b="1" dirty="0" err="1">
                <a:solidFill>
                  <a:srgbClr val="002060"/>
                </a:solidFill>
              </a:rPr>
              <a:t>na</a:t>
            </a:r>
            <a:r>
              <a:rPr lang="en-US" sz="1200" b="1" dirty="0">
                <a:solidFill>
                  <a:srgbClr val="002060"/>
                </a:solidFill>
              </a:rPr>
              <a:t> </a:t>
            </a:r>
            <a:r>
              <a:rPr lang="en-US" sz="1200" b="1" dirty="0" err="1">
                <a:solidFill>
                  <a:srgbClr val="002060"/>
                </a:solidFill>
              </a:rPr>
              <a:t>polju</a:t>
            </a:r>
            <a:r>
              <a:rPr lang="en-US" sz="1200" b="1" dirty="0">
                <a:solidFill>
                  <a:srgbClr val="002060"/>
                </a:solidFill>
              </a:rPr>
              <a:t> </a:t>
            </a:r>
            <a:r>
              <a:rPr lang="en-US" sz="1200" b="1" dirty="0" err="1">
                <a:solidFill>
                  <a:srgbClr val="002060"/>
                </a:solidFill>
              </a:rPr>
              <a:t>profesionalnog</a:t>
            </a:r>
            <a:r>
              <a:rPr lang="en-US" sz="1200" b="1" dirty="0">
                <a:solidFill>
                  <a:srgbClr val="002060"/>
                </a:solidFill>
              </a:rPr>
              <a:t> </a:t>
            </a:r>
            <a:r>
              <a:rPr lang="en-US" sz="1200" b="1" dirty="0" err="1">
                <a:solidFill>
                  <a:srgbClr val="002060"/>
                </a:solidFill>
              </a:rPr>
              <a:t>softvera</a:t>
            </a:r>
            <a:r>
              <a:rPr lang="en-US" sz="1200" b="1" dirty="0">
                <a:solidFill>
                  <a:srgbClr val="002060"/>
                </a:solidFill>
              </a:rPr>
              <a:t> </a:t>
            </a:r>
            <a:r>
              <a:rPr lang="en-US" sz="1200" b="1" dirty="0" err="1">
                <a:solidFill>
                  <a:srgbClr val="002060"/>
                </a:solidFill>
              </a:rPr>
              <a:t>za</a:t>
            </a:r>
            <a:r>
              <a:rPr lang="en-US" sz="1200" b="1" dirty="0">
                <a:solidFill>
                  <a:srgbClr val="002060"/>
                </a:solidFill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</a:rPr>
              <a:t>kreiranje</a:t>
            </a:r>
            <a:r>
              <a:rPr lang="en-US" sz="1200" b="1" dirty="0" smtClean="0">
                <a:solidFill>
                  <a:srgbClr val="002060"/>
                </a:solidFill>
              </a:rPr>
              <a:t> </a:t>
            </a:r>
            <a:r>
              <a:rPr lang="en-US" sz="1200" b="1" dirty="0">
                <a:solidFill>
                  <a:srgbClr val="002060"/>
                </a:solidFill>
              </a:rPr>
              <a:t>PDF </a:t>
            </a:r>
            <a:r>
              <a:rPr lang="sr-Latn-ME" sz="1200" b="1" dirty="0" smtClean="0">
                <a:solidFill>
                  <a:srgbClr val="002060"/>
                </a:solidFill>
              </a:rPr>
              <a:t>             </a:t>
            </a:r>
            <a:r>
              <a:rPr lang="en-US" sz="1200" b="1" dirty="0" err="1" smtClean="0">
                <a:solidFill>
                  <a:srgbClr val="002060"/>
                </a:solidFill>
              </a:rPr>
              <a:t>dokumenata</a:t>
            </a:r>
            <a:r>
              <a:rPr lang="en-US" sz="1200" b="1" dirty="0">
                <a:solidFill>
                  <a:srgbClr val="002060"/>
                </a:solidFill>
              </a:rPr>
              <a:t>. </a:t>
            </a:r>
            <a:endParaRPr lang="sr-Latn-ME" sz="1200" b="1" dirty="0" smtClean="0">
              <a:solidFill>
                <a:srgbClr val="00206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3460" t="28654" r="13460"/>
          <a:stretch/>
        </p:blipFill>
        <p:spPr>
          <a:xfrm>
            <a:off x="3131840" y="1601966"/>
            <a:ext cx="4838602" cy="334604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730" y="267494"/>
            <a:ext cx="1788046" cy="1100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683568" y="4630086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dirty="0" smtClean="0">
                <a:solidFill>
                  <a:schemeClr val="bg1">
                    <a:lumMod val="50000"/>
                  </a:schemeClr>
                </a:solidFill>
                <a:latin typeface="Impact" panose="020B0806030902050204" pitchFamily="34" charset="0"/>
              </a:rPr>
              <a:t>INFORMATIKA</a:t>
            </a:r>
            <a:endParaRPr lang="en-US" dirty="0">
              <a:solidFill>
                <a:schemeClr val="bg1">
                  <a:lumMod val="50000"/>
                </a:schemeClr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71800" y="411510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b="1"/>
              <a:t>Foxit Reader – PDF čitač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27784" y="1131590"/>
            <a:ext cx="604867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en-US" sz="1300" dirty="0" err="1"/>
              <a:t>Foxit</a:t>
            </a:r>
            <a:r>
              <a:rPr lang="en-US" sz="1300" dirty="0"/>
              <a:t> Reader je </a:t>
            </a:r>
            <a:r>
              <a:rPr lang="en-US" sz="1300" dirty="0" err="1"/>
              <a:t>besplatan</a:t>
            </a:r>
            <a:r>
              <a:rPr lang="en-US" sz="1300" dirty="0"/>
              <a:t> program </a:t>
            </a:r>
            <a:r>
              <a:rPr lang="en-US" sz="1300" dirty="0" err="1"/>
              <a:t>za</a:t>
            </a:r>
            <a:r>
              <a:rPr lang="en-US" sz="1300" dirty="0"/>
              <a:t> </a:t>
            </a:r>
            <a:r>
              <a:rPr lang="en-US" sz="1300" dirty="0" err="1"/>
              <a:t>pregled</a:t>
            </a:r>
            <a:r>
              <a:rPr lang="en-US" sz="1300" dirty="0"/>
              <a:t> </a:t>
            </a:r>
            <a:r>
              <a:rPr lang="en-US" sz="1300" dirty="0" err="1"/>
              <a:t>i</a:t>
            </a:r>
            <a:r>
              <a:rPr lang="en-US" sz="1300" dirty="0"/>
              <a:t> </a:t>
            </a:r>
            <a:r>
              <a:rPr lang="en-US" sz="1300" dirty="0" err="1"/>
              <a:t>štampanje</a:t>
            </a:r>
            <a:r>
              <a:rPr lang="en-US" sz="1300" dirty="0"/>
              <a:t> PDF </a:t>
            </a:r>
            <a:r>
              <a:rPr lang="en-US" sz="1300" dirty="0" err="1"/>
              <a:t>dokumenata</a:t>
            </a:r>
            <a:r>
              <a:rPr lang="en-US" sz="1300" dirty="0"/>
              <a:t>. </a:t>
            </a:r>
            <a:r>
              <a:rPr lang="sr-Latn-ME" sz="1300" dirty="0" smtClean="0"/>
              <a:t>  </a:t>
            </a:r>
            <a:r>
              <a:rPr lang="en-US" sz="1300" dirty="0" smtClean="0"/>
              <a:t>On </a:t>
            </a:r>
            <a:r>
              <a:rPr lang="en-US" sz="1300" dirty="0"/>
              <a:t>je </a:t>
            </a:r>
            <a:r>
              <a:rPr lang="en-US" sz="1300" dirty="0" err="1"/>
              <a:t>definitivno</a:t>
            </a:r>
            <a:r>
              <a:rPr lang="en-US" sz="1300" dirty="0"/>
              <a:t> </a:t>
            </a:r>
            <a:r>
              <a:rPr lang="en-US" sz="1300" dirty="0" err="1"/>
              <a:t>jedan</a:t>
            </a:r>
            <a:r>
              <a:rPr lang="en-US" sz="1300" dirty="0"/>
              <a:t> od </a:t>
            </a:r>
            <a:r>
              <a:rPr lang="en-US" sz="1300" dirty="0" err="1"/>
              <a:t>najbogatijih</a:t>
            </a:r>
            <a:r>
              <a:rPr lang="en-US" sz="1300" dirty="0"/>
              <a:t>, </a:t>
            </a:r>
            <a:r>
              <a:rPr lang="en-US" sz="1300" dirty="0" err="1" smtClean="0"/>
              <a:t>najbezb</a:t>
            </a:r>
            <a:r>
              <a:rPr lang="sr-Latn-ME" sz="1300" dirty="0" smtClean="0"/>
              <a:t>j</a:t>
            </a:r>
            <a:r>
              <a:rPr lang="en-US" sz="1300" dirty="0" err="1" smtClean="0"/>
              <a:t>ednijih</a:t>
            </a:r>
            <a:r>
              <a:rPr lang="en-US" sz="1300" dirty="0" smtClean="0"/>
              <a:t> </a:t>
            </a:r>
            <a:r>
              <a:rPr lang="en-US" sz="1300" dirty="0" err="1"/>
              <a:t>i</a:t>
            </a:r>
            <a:r>
              <a:rPr lang="en-US" sz="1300" dirty="0"/>
              <a:t> </a:t>
            </a:r>
            <a:r>
              <a:rPr lang="en-US" sz="1300" dirty="0" err="1"/>
              <a:t>najbržih</a:t>
            </a:r>
            <a:r>
              <a:rPr lang="en-US" sz="1300" dirty="0"/>
              <a:t> </a:t>
            </a:r>
            <a:r>
              <a:rPr lang="en-US" sz="1300" dirty="0" err="1"/>
              <a:t>besplatnih</a:t>
            </a:r>
            <a:r>
              <a:rPr lang="en-US" sz="1300" dirty="0"/>
              <a:t> PDF </a:t>
            </a:r>
            <a:r>
              <a:rPr lang="en-US" sz="1300" dirty="0" err="1"/>
              <a:t>čitača</a:t>
            </a:r>
            <a:r>
              <a:rPr lang="en-US" sz="1300" dirty="0"/>
              <a:t>. Program se </a:t>
            </a:r>
            <a:r>
              <a:rPr lang="en-US" sz="1300" dirty="0" err="1"/>
              <a:t>jako</a:t>
            </a:r>
            <a:r>
              <a:rPr lang="en-US" sz="1300" dirty="0"/>
              <a:t> dobro, </a:t>
            </a:r>
            <a:r>
              <a:rPr lang="en-US" sz="1300" dirty="0" err="1"/>
              <a:t>sa</a:t>
            </a:r>
            <a:r>
              <a:rPr lang="en-US" sz="1300" dirty="0"/>
              <a:t> </a:t>
            </a:r>
            <a:r>
              <a:rPr lang="en-US" sz="1300" dirty="0" err="1"/>
              <a:t>veoma</a:t>
            </a:r>
            <a:r>
              <a:rPr lang="en-US" sz="1300" dirty="0"/>
              <a:t> </a:t>
            </a:r>
            <a:r>
              <a:rPr lang="en-US" sz="1300" dirty="0" err="1"/>
              <a:t>malom</a:t>
            </a:r>
            <a:r>
              <a:rPr lang="en-US" sz="1300" dirty="0"/>
              <a:t> </a:t>
            </a:r>
            <a:r>
              <a:rPr lang="en-US" sz="1300" dirty="0" err="1"/>
              <a:t>upotrebom</a:t>
            </a:r>
            <a:r>
              <a:rPr lang="en-US" sz="1300" dirty="0"/>
              <a:t> </a:t>
            </a:r>
            <a:r>
              <a:rPr lang="en-US" sz="1300" dirty="0" err="1"/>
              <a:t>sistemskih</a:t>
            </a:r>
            <a:r>
              <a:rPr lang="en-US" sz="1300" dirty="0"/>
              <a:t> </a:t>
            </a:r>
            <a:r>
              <a:rPr lang="en-US" sz="1300" dirty="0" err="1"/>
              <a:t>resursa</a:t>
            </a:r>
            <a:r>
              <a:rPr lang="en-US" sz="1300" dirty="0"/>
              <a:t>, </a:t>
            </a:r>
            <a:r>
              <a:rPr lang="en-US" sz="1300" dirty="0" err="1"/>
              <a:t>snalazi</a:t>
            </a:r>
            <a:r>
              <a:rPr lang="en-US" sz="1300" dirty="0"/>
              <a:t> u </a:t>
            </a:r>
            <a:r>
              <a:rPr lang="en-US" sz="1300" dirty="0" err="1"/>
              <a:t>pregledanju</a:t>
            </a:r>
            <a:r>
              <a:rPr lang="en-US" sz="1300" dirty="0"/>
              <a:t> </a:t>
            </a:r>
            <a:r>
              <a:rPr lang="en-US" sz="1300" dirty="0" err="1"/>
              <a:t>i</a:t>
            </a:r>
            <a:r>
              <a:rPr lang="en-US" sz="1300" dirty="0"/>
              <a:t> </a:t>
            </a:r>
            <a:r>
              <a:rPr lang="en-US" sz="1300" dirty="0" err="1"/>
              <a:t>štampanju</a:t>
            </a:r>
            <a:r>
              <a:rPr lang="en-US" sz="1300" dirty="0"/>
              <a:t> PDF </a:t>
            </a:r>
            <a:r>
              <a:rPr lang="en-US" sz="1300" dirty="0" err="1"/>
              <a:t>fajlova</a:t>
            </a:r>
            <a:r>
              <a:rPr lang="en-US" sz="1300" dirty="0"/>
              <a:t>. </a:t>
            </a:r>
            <a:r>
              <a:rPr lang="en-US" sz="1300" dirty="0" err="1"/>
              <a:t>Foxit</a:t>
            </a:r>
            <a:r>
              <a:rPr lang="en-US" sz="1300" dirty="0"/>
              <a:t> Reader je </a:t>
            </a:r>
            <a:r>
              <a:rPr lang="en-US" sz="1300" dirty="0" err="1"/>
              <a:t>po</a:t>
            </a:r>
            <a:r>
              <a:rPr lang="en-US" sz="1300" dirty="0"/>
              <a:t> </a:t>
            </a:r>
            <a:r>
              <a:rPr lang="en-US" sz="1300" dirty="0" err="1"/>
              <a:t>nama</a:t>
            </a:r>
            <a:r>
              <a:rPr lang="en-US" sz="1300" dirty="0"/>
              <a:t>, </a:t>
            </a:r>
            <a:r>
              <a:rPr lang="sr-Latn-ME" sz="1300" dirty="0" smtClean="0"/>
              <a:t>          </a:t>
            </a:r>
            <a:r>
              <a:rPr lang="en-US" sz="1300" dirty="0" err="1" smtClean="0"/>
              <a:t>ub</a:t>
            </a:r>
            <a:r>
              <a:rPr lang="sr-Latn-ME" sz="1300" dirty="0" smtClean="0"/>
              <a:t>j</a:t>
            </a:r>
            <a:r>
              <a:rPr lang="en-US" sz="1300" dirty="0" err="1" smtClean="0"/>
              <a:t>edljivo</a:t>
            </a:r>
            <a:r>
              <a:rPr lang="en-US" sz="1300" dirty="0" smtClean="0"/>
              <a:t> </a:t>
            </a:r>
            <a:r>
              <a:rPr lang="en-US" sz="1300" dirty="0" err="1"/>
              <a:t>najbolja</a:t>
            </a:r>
            <a:r>
              <a:rPr lang="en-US" sz="1300" dirty="0"/>
              <a:t> </a:t>
            </a:r>
            <a:r>
              <a:rPr lang="en-US" sz="1300" dirty="0" err="1" smtClean="0"/>
              <a:t>zam</a:t>
            </a:r>
            <a:r>
              <a:rPr lang="sr-Latn-ME" sz="1300" dirty="0" smtClean="0"/>
              <a:t>j</a:t>
            </a:r>
            <a:r>
              <a:rPr lang="en-US" sz="1300" dirty="0" err="1" smtClean="0"/>
              <a:t>ena</a:t>
            </a:r>
            <a:r>
              <a:rPr lang="en-US" sz="1300" dirty="0" smtClean="0"/>
              <a:t> </a:t>
            </a:r>
            <a:r>
              <a:rPr lang="en-US" sz="1300" dirty="0" err="1"/>
              <a:t>poznatom</a:t>
            </a:r>
            <a:r>
              <a:rPr lang="en-US" sz="1300" dirty="0"/>
              <a:t> Adobe Reader-u, </a:t>
            </a:r>
            <a:r>
              <a:rPr lang="en-US" sz="1300" dirty="0" err="1"/>
              <a:t>koji</a:t>
            </a:r>
            <a:r>
              <a:rPr lang="en-US" sz="1300" dirty="0"/>
              <a:t> </a:t>
            </a:r>
            <a:r>
              <a:rPr lang="sr-Latn-ME" sz="1300" dirty="0" smtClean="0"/>
              <a:t>je </a:t>
            </a:r>
            <a:r>
              <a:rPr lang="en-US" sz="1300" dirty="0" err="1" smtClean="0"/>
              <a:t>postao</a:t>
            </a:r>
            <a:r>
              <a:rPr lang="en-US" sz="1300" dirty="0" smtClean="0"/>
              <a:t> </a:t>
            </a:r>
            <a:r>
              <a:rPr lang="en-US" sz="1300" dirty="0" err="1"/>
              <a:t>spor</a:t>
            </a:r>
            <a:r>
              <a:rPr lang="en-US" sz="1300" dirty="0"/>
              <a:t> </a:t>
            </a:r>
            <a:r>
              <a:rPr lang="en-US" sz="1300" dirty="0" err="1"/>
              <a:t>i</a:t>
            </a:r>
            <a:r>
              <a:rPr lang="en-US" sz="1300" dirty="0"/>
              <a:t> pun </a:t>
            </a:r>
            <a:r>
              <a:rPr lang="en-US" sz="1300" dirty="0" err="1"/>
              <a:t>sigurnosnih</a:t>
            </a:r>
            <a:r>
              <a:rPr lang="en-US" sz="1300" dirty="0"/>
              <a:t> </a:t>
            </a:r>
            <a:r>
              <a:rPr lang="en-US" sz="1300" dirty="0" err="1"/>
              <a:t>propusta</a:t>
            </a:r>
            <a:r>
              <a:rPr lang="en-US" sz="1300" dirty="0"/>
              <a:t>.</a:t>
            </a:r>
          </a:p>
          <a:p>
            <a:pPr algn="just" fontAlgn="base"/>
            <a:endParaRPr lang="sr-Latn-ME" sz="1300" dirty="0" smtClean="0"/>
          </a:p>
          <a:p>
            <a:pPr algn="just" fontAlgn="base"/>
            <a:r>
              <a:rPr lang="en-US" sz="1300" dirty="0" smtClean="0"/>
              <a:t>Program </a:t>
            </a:r>
            <a:r>
              <a:rPr lang="en-US" sz="1300" dirty="0" err="1"/>
              <a:t>sadži</a:t>
            </a:r>
            <a:r>
              <a:rPr lang="en-US" sz="1300" dirty="0"/>
              <a:t> </a:t>
            </a:r>
            <a:r>
              <a:rPr lang="en-US" sz="1300" dirty="0" err="1"/>
              <a:t>i</a:t>
            </a:r>
            <a:r>
              <a:rPr lang="en-US" sz="1300" dirty="0"/>
              <a:t> </a:t>
            </a:r>
            <a:r>
              <a:rPr lang="en-US" sz="1300" dirty="0" err="1"/>
              <a:t>novu</a:t>
            </a:r>
            <a:r>
              <a:rPr lang="en-US" sz="1300" dirty="0"/>
              <a:t> </a:t>
            </a:r>
            <a:r>
              <a:rPr lang="en-US" sz="1300" dirty="0" err="1"/>
              <a:t>opciju</a:t>
            </a:r>
            <a:r>
              <a:rPr lang="en-US" sz="1300" dirty="0"/>
              <a:t> “Text View” </a:t>
            </a:r>
            <a:r>
              <a:rPr lang="en-US" sz="1300" dirty="0" err="1"/>
              <a:t>koja</a:t>
            </a:r>
            <a:r>
              <a:rPr lang="en-US" sz="1300" dirty="0"/>
              <a:t> </a:t>
            </a:r>
            <a:r>
              <a:rPr lang="en-US" sz="1300" dirty="0" err="1"/>
              <a:t>dozvoljava</a:t>
            </a:r>
            <a:r>
              <a:rPr lang="en-US" sz="1300" dirty="0"/>
              <a:t> </a:t>
            </a:r>
            <a:r>
              <a:rPr lang="en-US" sz="1300" dirty="0" err="1"/>
              <a:t>pregledanje</a:t>
            </a:r>
            <a:r>
              <a:rPr lang="en-US" sz="1300" dirty="0"/>
              <a:t> PDF </a:t>
            </a:r>
            <a:r>
              <a:rPr lang="sr-Latn-ME" sz="1300" dirty="0" smtClean="0"/>
              <a:t>         </a:t>
            </a:r>
            <a:r>
              <a:rPr lang="en-US" sz="1300" dirty="0" err="1" smtClean="0"/>
              <a:t>dokumenata</a:t>
            </a:r>
            <a:r>
              <a:rPr lang="en-US" sz="1300" dirty="0" smtClean="0"/>
              <a:t> </a:t>
            </a:r>
            <a:r>
              <a:rPr lang="en-US" sz="1300" dirty="0" err="1"/>
              <a:t>kao</a:t>
            </a:r>
            <a:r>
              <a:rPr lang="en-US" sz="1300" dirty="0"/>
              <a:t> </a:t>
            </a:r>
            <a:r>
              <a:rPr lang="en-US" sz="1300" dirty="0" smtClean="0"/>
              <a:t>text-only</a:t>
            </a:r>
            <a:r>
              <a:rPr lang="sr-Latn-ME" sz="1300" dirty="0" smtClean="0"/>
              <a:t> </a:t>
            </a:r>
            <a:r>
              <a:rPr lang="en-US" sz="1300" dirty="0" smtClean="0"/>
              <a:t>(</a:t>
            </a:r>
            <a:r>
              <a:rPr lang="en-US" sz="1300" dirty="0" err="1"/>
              <a:t>samo</a:t>
            </a:r>
            <a:r>
              <a:rPr lang="en-US" sz="1300" dirty="0"/>
              <a:t> </a:t>
            </a:r>
            <a:r>
              <a:rPr lang="en-US" sz="1300" dirty="0" err="1"/>
              <a:t>tekst</a:t>
            </a:r>
            <a:r>
              <a:rPr lang="en-US" sz="1300" dirty="0"/>
              <a:t>), bez </a:t>
            </a:r>
            <a:r>
              <a:rPr lang="en-US" sz="1300" dirty="0" err="1"/>
              <a:t>vodenog</a:t>
            </a:r>
            <a:r>
              <a:rPr lang="en-US" sz="1300" dirty="0"/>
              <a:t> </a:t>
            </a:r>
            <a:r>
              <a:rPr lang="en-US" sz="1300" dirty="0" err="1"/>
              <a:t>žiga</a:t>
            </a:r>
            <a:r>
              <a:rPr lang="en-US" sz="1300" dirty="0"/>
              <a:t> </a:t>
            </a:r>
            <a:r>
              <a:rPr lang="en-US" sz="1300" dirty="0" err="1"/>
              <a:t>ako</a:t>
            </a:r>
            <a:r>
              <a:rPr lang="en-US" sz="1300" dirty="0"/>
              <a:t> </a:t>
            </a:r>
            <a:r>
              <a:rPr lang="en-US" sz="1300" dirty="0" err="1"/>
              <a:t>ga</a:t>
            </a:r>
            <a:r>
              <a:rPr lang="en-US" sz="1300" dirty="0"/>
              <a:t> </a:t>
            </a:r>
            <a:r>
              <a:rPr lang="en-US" sz="1300" dirty="0" err="1"/>
              <a:t>ima</a:t>
            </a:r>
            <a:r>
              <a:rPr lang="en-US" sz="1300" dirty="0"/>
              <a:t> u </a:t>
            </a:r>
            <a:r>
              <a:rPr lang="sr-Latn-ME" sz="1300" dirty="0" smtClean="0"/>
              <a:t>            </a:t>
            </a:r>
            <a:r>
              <a:rPr lang="en-US" sz="1300" dirty="0" err="1" smtClean="0"/>
              <a:t>dokumentu</a:t>
            </a:r>
            <a:r>
              <a:rPr lang="en-US" sz="1300" dirty="0"/>
              <a:t>. </a:t>
            </a:r>
            <a:r>
              <a:rPr lang="en-US" sz="1300" dirty="0" err="1"/>
              <a:t>Foxit</a:t>
            </a:r>
            <a:r>
              <a:rPr lang="en-US" sz="1300" dirty="0"/>
              <a:t> Reader </a:t>
            </a:r>
            <a:r>
              <a:rPr lang="en-US" sz="1300" dirty="0" err="1"/>
              <a:t>ima</a:t>
            </a:r>
            <a:r>
              <a:rPr lang="en-US" sz="1300" dirty="0"/>
              <a:t> </a:t>
            </a:r>
            <a:r>
              <a:rPr lang="en-US" sz="1300" dirty="0" err="1"/>
              <a:t>punu</a:t>
            </a:r>
            <a:r>
              <a:rPr lang="en-US" sz="1300" dirty="0"/>
              <a:t> </a:t>
            </a:r>
            <a:r>
              <a:rPr lang="en-US" sz="1300" dirty="0" err="1"/>
              <a:t>podršku</a:t>
            </a:r>
            <a:r>
              <a:rPr lang="en-US" sz="1300" dirty="0"/>
              <a:t> </a:t>
            </a:r>
            <a:r>
              <a:rPr lang="en-US" sz="1300" dirty="0" err="1"/>
              <a:t>za</a:t>
            </a:r>
            <a:r>
              <a:rPr lang="en-US" sz="1300" dirty="0"/>
              <a:t> </a:t>
            </a:r>
            <a:r>
              <a:rPr lang="en-US" sz="1300" dirty="0">
                <a:hlinkClick r:id="rId2"/>
              </a:rPr>
              <a:t>Firefox</a:t>
            </a:r>
            <a:r>
              <a:rPr lang="en-US" sz="1300" dirty="0"/>
              <a:t> </a:t>
            </a:r>
            <a:r>
              <a:rPr lang="en-US" sz="1300" dirty="0" err="1"/>
              <a:t>i</a:t>
            </a:r>
            <a:r>
              <a:rPr lang="en-US" sz="1300" dirty="0"/>
              <a:t> </a:t>
            </a:r>
            <a:r>
              <a:rPr lang="en-US" sz="1300" dirty="0">
                <a:hlinkClick r:id="rId3"/>
              </a:rPr>
              <a:t>Chrome</a:t>
            </a:r>
            <a:r>
              <a:rPr lang="en-US" sz="1300" dirty="0"/>
              <a:t> </a:t>
            </a:r>
            <a:r>
              <a:rPr lang="en-US" sz="1300" dirty="0" err="1"/>
              <a:t>i</a:t>
            </a:r>
            <a:r>
              <a:rPr lang="en-US" sz="1300" dirty="0"/>
              <a:t> </a:t>
            </a:r>
            <a:r>
              <a:rPr lang="en-US" sz="1300" dirty="0" err="1"/>
              <a:t>kada</a:t>
            </a:r>
            <a:r>
              <a:rPr lang="en-US" sz="1300" dirty="0"/>
              <a:t> </a:t>
            </a:r>
            <a:r>
              <a:rPr lang="en-US" sz="1300" dirty="0" err="1" smtClean="0"/>
              <a:t>ga</a:t>
            </a:r>
            <a:r>
              <a:rPr lang="sr-Latn-ME" sz="1300" dirty="0" smtClean="0"/>
              <a:t>        </a:t>
            </a:r>
            <a:r>
              <a:rPr lang="en-US" sz="1300" dirty="0" smtClean="0"/>
              <a:t> </a:t>
            </a:r>
            <a:r>
              <a:rPr lang="en-US" sz="1300" dirty="0" err="1"/>
              <a:t>instalirate</a:t>
            </a:r>
            <a:r>
              <a:rPr lang="en-US" sz="1300" dirty="0"/>
              <a:t>, </a:t>
            </a:r>
            <a:r>
              <a:rPr lang="en-US" sz="1300" dirty="0" err="1"/>
              <a:t>možete</a:t>
            </a:r>
            <a:r>
              <a:rPr lang="en-US" sz="1300" dirty="0"/>
              <a:t> </a:t>
            </a:r>
            <a:r>
              <a:rPr lang="en-US" sz="1300" dirty="0" err="1" smtClean="0"/>
              <a:t>pregl</a:t>
            </a:r>
            <a:r>
              <a:rPr lang="sr-Latn-ME" sz="1300" dirty="0" smtClean="0"/>
              <a:t>e</a:t>
            </a:r>
            <a:r>
              <a:rPr lang="en-US" sz="1300" dirty="0" err="1" smtClean="0"/>
              <a:t>dati</a:t>
            </a:r>
            <a:r>
              <a:rPr lang="en-US" sz="1300" dirty="0" smtClean="0"/>
              <a:t> </a:t>
            </a:r>
            <a:r>
              <a:rPr lang="en-US" sz="1300" dirty="0"/>
              <a:t>PDF </a:t>
            </a:r>
            <a:r>
              <a:rPr lang="en-US" sz="1300" dirty="0" err="1"/>
              <a:t>fajlove</a:t>
            </a:r>
            <a:r>
              <a:rPr lang="en-US" sz="1300" dirty="0"/>
              <a:t> </a:t>
            </a:r>
            <a:r>
              <a:rPr lang="en-US" sz="1300" dirty="0" err="1"/>
              <a:t>direktno</a:t>
            </a:r>
            <a:r>
              <a:rPr lang="en-US" sz="1300" dirty="0"/>
              <a:t> u </a:t>
            </a:r>
            <a:r>
              <a:rPr lang="en-US" sz="1300" dirty="0" err="1"/>
              <a:t>vašem</a:t>
            </a:r>
            <a:r>
              <a:rPr lang="en-US" sz="1300" dirty="0"/>
              <a:t> </a:t>
            </a:r>
            <a:r>
              <a:rPr lang="en-US" sz="1300" dirty="0" err="1"/>
              <a:t>omiljenom</a:t>
            </a:r>
            <a:r>
              <a:rPr lang="en-US" sz="1300" dirty="0"/>
              <a:t> </a:t>
            </a:r>
            <a:r>
              <a:rPr lang="en-US" sz="1300" dirty="0" smtClean="0">
                <a:hlinkClick r:id="rId4"/>
              </a:rPr>
              <a:t>web </a:t>
            </a:r>
            <a:r>
              <a:rPr lang="sr-Latn-ME" sz="1300" dirty="0" smtClean="0">
                <a:hlinkClick r:id="rId4"/>
              </a:rPr>
              <a:t>      </a:t>
            </a:r>
            <a:r>
              <a:rPr lang="en-US" sz="1300" dirty="0" smtClean="0">
                <a:hlinkClick r:id="rId4"/>
              </a:rPr>
              <a:t>browser-u</a:t>
            </a:r>
            <a:r>
              <a:rPr lang="en-US" sz="1300" dirty="0"/>
              <a:t>.</a:t>
            </a:r>
          </a:p>
          <a:p>
            <a:pPr algn="just" fontAlgn="base"/>
            <a:r>
              <a:rPr lang="en-US" sz="1300" dirty="0" err="1"/>
              <a:t>Foxit</a:t>
            </a:r>
            <a:r>
              <a:rPr lang="en-US" sz="1300" dirty="0"/>
              <a:t> Reader je </a:t>
            </a:r>
            <a:r>
              <a:rPr lang="en-US" sz="1300" dirty="0" err="1"/>
              <a:t>opremljen</a:t>
            </a:r>
            <a:r>
              <a:rPr lang="en-US" sz="1300" dirty="0"/>
              <a:t> </a:t>
            </a:r>
            <a:r>
              <a:rPr lang="en-US" sz="1300" dirty="0" err="1"/>
              <a:t>i</a:t>
            </a:r>
            <a:r>
              <a:rPr lang="en-US" sz="1300" dirty="0"/>
              <a:t> </a:t>
            </a:r>
            <a:r>
              <a:rPr lang="en-US" sz="1300" dirty="0" err="1"/>
              <a:t>opcijom</a:t>
            </a:r>
            <a:r>
              <a:rPr lang="en-US" sz="1300" dirty="0"/>
              <a:t> “Create PDF” </a:t>
            </a:r>
            <a:r>
              <a:rPr lang="en-US" sz="1300" dirty="0" err="1"/>
              <a:t>ali</a:t>
            </a:r>
            <a:r>
              <a:rPr lang="en-US" sz="1300" dirty="0"/>
              <a:t> se </a:t>
            </a:r>
            <a:r>
              <a:rPr lang="en-US" sz="1300" dirty="0" err="1"/>
              <a:t>za</a:t>
            </a:r>
            <a:r>
              <a:rPr lang="en-US" sz="1300" dirty="0"/>
              <a:t> </a:t>
            </a:r>
            <a:r>
              <a:rPr lang="en-US" sz="1300" dirty="0" err="1"/>
              <a:t>njeno</a:t>
            </a:r>
            <a:r>
              <a:rPr lang="en-US" sz="1300" dirty="0"/>
              <a:t> </a:t>
            </a:r>
            <a:r>
              <a:rPr lang="en-US" sz="1300" dirty="0" err="1"/>
              <a:t>korišćenje</a:t>
            </a:r>
            <a:r>
              <a:rPr lang="en-US" sz="1300" dirty="0"/>
              <a:t> </a:t>
            </a:r>
            <a:r>
              <a:rPr lang="sr-Latn-ME" sz="1300" dirty="0" smtClean="0"/>
              <a:t>     </a:t>
            </a:r>
            <a:r>
              <a:rPr lang="en-US" sz="1300" dirty="0" smtClean="0"/>
              <a:t>mora </a:t>
            </a:r>
            <a:r>
              <a:rPr lang="en-US" sz="1300" dirty="0" err="1"/>
              <a:t>skinuti</a:t>
            </a:r>
            <a:r>
              <a:rPr lang="en-US" sz="1300" dirty="0"/>
              <a:t> </a:t>
            </a:r>
            <a:r>
              <a:rPr lang="en-US" sz="1300" dirty="0" err="1"/>
              <a:t>dodatna</a:t>
            </a:r>
            <a:r>
              <a:rPr lang="en-US" sz="1300" dirty="0"/>
              <a:t> </a:t>
            </a:r>
            <a:r>
              <a:rPr lang="en-US" sz="1300" dirty="0" err="1"/>
              <a:t>komponenta</a:t>
            </a:r>
            <a:r>
              <a:rPr lang="en-US" sz="1300" dirty="0"/>
              <a:t> </a:t>
            </a:r>
            <a:r>
              <a:rPr lang="en-US" sz="1300" dirty="0" err="1"/>
              <a:t>koja</a:t>
            </a:r>
            <a:r>
              <a:rPr lang="en-US" sz="1300" dirty="0"/>
              <a:t> se </a:t>
            </a:r>
            <a:r>
              <a:rPr lang="en-US" sz="1300" dirty="0" err="1"/>
              <a:t>naplaćuje</a:t>
            </a:r>
            <a:r>
              <a:rPr lang="en-US" sz="1300" dirty="0"/>
              <a:t>. </a:t>
            </a:r>
            <a:r>
              <a:rPr lang="en-US" sz="1300" dirty="0" smtClean="0"/>
              <a:t>Um</a:t>
            </a:r>
            <a:r>
              <a:rPr lang="sr-Latn-ME" sz="1300" dirty="0" smtClean="0"/>
              <a:t>j</a:t>
            </a:r>
            <a:r>
              <a:rPr lang="en-US" sz="1300" dirty="0" err="1" smtClean="0"/>
              <a:t>esto</a:t>
            </a:r>
            <a:r>
              <a:rPr lang="en-US" sz="1300" dirty="0" smtClean="0"/>
              <a:t> </a:t>
            </a:r>
            <a:r>
              <a:rPr lang="en-US" sz="1300" dirty="0"/>
              <a:t>toga, mi </a:t>
            </a:r>
            <a:r>
              <a:rPr lang="en-US" sz="1300" dirty="0" err="1"/>
              <a:t>vam</a:t>
            </a:r>
            <a:r>
              <a:rPr lang="en-US" sz="1300" dirty="0"/>
              <a:t> </a:t>
            </a:r>
            <a:r>
              <a:rPr lang="sr-Latn-ME" sz="1300" dirty="0" smtClean="0"/>
              <a:t>      </a:t>
            </a:r>
            <a:r>
              <a:rPr lang="en-US" sz="1300" dirty="0" err="1" smtClean="0"/>
              <a:t>sav</a:t>
            </a:r>
            <a:r>
              <a:rPr lang="sr-Latn-ME" sz="1300" dirty="0" smtClean="0"/>
              <a:t>j</a:t>
            </a:r>
            <a:r>
              <a:rPr lang="en-US" sz="1300" dirty="0" err="1" smtClean="0"/>
              <a:t>etujemo</a:t>
            </a:r>
            <a:r>
              <a:rPr lang="en-US" sz="1300" dirty="0" smtClean="0"/>
              <a:t> </a:t>
            </a:r>
            <a:r>
              <a:rPr lang="en-US" sz="1300" dirty="0"/>
              <a:t>da </a:t>
            </a:r>
            <a:r>
              <a:rPr lang="en-US" sz="1300" dirty="0" err="1"/>
              <a:t>za</a:t>
            </a:r>
            <a:r>
              <a:rPr lang="en-US" sz="1300" dirty="0"/>
              <a:t> </a:t>
            </a:r>
            <a:r>
              <a:rPr lang="en-US" sz="1300" dirty="0" err="1">
                <a:hlinkClick r:id="rId5"/>
              </a:rPr>
              <a:t>kreiranje</a:t>
            </a:r>
            <a:r>
              <a:rPr lang="en-US" sz="1300" dirty="0">
                <a:hlinkClick r:id="rId5"/>
              </a:rPr>
              <a:t> PDF </a:t>
            </a:r>
            <a:r>
              <a:rPr lang="en-US" sz="1300" dirty="0" err="1">
                <a:hlinkClick r:id="rId5"/>
              </a:rPr>
              <a:t>fajlova</a:t>
            </a:r>
            <a:r>
              <a:rPr lang="en-US" sz="1300" dirty="0"/>
              <a:t> </a:t>
            </a:r>
            <a:r>
              <a:rPr lang="en-US" sz="1300" dirty="0" err="1"/>
              <a:t>koristite</a:t>
            </a:r>
            <a:r>
              <a:rPr lang="en-US" sz="1300" dirty="0"/>
              <a:t> </a:t>
            </a:r>
            <a:r>
              <a:rPr lang="en-US" sz="1300" dirty="0" err="1"/>
              <a:t>potpuno</a:t>
            </a:r>
            <a:r>
              <a:rPr lang="en-US" sz="1300" dirty="0"/>
              <a:t> </a:t>
            </a:r>
            <a:r>
              <a:rPr lang="en-US" sz="1300" dirty="0" err="1"/>
              <a:t>besplatni</a:t>
            </a:r>
            <a:r>
              <a:rPr lang="en-US" sz="1300" dirty="0"/>
              <a:t> </a:t>
            </a:r>
            <a:r>
              <a:rPr lang="en-US" sz="1300" dirty="0" err="1">
                <a:hlinkClick r:id="rId5"/>
              </a:rPr>
              <a:t>PrimoPDF</a:t>
            </a:r>
            <a:r>
              <a:rPr lang="en-US" sz="1300" dirty="0"/>
              <a:t>.</a:t>
            </a:r>
          </a:p>
          <a:p>
            <a:pPr algn="just" fontAlgn="base"/>
            <a:r>
              <a:rPr lang="en-US" sz="1300" dirty="0" err="1"/>
              <a:t>Sve</a:t>
            </a:r>
            <a:r>
              <a:rPr lang="en-US" sz="1300" dirty="0"/>
              <a:t> u </a:t>
            </a:r>
            <a:r>
              <a:rPr lang="en-US" sz="1300" dirty="0" err="1"/>
              <a:t>svemu</a:t>
            </a:r>
            <a:r>
              <a:rPr lang="en-US" sz="1300" dirty="0"/>
              <a:t>, </a:t>
            </a:r>
            <a:r>
              <a:rPr lang="en-US" sz="1300" dirty="0" err="1"/>
              <a:t>Foxit</a:t>
            </a:r>
            <a:r>
              <a:rPr lang="en-US" sz="1300" dirty="0"/>
              <a:t> Reader je </a:t>
            </a:r>
            <a:r>
              <a:rPr lang="en-US" sz="1300" dirty="0" err="1"/>
              <a:t>najbolje</a:t>
            </a:r>
            <a:r>
              <a:rPr lang="en-US" sz="1300" dirty="0"/>
              <a:t> </a:t>
            </a:r>
            <a:r>
              <a:rPr lang="en-US" sz="1300" dirty="0" err="1"/>
              <a:t>besplatno</a:t>
            </a:r>
            <a:r>
              <a:rPr lang="en-US" sz="1300" dirty="0"/>
              <a:t> </a:t>
            </a:r>
            <a:r>
              <a:rPr lang="en-US" sz="1300" dirty="0" smtClean="0"/>
              <a:t>r</a:t>
            </a:r>
            <a:r>
              <a:rPr lang="sr-Latn-ME" sz="1300" dirty="0" smtClean="0"/>
              <a:t>j</a:t>
            </a:r>
            <a:r>
              <a:rPr lang="en-US" sz="1300" dirty="0" err="1" smtClean="0"/>
              <a:t>ešenje</a:t>
            </a:r>
            <a:r>
              <a:rPr lang="en-US" sz="1300" dirty="0" smtClean="0"/>
              <a:t> </a:t>
            </a:r>
            <a:r>
              <a:rPr lang="en-US" sz="1300" dirty="0" err="1"/>
              <a:t>za</a:t>
            </a:r>
            <a:r>
              <a:rPr lang="en-US" sz="1300" dirty="0"/>
              <a:t> </a:t>
            </a:r>
            <a:r>
              <a:rPr lang="en-US" sz="1300" dirty="0" err="1"/>
              <a:t>pregled</a:t>
            </a:r>
            <a:r>
              <a:rPr lang="en-US" sz="1300" dirty="0"/>
              <a:t> </a:t>
            </a:r>
            <a:r>
              <a:rPr lang="en-US" sz="1300" dirty="0" err="1"/>
              <a:t>i</a:t>
            </a:r>
            <a:r>
              <a:rPr lang="en-US" sz="1300" dirty="0"/>
              <a:t> </a:t>
            </a:r>
            <a:r>
              <a:rPr lang="en-US" sz="1300" dirty="0" err="1"/>
              <a:t>štampu</a:t>
            </a:r>
            <a:r>
              <a:rPr lang="en-US" sz="1300" dirty="0"/>
              <a:t> </a:t>
            </a:r>
            <a:r>
              <a:rPr lang="sr-Latn-ME" sz="1300" dirty="0" smtClean="0"/>
              <a:t>  </a:t>
            </a:r>
            <a:r>
              <a:rPr lang="en-US" sz="1300" dirty="0" smtClean="0"/>
              <a:t>PDF </a:t>
            </a:r>
            <a:r>
              <a:rPr lang="en-US" sz="1300" dirty="0" err="1"/>
              <a:t>fajlova</a:t>
            </a:r>
            <a:r>
              <a:rPr lang="en-US" sz="1300" dirty="0"/>
              <a:t>, a </a:t>
            </a:r>
            <a:r>
              <a:rPr lang="en-US" sz="1300" dirty="0" err="1"/>
              <a:t>ako</a:t>
            </a:r>
            <a:r>
              <a:rPr lang="en-US" sz="1300" dirty="0"/>
              <a:t> </a:t>
            </a:r>
            <a:r>
              <a:rPr lang="en-US" sz="1300" dirty="0" err="1"/>
              <a:t>želite</a:t>
            </a:r>
            <a:r>
              <a:rPr lang="en-US" sz="1300" dirty="0"/>
              <a:t> da </a:t>
            </a:r>
            <a:r>
              <a:rPr lang="en-US" sz="1300" dirty="0" err="1" smtClean="0"/>
              <a:t>zam</a:t>
            </a:r>
            <a:r>
              <a:rPr lang="sr-Latn-ME" sz="1300" dirty="0" smtClean="0"/>
              <a:t>ij</a:t>
            </a:r>
            <a:r>
              <a:rPr lang="en-US" sz="1300" dirty="0" err="1" smtClean="0"/>
              <a:t>enite</a:t>
            </a:r>
            <a:r>
              <a:rPr lang="en-US" sz="1300" dirty="0" smtClean="0"/>
              <a:t> </a:t>
            </a:r>
            <a:r>
              <a:rPr lang="en-US" sz="1300" dirty="0" err="1"/>
              <a:t>mnogo</a:t>
            </a:r>
            <a:r>
              <a:rPr lang="en-US" sz="1300" dirty="0"/>
              <a:t> </a:t>
            </a:r>
            <a:r>
              <a:rPr lang="en-US" sz="1300" dirty="0" err="1"/>
              <a:t>glomazniji</a:t>
            </a:r>
            <a:r>
              <a:rPr lang="en-US" sz="1300" dirty="0"/>
              <a:t> </a:t>
            </a:r>
            <a:r>
              <a:rPr lang="en-US" sz="1300" dirty="0" err="1"/>
              <a:t>i</a:t>
            </a:r>
            <a:r>
              <a:rPr lang="en-US" sz="1300" dirty="0"/>
              <a:t> </a:t>
            </a:r>
            <a:r>
              <a:rPr lang="en-US" sz="1300" dirty="0" err="1"/>
              <a:t>sporiji</a:t>
            </a:r>
            <a:r>
              <a:rPr lang="en-US" sz="1300" dirty="0"/>
              <a:t> Adobe Reader, </a:t>
            </a:r>
            <a:r>
              <a:rPr lang="en-US" sz="1300" dirty="0" err="1"/>
              <a:t>samo</a:t>
            </a:r>
            <a:r>
              <a:rPr lang="en-US" sz="1300" dirty="0"/>
              <a:t> </a:t>
            </a:r>
            <a:r>
              <a:rPr lang="en-US" sz="1300" dirty="0" err="1" smtClean="0"/>
              <a:t>napr</a:t>
            </a:r>
            <a:r>
              <a:rPr lang="sr-Latn-ME" sz="1300" dirty="0" smtClean="0"/>
              <a:t>ij</a:t>
            </a:r>
            <a:r>
              <a:rPr lang="en-US" sz="1300" dirty="0" err="1" smtClean="0"/>
              <a:t>ed</a:t>
            </a:r>
            <a:r>
              <a:rPr lang="en-US" sz="1300" dirty="0"/>
              <a:t>, mi </a:t>
            </a:r>
            <a:r>
              <a:rPr lang="en-US" sz="1300" dirty="0" err="1"/>
              <a:t>vam</a:t>
            </a:r>
            <a:r>
              <a:rPr lang="en-US" sz="1300" dirty="0"/>
              <a:t> </a:t>
            </a:r>
            <a:r>
              <a:rPr lang="en-US" sz="1300" dirty="0" err="1"/>
              <a:t>toplo</a:t>
            </a:r>
            <a:r>
              <a:rPr lang="en-US" sz="1300" dirty="0"/>
              <a:t> </a:t>
            </a:r>
            <a:r>
              <a:rPr lang="en-US" sz="1300" dirty="0" err="1"/>
              <a:t>preporučujemo</a:t>
            </a:r>
            <a:r>
              <a:rPr lang="en-US" sz="1300" dirty="0"/>
              <a:t> da to </a:t>
            </a:r>
            <a:r>
              <a:rPr lang="en-US" sz="1300" dirty="0" err="1"/>
              <a:t>i</a:t>
            </a:r>
            <a:r>
              <a:rPr lang="en-US" sz="1300" dirty="0"/>
              <a:t> </a:t>
            </a:r>
            <a:r>
              <a:rPr lang="en-US" sz="1300" dirty="0" err="1"/>
              <a:t>uradite</a:t>
            </a:r>
            <a:r>
              <a:rPr lang="en-US" sz="1300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3529" y="200597"/>
            <a:ext cx="2304256" cy="16734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683568" y="4630086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dirty="0" smtClean="0">
                <a:solidFill>
                  <a:schemeClr val="bg1">
                    <a:lumMod val="50000"/>
                  </a:schemeClr>
                </a:solidFill>
                <a:latin typeface="Impact" panose="020B0806030902050204" pitchFamily="34" charset="0"/>
              </a:rPr>
              <a:t>INFORMATIKA</a:t>
            </a:r>
            <a:endParaRPr lang="en-US" dirty="0">
              <a:solidFill>
                <a:schemeClr val="bg1">
                  <a:lumMod val="50000"/>
                </a:schemeClr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8585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3848" y="275706"/>
            <a:ext cx="525658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3000" dirty="0" smtClean="0">
                <a:latin typeface="Impact" panose="020B0806030902050204" pitchFamily="34" charset="0"/>
              </a:rPr>
              <a:t>ADOBE PDF</a:t>
            </a:r>
            <a:endParaRPr lang="en-US" sz="3000" dirty="0">
              <a:latin typeface="Impact" panose="020B080603090205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43808" y="1851670"/>
            <a:ext cx="547260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/>
              <a:t>Adobe PDF je </a:t>
            </a:r>
            <a:r>
              <a:rPr lang="en-US" sz="1600" dirty="0" err="1"/>
              <a:t>univerzalni</a:t>
            </a:r>
            <a:r>
              <a:rPr lang="en-US" sz="1600" dirty="0"/>
              <a:t> format </a:t>
            </a:r>
            <a:r>
              <a:rPr lang="en-US" sz="1600" dirty="0" err="1"/>
              <a:t>datoteke</a:t>
            </a:r>
            <a:r>
              <a:rPr lang="en-US" sz="1600" dirty="0"/>
              <a:t> </a:t>
            </a:r>
            <a:r>
              <a:rPr lang="en-US" sz="1600" dirty="0" err="1"/>
              <a:t>kojim</a:t>
            </a:r>
            <a:r>
              <a:rPr lang="en-US" sz="1600" dirty="0"/>
              <a:t> se </a:t>
            </a:r>
            <a:r>
              <a:rPr lang="sr-Latn-ME" sz="1600" dirty="0" smtClean="0"/>
              <a:t>          </a:t>
            </a:r>
            <a:r>
              <a:rPr lang="en-US" sz="1600" dirty="0" err="1" smtClean="0"/>
              <a:t>zadržavaju</a:t>
            </a:r>
            <a:r>
              <a:rPr lang="en-US" sz="1600" dirty="0" smtClean="0"/>
              <a:t> </a:t>
            </a:r>
            <a:r>
              <a:rPr lang="en-US" sz="1600" dirty="0" err="1"/>
              <a:t>svi</a:t>
            </a:r>
            <a:r>
              <a:rPr lang="en-US" sz="1600" dirty="0"/>
              <a:t> </a:t>
            </a:r>
            <a:r>
              <a:rPr lang="en-US" sz="1600" dirty="0" err="1"/>
              <a:t>fontovi</a:t>
            </a:r>
            <a:r>
              <a:rPr lang="en-US" sz="1600" dirty="0"/>
              <a:t>, </a:t>
            </a:r>
            <a:r>
              <a:rPr lang="en-US" sz="1600" dirty="0" err="1"/>
              <a:t>stilovi</a:t>
            </a:r>
            <a:r>
              <a:rPr lang="en-US" sz="1600" dirty="0"/>
              <a:t> </a:t>
            </a:r>
            <a:r>
              <a:rPr lang="en-US" sz="1600" dirty="0" err="1"/>
              <a:t>formatiranja</a:t>
            </a:r>
            <a:r>
              <a:rPr lang="en-US" sz="1600" dirty="0"/>
              <a:t>, </a:t>
            </a:r>
            <a:r>
              <a:rPr lang="en-US" sz="1600" dirty="0" err="1"/>
              <a:t>sve</a:t>
            </a:r>
            <a:r>
              <a:rPr lang="en-US" sz="1600" dirty="0"/>
              <a:t> </a:t>
            </a:r>
            <a:r>
              <a:rPr lang="en-US" sz="1600" dirty="0" err="1"/>
              <a:t>boje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sr-Latn-ME" sz="1600" dirty="0" smtClean="0"/>
              <a:t>         </a:t>
            </a:r>
            <a:r>
              <a:rPr lang="en-US" sz="1600" dirty="0" err="1" smtClean="0"/>
              <a:t>grafika</a:t>
            </a:r>
            <a:r>
              <a:rPr lang="en-US" sz="1600" dirty="0" smtClean="0"/>
              <a:t> </a:t>
            </a:r>
            <a:r>
              <a:rPr lang="en-US" sz="1600" dirty="0" err="1"/>
              <a:t>bilo</a:t>
            </a:r>
            <a:r>
              <a:rPr lang="en-US" sz="1600" dirty="0"/>
              <a:t> </a:t>
            </a:r>
            <a:r>
              <a:rPr lang="en-US" sz="1600" dirty="0" err="1"/>
              <a:t>kog</a:t>
            </a:r>
            <a:r>
              <a:rPr lang="en-US" sz="1600" dirty="0"/>
              <a:t> </a:t>
            </a:r>
            <a:r>
              <a:rPr lang="en-US" sz="1600" dirty="0" err="1"/>
              <a:t>izvornog</a:t>
            </a:r>
            <a:r>
              <a:rPr lang="en-US" sz="1600" dirty="0"/>
              <a:t> </a:t>
            </a:r>
            <a:r>
              <a:rPr lang="en-US" sz="1600" dirty="0" err="1"/>
              <a:t>dokumenta</a:t>
            </a:r>
            <a:r>
              <a:rPr lang="en-US" sz="1600" dirty="0"/>
              <a:t>, bez </a:t>
            </a:r>
            <a:r>
              <a:rPr lang="en-US" sz="1600" dirty="0" err="1"/>
              <a:t>obzira</a:t>
            </a:r>
            <a:r>
              <a:rPr lang="en-US" sz="1600" dirty="0"/>
              <a:t> </a:t>
            </a:r>
            <a:r>
              <a:rPr lang="en-US" sz="1600" dirty="0" err="1"/>
              <a:t>na</a:t>
            </a:r>
            <a:r>
              <a:rPr lang="en-US" sz="1600" dirty="0"/>
              <a:t> to </a:t>
            </a:r>
            <a:r>
              <a:rPr lang="en-US" sz="1600" dirty="0" err="1"/>
              <a:t>koja</a:t>
            </a:r>
            <a:r>
              <a:rPr lang="en-US" sz="1600" dirty="0"/>
              <a:t> </a:t>
            </a:r>
            <a:r>
              <a:rPr lang="en-US" sz="1600" dirty="0" err="1"/>
              <a:t>aplikacija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platforma</a:t>
            </a:r>
            <a:r>
              <a:rPr lang="en-US" sz="1600" dirty="0"/>
              <a:t> </a:t>
            </a:r>
            <a:r>
              <a:rPr lang="en-US" sz="1600" dirty="0" err="1"/>
              <a:t>su</a:t>
            </a:r>
            <a:r>
              <a:rPr lang="en-US" sz="1600" dirty="0"/>
              <a:t> </a:t>
            </a:r>
            <a:r>
              <a:rPr lang="en-US" sz="1600" dirty="0" err="1"/>
              <a:t>korišćene</a:t>
            </a:r>
            <a:r>
              <a:rPr lang="en-US" sz="1600" dirty="0"/>
              <a:t> </a:t>
            </a:r>
            <a:r>
              <a:rPr lang="en-US" sz="1600" dirty="0" err="1"/>
              <a:t>za</a:t>
            </a:r>
            <a:r>
              <a:rPr lang="en-US" sz="1600" dirty="0"/>
              <a:t> </a:t>
            </a:r>
            <a:r>
              <a:rPr lang="en-US" sz="1600" dirty="0" err="1"/>
              <a:t>njegovo</a:t>
            </a:r>
            <a:r>
              <a:rPr lang="en-US" sz="1600" dirty="0"/>
              <a:t> </a:t>
            </a:r>
            <a:r>
              <a:rPr lang="en-US" sz="1600" dirty="0" err="1"/>
              <a:t>pravljenje</a:t>
            </a:r>
            <a:r>
              <a:rPr lang="en-US" sz="1600" dirty="0"/>
              <a:t>. </a:t>
            </a:r>
            <a:r>
              <a:rPr lang="sr-Latn-ME" sz="1600" dirty="0" smtClean="0"/>
              <a:t> </a:t>
            </a:r>
            <a:r>
              <a:rPr lang="en-US" sz="1600" dirty="0" err="1" smtClean="0"/>
              <a:t>Datoteke</a:t>
            </a:r>
            <a:r>
              <a:rPr lang="en-US" sz="1600" dirty="0" smtClean="0"/>
              <a:t> </a:t>
            </a:r>
            <a:r>
              <a:rPr lang="en-US" sz="1600" dirty="0"/>
              <a:t>Adobe PDF </a:t>
            </a:r>
            <a:r>
              <a:rPr lang="en-US" sz="1600" dirty="0" err="1"/>
              <a:t>su</a:t>
            </a:r>
            <a:r>
              <a:rPr lang="en-US" sz="1600" dirty="0"/>
              <a:t> </a:t>
            </a:r>
            <a:r>
              <a:rPr lang="en-US" sz="1600" dirty="0" err="1"/>
              <a:t>kompaktne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mogu</a:t>
            </a:r>
            <a:r>
              <a:rPr lang="en-US" sz="1600" dirty="0"/>
              <a:t> da se </a:t>
            </a:r>
            <a:r>
              <a:rPr lang="en-US" sz="1600" dirty="0" smtClean="0"/>
              <a:t>d</a:t>
            </a:r>
            <a:r>
              <a:rPr lang="sr-Latn-ME" sz="1600" dirty="0" smtClean="0"/>
              <a:t>ij</a:t>
            </a:r>
            <a:r>
              <a:rPr lang="en-US" sz="1600" dirty="0" err="1" smtClean="0"/>
              <a:t>ele</a:t>
            </a:r>
            <a:r>
              <a:rPr lang="en-US" sz="1600" dirty="0" smtClean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sr-Latn-ME" sz="1600" dirty="0" smtClean="0"/>
              <a:t>   </a:t>
            </a:r>
            <a:r>
              <a:rPr lang="en-US" sz="1600" dirty="0" err="1" smtClean="0"/>
              <a:t>čitaju</a:t>
            </a:r>
            <a:r>
              <a:rPr lang="en-US" sz="1600" dirty="0"/>
              <a:t>, </a:t>
            </a:r>
            <a:r>
              <a:rPr lang="en-US" sz="1600" dirty="0" err="1"/>
              <a:t>po</a:t>
            </a:r>
            <a:r>
              <a:rPr lang="en-US" sz="1600" dirty="0"/>
              <a:t> </a:t>
            </a:r>
            <a:r>
              <a:rPr lang="en-US" sz="1600" dirty="0" err="1"/>
              <a:t>njima</a:t>
            </a:r>
            <a:r>
              <a:rPr lang="en-US" sz="1600" dirty="0"/>
              <a:t> se </a:t>
            </a:r>
            <a:r>
              <a:rPr lang="en-US" sz="1600" dirty="0" err="1"/>
              <a:t>može</a:t>
            </a:r>
            <a:r>
              <a:rPr lang="en-US" sz="1600" dirty="0"/>
              <a:t> </a:t>
            </a:r>
            <a:r>
              <a:rPr lang="en-US" sz="1600" dirty="0" err="1"/>
              <a:t>kretati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mogu</a:t>
            </a:r>
            <a:r>
              <a:rPr lang="en-US" sz="1600" dirty="0"/>
              <a:t> da se </a:t>
            </a:r>
            <a:r>
              <a:rPr lang="en-US" sz="1600" dirty="0" err="1"/>
              <a:t>štampaju</a:t>
            </a:r>
            <a:r>
              <a:rPr lang="en-US" sz="1600" dirty="0"/>
              <a:t> u </a:t>
            </a:r>
            <a:r>
              <a:rPr lang="sr-Latn-ME" sz="1600" dirty="0" smtClean="0"/>
              <a:t>   </a:t>
            </a:r>
            <a:r>
              <a:rPr lang="en-US" sz="1600" dirty="0" err="1" smtClean="0"/>
              <a:t>identičnom</a:t>
            </a:r>
            <a:r>
              <a:rPr lang="en-US" sz="1600" dirty="0" smtClean="0"/>
              <a:t> </a:t>
            </a:r>
            <a:r>
              <a:rPr lang="en-US" sz="1600" dirty="0" err="1"/>
              <a:t>izgledu</a:t>
            </a:r>
            <a:r>
              <a:rPr lang="en-US" sz="1600" dirty="0"/>
              <a:t> </a:t>
            </a:r>
            <a:r>
              <a:rPr lang="en-US" sz="1600" dirty="0" err="1"/>
              <a:t>kako</a:t>
            </a:r>
            <a:r>
              <a:rPr lang="en-US" sz="1600" dirty="0"/>
              <a:t> </a:t>
            </a:r>
            <a:r>
              <a:rPr lang="en-US" sz="1600" dirty="0" err="1"/>
              <a:t>ih</a:t>
            </a:r>
            <a:r>
              <a:rPr lang="en-US" sz="1600" dirty="0"/>
              <a:t> je </a:t>
            </a:r>
            <a:r>
              <a:rPr lang="sr-Latn-ME" sz="1600" dirty="0" smtClean="0"/>
              <a:t>stvaralac</a:t>
            </a:r>
            <a:r>
              <a:rPr lang="en-US" sz="1600" dirty="0" smtClean="0"/>
              <a:t> </a:t>
            </a:r>
            <a:r>
              <a:rPr lang="en-US" sz="1600" dirty="0" err="1"/>
              <a:t>osmislio</a:t>
            </a:r>
            <a:r>
              <a:rPr lang="en-US" sz="1600" dirty="0"/>
              <a:t>, a </a:t>
            </a:r>
            <a:r>
              <a:rPr lang="en-US" sz="1600" dirty="0" err="1"/>
              <a:t>sve</a:t>
            </a:r>
            <a:r>
              <a:rPr lang="en-US" sz="1600" dirty="0"/>
              <a:t> to </a:t>
            </a:r>
            <a:r>
              <a:rPr lang="sr-Latn-ME" sz="1600" dirty="0" smtClean="0"/>
              <a:t> </a:t>
            </a:r>
            <a:r>
              <a:rPr lang="en-US" sz="1600" dirty="0" smtClean="0"/>
              <a:t>se </a:t>
            </a:r>
            <a:r>
              <a:rPr lang="en-US" sz="1600" dirty="0" err="1"/>
              <a:t>radi</a:t>
            </a:r>
            <a:r>
              <a:rPr lang="en-US" sz="1600" dirty="0"/>
              <a:t> </a:t>
            </a:r>
            <a:r>
              <a:rPr lang="en-US" sz="1600" dirty="0" err="1"/>
              <a:t>pomoću</a:t>
            </a:r>
            <a:r>
              <a:rPr lang="en-US" sz="1600" dirty="0"/>
              <a:t> </a:t>
            </a:r>
            <a:r>
              <a:rPr lang="en-US" sz="1600" dirty="0" err="1"/>
              <a:t>besplatnog</a:t>
            </a:r>
            <a:r>
              <a:rPr lang="en-US" sz="1600" dirty="0"/>
              <a:t> </a:t>
            </a:r>
            <a:r>
              <a:rPr lang="en-US" sz="1600" dirty="0" err="1"/>
              <a:t>programa</a:t>
            </a:r>
            <a:r>
              <a:rPr lang="en-US" sz="1600" dirty="0"/>
              <a:t> Adobe Reader. </a:t>
            </a:r>
            <a:endParaRPr lang="sr-Latn-ME" sz="1600" dirty="0" smtClean="0"/>
          </a:p>
          <a:p>
            <a:pPr algn="just"/>
            <a:r>
              <a:rPr lang="en-US" sz="1600" dirty="0" err="1" smtClean="0"/>
              <a:t>Svaki</a:t>
            </a:r>
            <a:r>
              <a:rPr lang="en-US" sz="1600" dirty="0" smtClean="0"/>
              <a:t> </a:t>
            </a:r>
            <a:r>
              <a:rPr lang="en-US" sz="1600" dirty="0" err="1"/>
              <a:t>dokument</a:t>
            </a:r>
            <a:r>
              <a:rPr lang="en-US" sz="1600" dirty="0"/>
              <a:t> se </a:t>
            </a:r>
            <a:r>
              <a:rPr lang="en-US" sz="1600" dirty="0" err="1"/>
              <a:t>može</a:t>
            </a:r>
            <a:r>
              <a:rPr lang="en-US" sz="1600" dirty="0"/>
              <a:t> </a:t>
            </a:r>
            <a:r>
              <a:rPr lang="en-US" sz="1600" dirty="0" err="1"/>
              <a:t>pretvoriti</a:t>
            </a:r>
            <a:r>
              <a:rPr lang="en-US" sz="1600" dirty="0"/>
              <a:t> u Adobe PDF </a:t>
            </a:r>
            <a:r>
              <a:rPr lang="sr-Latn-ME" sz="1600" dirty="0" smtClean="0"/>
              <a:t>              </a:t>
            </a:r>
            <a:r>
              <a:rPr lang="en-US" sz="1600" dirty="0" err="1" smtClean="0"/>
              <a:t>korišćenjem</a:t>
            </a:r>
            <a:r>
              <a:rPr lang="en-US" sz="1600" dirty="0" smtClean="0"/>
              <a:t> </a:t>
            </a:r>
            <a:r>
              <a:rPr lang="en-US" sz="1600" dirty="0" err="1"/>
              <a:t>softvera</a:t>
            </a:r>
            <a:r>
              <a:rPr lang="en-US" sz="1600" dirty="0"/>
              <a:t> Acrobat Standard.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8004" y="283412"/>
            <a:ext cx="1603579" cy="156825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3568" y="4630086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dirty="0" smtClean="0">
                <a:solidFill>
                  <a:schemeClr val="bg1">
                    <a:lumMod val="50000"/>
                  </a:schemeClr>
                </a:solidFill>
                <a:latin typeface="Impact" panose="020B0806030902050204" pitchFamily="34" charset="0"/>
              </a:rPr>
              <a:t>INFORMATIKA</a:t>
            </a:r>
            <a:endParaRPr lang="en-US" dirty="0">
              <a:solidFill>
                <a:schemeClr val="bg1">
                  <a:lumMod val="50000"/>
                </a:schemeClr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785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r-Latn-ME" altLang="ko-KR" dirty="0" smtClean="0"/>
              <a:t>HVALA NA PAŽNJI !</a:t>
            </a:r>
            <a:endParaRPr lang="ko-KR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83568" y="4630086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dirty="0" smtClean="0">
                <a:solidFill>
                  <a:schemeClr val="bg1">
                    <a:lumMod val="50000"/>
                  </a:schemeClr>
                </a:solidFill>
                <a:latin typeface="Impact" panose="020B0806030902050204" pitchFamily="34" charset="0"/>
              </a:rPr>
              <a:t>INFORMATIKA</a:t>
            </a:r>
            <a:endParaRPr lang="en-US" dirty="0">
              <a:solidFill>
                <a:schemeClr val="bg1">
                  <a:lumMod val="50000"/>
                </a:schemeClr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0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ver and End Slide Master">
  <a:themeElements>
    <a:clrScheme name="ALLPPT-COLOR-A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85D8DE"/>
      </a:accent1>
      <a:accent2>
        <a:srgbClr val="85D8DE"/>
      </a:accent2>
      <a:accent3>
        <a:srgbClr val="85D8DE"/>
      </a:accent3>
      <a:accent4>
        <a:srgbClr val="85D8DE"/>
      </a:accent4>
      <a:accent5>
        <a:srgbClr val="85D8DE"/>
      </a:accent5>
      <a:accent6>
        <a:srgbClr val="85D8DE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85D8DE"/>
      </a:accent1>
      <a:accent2>
        <a:srgbClr val="85D8DE"/>
      </a:accent2>
      <a:accent3>
        <a:srgbClr val="85D8DE"/>
      </a:accent3>
      <a:accent4>
        <a:srgbClr val="85D8DE"/>
      </a:accent4>
      <a:accent5>
        <a:srgbClr val="85D8DE"/>
      </a:accent5>
      <a:accent6>
        <a:srgbClr val="85D8DE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ection Break Slide Mast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1748</TotalTime>
  <Words>531</Words>
  <Application>Microsoft Office PowerPoint</Application>
  <PresentationFormat>On-screen Show (16:9)</PresentationFormat>
  <Paragraphs>39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Malgun Gothic</vt:lpstr>
      <vt:lpstr>Arial</vt:lpstr>
      <vt:lpstr>Arial Unicode MS</vt:lpstr>
      <vt:lpstr>Impact</vt:lpstr>
      <vt:lpstr>Lato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User</cp:lastModifiedBy>
  <cp:revision>126</cp:revision>
  <dcterms:created xsi:type="dcterms:W3CDTF">2016-12-05T23:26:54Z</dcterms:created>
  <dcterms:modified xsi:type="dcterms:W3CDTF">2019-10-06T13:53:44Z</dcterms:modified>
</cp:coreProperties>
</file>