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029" autoAdjust="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4E9157-088D-4A21-8560-317B06E48A46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6100CD-A590-4071-95AD-74187B7AFB0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sr-Latn-RS" dirty="0" smtClean="0"/>
              <a:t>omparative and superlative adjectives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</a:t>
            </a:r>
            <a:r>
              <a:rPr lang="sr-Latn-RS" sz="4000" b="1" dirty="0" smtClean="0"/>
              <a:t>oo and enough</a:t>
            </a:r>
            <a:endParaRPr lang="en-US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03887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/>
              <a:t>We use the comparative form of adjectives and the </a:t>
            </a:r>
            <a:r>
              <a:rPr lang="en-US" sz="2800" dirty="0" smtClean="0"/>
              <a:t>word</a:t>
            </a:r>
            <a:r>
              <a:rPr lang="sr-Latn-RS" sz="2800" dirty="0" smtClean="0"/>
              <a:t> </a:t>
            </a:r>
            <a:r>
              <a:rPr lang="en-US" sz="2800" i="1" dirty="0" smtClean="0"/>
              <a:t>than </a:t>
            </a:r>
            <a:r>
              <a:rPr lang="en-US" sz="2800" i="1" dirty="0" smtClean="0"/>
              <a:t>to compare two people or things:</a:t>
            </a:r>
          </a:p>
          <a:p>
            <a:pPr algn="just"/>
            <a:r>
              <a:rPr lang="en-US" sz="2800" i="1" dirty="0" smtClean="0"/>
              <a:t>Daniel Craig is </a:t>
            </a:r>
            <a:r>
              <a:rPr lang="en-US" sz="2800" b="1" i="1" dirty="0" smtClean="0">
                <a:solidFill>
                  <a:srgbClr val="FF0000"/>
                </a:solidFill>
              </a:rPr>
              <a:t>taller than </a:t>
            </a:r>
            <a:r>
              <a:rPr lang="en-US" sz="2800" i="1" dirty="0" err="1" smtClean="0"/>
              <a:t>Zac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Efron</a:t>
            </a:r>
            <a:r>
              <a:rPr lang="en-US" sz="2800" i="1" dirty="0" smtClean="0"/>
              <a:t>.</a:t>
            </a:r>
            <a:endParaRPr lang="sr-Latn-RS" sz="2800" i="1" dirty="0" smtClean="0"/>
          </a:p>
          <a:p>
            <a:pPr algn="just"/>
            <a:endParaRPr lang="sr-Latn-RS" sz="2800" i="1" dirty="0" smtClean="0"/>
          </a:p>
          <a:p>
            <a:pPr algn="just">
              <a:buNone/>
            </a:pPr>
            <a:r>
              <a:rPr lang="en-US" sz="2800" dirty="0" smtClean="0"/>
              <a:t>• </a:t>
            </a:r>
            <a:r>
              <a:rPr lang="en-US" sz="2800" dirty="0" smtClean="0"/>
              <a:t>To compare two people or things, we can also use the</a:t>
            </a:r>
          </a:p>
          <a:p>
            <a:pPr algn="just">
              <a:buNone/>
            </a:pPr>
            <a:r>
              <a:rPr lang="en-US" sz="2800" dirty="0" smtClean="0"/>
              <a:t>structure: (</a:t>
            </a:r>
            <a:r>
              <a:rPr lang="en-US" sz="2800" i="1" dirty="0" smtClean="0"/>
              <a:t>not) as + adjective + as:</a:t>
            </a:r>
          </a:p>
          <a:p>
            <a:pPr algn="just"/>
            <a:r>
              <a:rPr lang="en-US" sz="2800" i="1" dirty="0" smtClean="0"/>
              <a:t>Rupert </a:t>
            </a:r>
            <a:r>
              <a:rPr lang="en-US" sz="2800" i="1" dirty="0" err="1" smtClean="0"/>
              <a:t>Grint</a:t>
            </a:r>
            <a:r>
              <a:rPr lang="en-US" sz="2800" i="1" dirty="0" smtClean="0"/>
              <a:t> is </a:t>
            </a:r>
            <a:r>
              <a:rPr lang="en-US" sz="2800" b="1" i="1" dirty="0" smtClean="0">
                <a:solidFill>
                  <a:srgbClr val="FF0000"/>
                </a:solidFill>
              </a:rPr>
              <a:t>not as famous as </a:t>
            </a:r>
            <a:r>
              <a:rPr lang="en-US" sz="2800" i="1" dirty="0" smtClean="0"/>
              <a:t>Daniel Radcliffe</a:t>
            </a:r>
            <a:r>
              <a:rPr lang="en-US" sz="2800" i="1" dirty="0" smtClean="0"/>
              <a:t>.</a:t>
            </a:r>
            <a:endParaRPr lang="sr-Latn-RS" sz="2800" i="1" dirty="0" smtClean="0"/>
          </a:p>
          <a:p>
            <a:pPr algn="just">
              <a:buNone/>
            </a:pPr>
            <a:endParaRPr lang="en-US" sz="2800" i="1" dirty="0" smtClean="0"/>
          </a:p>
          <a:p>
            <a:pPr algn="just">
              <a:buNone/>
            </a:pPr>
            <a:r>
              <a:rPr lang="en-US" sz="2800" dirty="0" smtClean="0"/>
              <a:t>• We use the superlative form of adjectives to show that</a:t>
            </a:r>
          </a:p>
          <a:p>
            <a:pPr algn="just">
              <a:buNone/>
            </a:pPr>
            <a:r>
              <a:rPr lang="en-US" sz="2800" dirty="0" smtClean="0"/>
              <a:t>a person or thing has the </a:t>
            </a:r>
            <a:r>
              <a:rPr lang="en-US" sz="2800" dirty="0" err="1" smtClean="0"/>
              <a:t>hig</a:t>
            </a:r>
            <a:r>
              <a:rPr lang="sr-Latn-RS" sz="2800" dirty="0" smtClean="0"/>
              <a:t>h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smtClean="0"/>
              <a:t>degree of a certain </a:t>
            </a:r>
            <a:r>
              <a:rPr lang="en-US" sz="2800" dirty="0" smtClean="0"/>
              <a:t>quality</a:t>
            </a:r>
            <a:r>
              <a:rPr lang="sr-Latn-RS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 smtClean="0"/>
              <a:t>compared to at least two other people or things):</a:t>
            </a:r>
          </a:p>
          <a:p>
            <a:pPr algn="just"/>
            <a:r>
              <a:rPr lang="en-US" sz="2800" i="1" dirty="0" smtClean="0"/>
              <a:t>Sean Connery is </a:t>
            </a:r>
            <a:r>
              <a:rPr lang="en-US" sz="2800" b="1" i="1" dirty="0" smtClean="0">
                <a:solidFill>
                  <a:srgbClr val="FF0000"/>
                </a:solidFill>
              </a:rPr>
              <a:t>the tallest</a:t>
            </a:r>
            <a:r>
              <a:rPr lang="en-US" sz="2800" i="1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58959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RS" sz="2400" dirty="0" smtClean="0"/>
              <a:t>                </a:t>
            </a:r>
            <a:endParaRPr lang="en-US" sz="2400" dirty="0" smtClean="0"/>
          </a:p>
          <a:p>
            <a:pPr>
              <a:buNone/>
            </a:pPr>
            <a:endParaRPr lang="sr-Latn-R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44" y="496236"/>
          <a:ext cx="9001156" cy="6147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928826"/>
                <a:gridCol w="2214578"/>
                <a:gridCol w="2928926"/>
              </a:tblGrid>
              <a:tr h="4974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sr-Latn-RS" sz="2400" dirty="0" smtClean="0"/>
                        <a:t>   Adjective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 smtClean="0"/>
                        <a:t>Comparative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 smtClean="0"/>
                        <a:t>Superlative</a:t>
                      </a:r>
                      <a:endParaRPr lang="en-US" sz="2400" dirty="0" smtClean="0"/>
                    </a:p>
                  </a:txBody>
                  <a:tcPr/>
                </a:tc>
              </a:tr>
              <a:tr h="1372100"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one-syllable</a:t>
                      </a:r>
                      <a:endParaRPr kumimoji="0" lang="sr-Latn-RS" sz="2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Latn-R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(short- jednosložni)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young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nice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young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er</a:t>
                      </a:r>
                      <a:endParaRPr kumimoji="0" lang="en-US" sz="2400" b="1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nice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kumimoji="0" lang="en-US" sz="2400" b="1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hot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ter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young</a:t>
                      </a:r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est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nice</a:t>
                      </a:r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hot</a:t>
                      </a:r>
                      <a:r>
                        <a:rPr kumimoji="0" lang="en-US" sz="2400" b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tes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293331"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one- and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two-syllable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ending in -</a:t>
                      </a:r>
                      <a:r>
                        <a:rPr kumimoji="0" lang="en-US" sz="24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pretty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prett</a:t>
                      </a:r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ier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</a:t>
                      </a:r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ier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prett</a:t>
                      </a:r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iest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dr</a:t>
                      </a:r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iest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293331"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two-syllable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 longer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attractive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difficult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more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attractive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more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difficult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 most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attractive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 most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difficult</a:t>
                      </a:r>
                      <a:endParaRPr lang="en-US" sz="2400" dirty="0"/>
                    </a:p>
                  </a:txBody>
                  <a:tcPr/>
                </a:tc>
              </a:tr>
              <a:tr h="1691278"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irregular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good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bad</a:t>
                      </a: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Far</a:t>
                      </a:r>
                      <a:endParaRPr kumimoji="0" lang="sr-Latn-RS" sz="2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sr-Latn-R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any/much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better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worse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Further</a:t>
                      </a:r>
                      <a:endParaRPr kumimoji="0" lang="sr-Latn-RS" sz="2400" b="1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more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 best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 worst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kumimoji="0" lang="en-US" sz="2400" b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furthes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  <a:p>
                      <a:r>
                        <a:rPr kumimoji="0" lang="en-U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sr-Latn-RS" sz="2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he most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TOO AND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</a:t>
            </a:r>
            <a:r>
              <a:rPr lang="en-US" i="1" dirty="0" smtClean="0"/>
              <a:t>too + adjective or not + adjective + enough to </a:t>
            </a:r>
            <a:r>
              <a:rPr lang="en-US" i="1" dirty="0" smtClean="0"/>
              <a:t>talk</a:t>
            </a:r>
            <a:r>
              <a:rPr lang="sr-Latn-RS" i="1" dirty="0" smtClean="0"/>
              <a:t> </a:t>
            </a:r>
            <a:r>
              <a:rPr lang="en-US" dirty="0" smtClean="0"/>
              <a:t>about </a:t>
            </a:r>
            <a:r>
              <a:rPr lang="en-US" dirty="0" smtClean="0"/>
              <a:t>a degree of a quality. </a:t>
            </a:r>
            <a:r>
              <a:rPr lang="en-US" i="1" dirty="0" smtClean="0"/>
              <a:t>Too means ‘more than you </a:t>
            </a:r>
            <a:r>
              <a:rPr lang="en-US" i="1" dirty="0" smtClean="0"/>
              <a:t>need</a:t>
            </a:r>
            <a:r>
              <a:rPr lang="sr-Latn-RS" i="1" dirty="0" smtClean="0"/>
              <a:t> </a:t>
            </a:r>
            <a:r>
              <a:rPr lang="en-US" dirty="0" smtClean="0"/>
              <a:t>or </a:t>
            </a:r>
            <a:r>
              <a:rPr lang="en-US" dirty="0" smtClean="0"/>
              <a:t>want’. </a:t>
            </a:r>
            <a:r>
              <a:rPr lang="en-US" i="1" dirty="0" smtClean="0"/>
              <a:t>Not enough means ‘less than you need or want</a:t>
            </a:r>
            <a:r>
              <a:rPr lang="en-US" i="1" dirty="0" smtClean="0"/>
              <a:t>’.</a:t>
            </a:r>
            <a:endParaRPr lang="sr-Latn-RS" i="1" dirty="0" smtClean="0"/>
          </a:p>
          <a:p>
            <a:endParaRPr lang="en-US" i="1" dirty="0" smtClean="0"/>
          </a:p>
          <a:p>
            <a:r>
              <a:rPr lang="en-US" i="1" dirty="0" smtClean="0"/>
              <a:t>You’re </a:t>
            </a:r>
            <a:r>
              <a:rPr lang="en-US" b="1" i="1" dirty="0" smtClean="0">
                <a:solidFill>
                  <a:srgbClr val="FF0000"/>
                </a:solidFill>
              </a:rPr>
              <a:t>too young </a:t>
            </a:r>
            <a:r>
              <a:rPr lang="en-US" i="1" dirty="0" smtClean="0"/>
              <a:t>to watch this </a:t>
            </a:r>
            <a:r>
              <a:rPr lang="en-US" i="1" dirty="0" err="1" smtClean="0"/>
              <a:t>fi</a:t>
            </a:r>
            <a:r>
              <a:rPr lang="en-US" i="1" dirty="0" smtClean="0"/>
              <a:t> lm.</a:t>
            </a:r>
          </a:p>
          <a:p>
            <a:r>
              <a:rPr lang="en-US" i="1" dirty="0" smtClean="0"/>
              <a:t>The comedian was </a:t>
            </a:r>
            <a:r>
              <a:rPr lang="en-US" b="1" i="1" dirty="0" smtClean="0">
                <a:solidFill>
                  <a:srgbClr val="FF0000"/>
                </a:solidFill>
              </a:rPr>
              <a:t>not funny enough</a:t>
            </a:r>
            <a:r>
              <a:rPr lang="en-US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07157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Complete the sentences with the correct form of the</a:t>
            </a:r>
            <a:br>
              <a:rPr lang="en-US" sz="3200" dirty="0" smtClean="0"/>
            </a:br>
            <a:r>
              <a:rPr lang="en-US" sz="3200" dirty="0" smtClean="0"/>
              <a:t>adjectives in brackets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214974"/>
          </a:xfrm>
        </p:spPr>
        <p:txBody>
          <a:bodyPr/>
          <a:lstStyle/>
          <a:p>
            <a:endParaRPr lang="sr-Latn-RS" sz="2800" dirty="0" smtClean="0"/>
          </a:p>
          <a:p>
            <a:r>
              <a:rPr lang="en-US" sz="2800" dirty="0" smtClean="0"/>
              <a:t>1 </a:t>
            </a:r>
            <a:r>
              <a:rPr lang="en-US" sz="2800" dirty="0" smtClean="0"/>
              <a:t>New York is ___________ (modern) than Barcelona.</a:t>
            </a:r>
          </a:p>
          <a:p>
            <a:r>
              <a:rPr lang="en-US" sz="2800" dirty="0" smtClean="0"/>
              <a:t>2 January is ___________ (cold) month of the year.</a:t>
            </a:r>
          </a:p>
          <a:p>
            <a:r>
              <a:rPr lang="en-US" sz="2800" dirty="0" smtClean="0"/>
              <a:t>3 Katy Perry is not as ____________ (popular) as</a:t>
            </a:r>
          </a:p>
          <a:p>
            <a:r>
              <a:rPr lang="en-US" sz="2800" dirty="0" err="1" smtClean="0"/>
              <a:t>Miley</a:t>
            </a:r>
            <a:r>
              <a:rPr lang="en-US" sz="2800" dirty="0" smtClean="0"/>
              <a:t> Cyrus.</a:t>
            </a:r>
          </a:p>
          <a:p>
            <a:r>
              <a:rPr lang="en-US" sz="2800" dirty="0" smtClean="0"/>
              <a:t>4 This is the ___________ (bad</a:t>
            </a:r>
            <a:r>
              <a:rPr lang="en-US" sz="2800" smtClean="0"/>
              <a:t>) </a:t>
            </a:r>
            <a:r>
              <a:rPr lang="en-US" sz="2800" smtClean="0"/>
              <a:t>film </a:t>
            </a:r>
            <a:r>
              <a:rPr lang="en-US" sz="2800" dirty="0" smtClean="0"/>
              <a:t>I’ve ever seen.</a:t>
            </a:r>
          </a:p>
          <a:p>
            <a:r>
              <a:rPr lang="en-US" sz="2800" dirty="0" smtClean="0"/>
              <a:t>5 My younger brother is ___________ (tall) than me.</a:t>
            </a:r>
          </a:p>
          <a:p>
            <a:r>
              <a:rPr lang="en-US" sz="2800" dirty="0" smtClean="0"/>
              <a:t>6 My English isn’t as ___________ (good) as my German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331</Words>
  <Application>Microsoft Office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Comparative and superlative adjectives</vt:lpstr>
      <vt:lpstr>Slide 2</vt:lpstr>
      <vt:lpstr>Slide 3</vt:lpstr>
      <vt:lpstr>TOO AND ENOUGH</vt:lpstr>
      <vt:lpstr>Complete the sentences with the correct form of the adjectives in brackets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and superlative adjectives</dc:title>
  <dc:creator>user</dc:creator>
  <cp:lastModifiedBy>user</cp:lastModifiedBy>
  <cp:revision>2</cp:revision>
  <dcterms:created xsi:type="dcterms:W3CDTF">2021-12-17T07:51:42Z</dcterms:created>
  <dcterms:modified xsi:type="dcterms:W3CDTF">2021-12-17T08:09:04Z</dcterms:modified>
</cp:coreProperties>
</file>