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76" r:id="rId3"/>
    <p:sldId id="279" r:id="rId4"/>
    <p:sldId id="278" r:id="rId5"/>
    <p:sldId id="273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9BAE-C8F3-4249-BE80-3410FAF15A18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8EE7-33D0-4F0A-931D-8A06C63AD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4400" b="1" i="1" u="sng" dirty="0">
                <a:solidFill>
                  <a:srgbClr val="C00000"/>
                </a:solidFill>
                <a:latin typeface="Ravie" pitchFamily="82" charset="0"/>
              </a:rPr>
              <a:t>LORENCOVA SILA</a:t>
            </a:r>
            <a:endParaRPr lang="en-US" sz="4400" dirty="0">
              <a:solidFill>
                <a:srgbClr val="C00000"/>
              </a:solidFill>
              <a:latin typeface="Ravie" pitchFamily="8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752600"/>
            <a:ext cx="8763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C00000"/>
                </a:solidFill>
                <a:latin typeface="Cambria" pitchFamily="18" charset="0"/>
              </a:rPr>
              <a:t>Lorencova sila je sila kojom magnetno polje djeluje na naelektrisanu česticu koja se kreću u tom polju.</a:t>
            </a:r>
            <a:endParaRPr lang="en-US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590800" y="3429000"/>
          <a:ext cx="3505200" cy="1295400"/>
        </p:xfrm>
        <a:graphic>
          <a:graphicData uri="http://schemas.openxmlformats.org/presentationml/2006/ole">
            <p:oleObj spid="_x0000_s44035" name="Equation" r:id="rId3" imgW="19202400" imgH="5791200" progId="Equation.3">
              <p:embed/>
            </p:oleObj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152400" y="5410200"/>
            <a:ext cx="2743200" cy="914400"/>
          </a:xfrm>
          <a:prstGeom prst="wedgeRoundRectCallout">
            <a:avLst>
              <a:gd name="adj1" fmla="val 84404"/>
              <a:gd name="adj2" fmla="val -15866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ambria" pitchFamily="18" charset="0"/>
              </a:rPr>
              <a:t>naelektrisanje čestice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34000" y="5181600"/>
            <a:ext cx="3657600" cy="990600"/>
          </a:xfrm>
          <a:prstGeom prst="wedgeRoundRectCallout">
            <a:avLst>
              <a:gd name="adj1" fmla="val -49828"/>
              <a:gd name="adj2" fmla="val -1300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ambria" pitchFamily="18" charset="0"/>
              </a:rPr>
              <a:t>oznaka za vektorski proizvod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3429000"/>
            <a:ext cx="2209800" cy="1066800"/>
          </a:xfrm>
          <a:prstGeom prst="wedgeRoundRectCallout">
            <a:avLst>
              <a:gd name="adj1" fmla="val 64522"/>
              <a:gd name="adj2" fmla="val 960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ambria" pitchFamily="18" charset="0"/>
              </a:rPr>
              <a:t>Lorencova sila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352800" y="5410200"/>
            <a:ext cx="1828800" cy="1219200"/>
          </a:xfrm>
          <a:prstGeom prst="wedgeRoundRectCallout">
            <a:avLst>
              <a:gd name="adj1" fmla="val 26310"/>
              <a:gd name="adj2" fmla="val -1271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ambria" pitchFamily="18" charset="0"/>
              </a:rPr>
              <a:t>brzina čestice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781800" y="3429000"/>
            <a:ext cx="2057400" cy="1219200"/>
          </a:xfrm>
          <a:prstGeom prst="wedgeRoundRectCallout">
            <a:avLst>
              <a:gd name="adj1" fmla="val -86331"/>
              <a:gd name="adj2" fmla="val 357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ambria" pitchFamily="18" charset="0"/>
              </a:rPr>
              <a:t>magnetna indukcija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33400" y="685800"/>
          <a:ext cx="3962400" cy="781050"/>
        </p:xfrm>
        <a:graphic>
          <a:graphicData uri="http://schemas.openxmlformats.org/presentationml/2006/ole">
            <p:oleObj spid="_x0000_s45066" name="Equation" r:id="rId3" imgW="26822400" imgH="4876800" progId="Equation.3">
              <p:embed/>
            </p:oleObj>
          </a:graphicData>
        </a:graphic>
      </p:graphicFrame>
      <p:sp>
        <p:nvSpPr>
          <p:cNvPr id="3" name="Cloud Callout 2"/>
          <p:cNvSpPr/>
          <p:nvPr/>
        </p:nvSpPr>
        <p:spPr>
          <a:xfrm>
            <a:off x="5867400" y="304800"/>
            <a:ext cx="2971800" cy="1828800"/>
          </a:xfrm>
          <a:prstGeom prst="cloudCallout">
            <a:avLst>
              <a:gd name="adj1" fmla="val -85997"/>
              <a:gd name="adj2" fmla="val -64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ambria" pitchFamily="18" charset="0"/>
              </a:rPr>
              <a:t>intenzitet Lorencove sile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52400" y="2209800"/>
          <a:ext cx="457200" cy="561975"/>
        </p:xfrm>
        <a:graphic>
          <a:graphicData uri="http://schemas.openxmlformats.org/presentationml/2006/ole">
            <p:oleObj spid="_x0000_s45067" name="Equation" r:id="rId4" imgW="3352800" imgH="3962400" progId="Equation.3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09800"/>
            <a:ext cx="82296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ugao između pravca vektora brzine i magnetne</a:t>
            </a:r>
            <a:b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indukcije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86200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C00000"/>
                </a:solidFill>
                <a:latin typeface="Cambria" pitchFamily="18" charset="0"/>
              </a:rPr>
              <a:t>Ako se čestica kreće u pravcu vektora       ,tada je              </a:t>
            </a:r>
          </a:p>
          <a:p>
            <a:r>
              <a:rPr lang="sr-Latn-CS" sz="2800" b="1" i="1" dirty="0">
                <a:solidFill>
                  <a:srgbClr val="C00000"/>
                </a:solidFill>
                <a:latin typeface="Cambria" pitchFamily="18" charset="0"/>
              </a:rPr>
              <a:t>(                                                  ) . Pravac vektora        definiše se kao pravac u kojem treba da se kreće naelektrisana čestica u magnetnom polju da bi Lorencova sila koja na nju djeluje bila jednaka nuli.</a:t>
            </a:r>
            <a:r>
              <a:rPr lang="en-US" dirty="0">
                <a:solidFill>
                  <a:srgbClr val="FFC000"/>
                </a:solidFill>
                <a:latin typeface="Century Schoolbook" pitchFamily="18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Century Schoolbook" pitchFamily="18" charset="0"/>
              </a:rPr>
            </a:br>
            <a:endParaRPr lang="en-US" dirty="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6019800" y="3810000"/>
          <a:ext cx="381000" cy="476250"/>
        </p:xfrm>
        <a:graphic>
          <a:graphicData uri="http://schemas.openxmlformats.org/presentationml/2006/ole">
            <p:oleObj spid="_x0000_s45068" name="Equation" r:id="rId5" imgW="3657600" imgH="4876800" progId="Equation.3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7772400" y="3810000"/>
          <a:ext cx="838200" cy="457200"/>
        </p:xfrm>
        <a:graphic>
          <a:graphicData uri="http://schemas.openxmlformats.org/presentationml/2006/ole">
            <p:oleObj spid="_x0000_s45069" name="Equation" r:id="rId6" imgW="9448800" imgH="4267200" progId="Equation.3">
              <p:embed/>
            </p:oleObj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7010400" y="4343400"/>
          <a:ext cx="457200" cy="476250"/>
        </p:xfrm>
        <a:graphic>
          <a:graphicData uri="http://schemas.openxmlformats.org/presentationml/2006/ole">
            <p:oleObj spid="_x0000_s45070" name="Equation" r:id="rId7" imgW="3657600" imgH="4876800" progId="Equation.3">
              <p:embed/>
            </p:oleObj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381000" y="4267200"/>
          <a:ext cx="1204912" cy="614363"/>
        </p:xfrm>
        <a:graphic>
          <a:graphicData uri="http://schemas.openxmlformats.org/presentationml/2006/ole">
            <p:oleObj spid="_x0000_s45071" name="Equation" r:id="rId8" imgW="8839200" imgH="4876800" progId="Equation.3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1676400" y="4495800"/>
            <a:ext cx="4572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209800" y="4343400"/>
          <a:ext cx="1774825" cy="552450"/>
        </p:xfrm>
        <a:graphic>
          <a:graphicData uri="http://schemas.openxmlformats.org/presentationml/2006/ole">
            <p:oleObj spid="_x0000_s45072" name="Equation" r:id="rId9" imgW="13716000" imgH="487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00B050"/>
                </a:solidFill>
                <a:latin typeface="Cambria" pitchFamily="18" charset="0"/>
              </a:rPr>
              <a:t>Smjer Lorencove sile zavisi od smjerova vektora       i      i od znaka naelektrisane čestice. Određuje se pravilom desnog zavrtnja.</a:t>
            </a:r>
            <a:endParaRPr lang="en-US" sz="2800" dirty="0">
              <a:solidFill>
                <a:srgbClr val="00B050"/>
              </a:solidFill>
              <a:latin typeface="Cambria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8001000" y="304800"/>
          <a:ext cx="381000" cy="476250"/>
        </p:xfrm>
        <a:graphic>
          <a:graphicData uri="http://schemas.openxmlformats.org/presentationml/2006/ole">
            <p:oleObj spid="_x0000_s46090" name="Equation" r:id="rId3" imgW="3048000" imgH="426720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8610600" y="304800"/>
          <a:ext cx="304800" cy="457200"/>
        </p:xfrm>
        <a:graphic>
          <a:graphicData uri="http://schemas.openxmlformats.org/presentationml/2006/ole">
            <p:oleObj spid="_x0000_s46091" name="Equation" r:id="rId4" imgW="3657600" imgH="48768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981201"/>
            <a:ext cx="8686800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00B050"/>
                </a:solidFill>
                <a:latin typeface="Cambria" pitchFamily="18" charset="0"/>
              </a:rPr>
              <a:t>Pravac Lorencove sile uvijek je normalan na pravac vektora        i na pravac vektora        tj. normalan je na ravan koju obrazuju vektori        i        .</a:t>
            </a:r>
            <a:r>
              <a:rPr lang="en-US" dirty="0">
                <a:latin typeface="Century Schoolbook" pitchFamily="18" charset="0"/>
              </a:rPr>
              <a:t/>
            </a:r>
            <a:br>
              <a:rPr lang="en-US" dirty="0">
                <a:latin typeface="Century Schoolbook" pitchFamily="18" charset="0"/>
              </a:rPr>
            </a:br>
            <a:endParaRPr lang="en-US" dirty="0"/>
          </a:p>
        </p:txBody>
      </p:sp>
      <p:graphicFrame>
        <p:nvGraphicFramePr>
          <p:cNvPr id="46084" name="Object 7"/>
          <p:cNvGraphicFramePr>
            <a:graphicFrameLocks noChangeAspect="1"/>
          </p:cNvGraphicFramePr>
          <p:nvPr/>
        </p:nvGraphicFramePr>
        <p:xfrm>
          <a:off x="1600200" y="2438400"/>
          <a:ext cx="381000" cy="476250"/>
        </p:xfrm>
        <a:graphic>
          <a:graphicData uri="http://schemas.openxmlformats.org/presentationml/2006/ole">
            <p:oleObj spid="_x0000_s46092" name="Equation" r:id="rId5" imgW="3048000" imgH="4267200" progId="Equation.3">
              <p:embed/>
            </p:oleObj>
          </a:graphicData>
        </a:graphic>
      </p:graphicFrame>
      <p:graphicFrame>
        <p:nvGraphicFramePr>
          <p:cNvPr id="46085" name="Object 14"/>
          <p:cNvGraphicFramePr>
            <a:graphicFrameLocks noChangeAspect="1"/>
          </p:cNvGraphicFramePr>
          <p:nvPr/>
        </p:nvGraphicFramePr>
        <p:xfrm>
          <a:off x="5334000" y="2438400"/>
          <a:ext cx="457200" cy="476250"/>
        </p:xfrm>
        <a:graphic>
          <a:graphicData uri="http://schemas.openxmlformats.org/presentationml/2006/ole">
            <p:oleObj spid="_x0000_s46093" name="Equation" r:id="rId6" imgW="3657600" imgH="487680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876800" y="2819400"/>
          <a:ext cx="381000" cy="533400"/>
        </p:xfrm>
        <a:graphic>
          <a:graphicData uri="http://schemas.openxmlformats.org/presentationml/2006/ole">
            <p:oleObj spid="_x0000_s46094" name="Equation" r:id="rId7" imgW="3048000" imgH="4267200" progId="Equation.3">
              <p:embed/>
            </p:oleObj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5562600" y="2895600"/>
          <a:ext cx="457200" cy="476250"/>
        </p:xfrm>
        <a:graphic>
          <a:graphicData uri="http://schemas.openxmlformats.org/presentationml/2006/ole">
            <p:oleObj spid="_x0000_s46095" name="Equation" r:id="rId8" imgW="3657600" imgH="48768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3962400"/>
            <a:ext cx="86868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00B050"/>
                </a:solidFill>
                <a:latin typeface="Cambria" pitchFamily="18" charset="0"/>
              </a:rPr>
              <a:t>Pozitivno naelektrisana čestica koja uleti u homogeno magnetno polje brzinom        normalno na pravac vektora        , tj.normalno na pravac linija magnetne indukcije, kreće se ravnomjerno po kružnici čiji poluprečnik dobijamo izjednačavanjem dvije sile: Lorencove i centripetalne.</a:t>
            </a:r>
            <a:endParaRPr lang="en-US" sz="2800" dirty="0">
              <a:solidFill>
                <a:srgbClr val="00B050"/>
              </a:solidFill>
              <a:latin typeface="Cambria" pitchFamily="18" charset="0"/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6096000" y="4343400"/>
          <a:ext cx="381000" cy="552450"/>
        </p:xfrm>
        <a:graphic>
          <a:graphicData uri="http://schemas.openxmlformats.org/presentationml/2006/ole">
            <p:oleObj spid="_x0000_s46096" name="Equation" r:id="rId9" imgW="3048000" imgH="4267200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2819400" y="4800600"/>
          <a:ext cx="381000" cy="476250"/>
        </p:xfrm>
        <a:graphic>
          <a:graphicData uri="http://schemas.openxmlformats.org/presentationml/2006/ole">
            <p:oleObj spid="_x0000_s46097" name="Equation" r:id="rId10" imgW="3657600" imgH="487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04800" y="3429000"/>
          <a:ext cx="2895600" cy="684213"/>
        </p:xfrm>
        <a:graphic>
          <a:graphicData uri="http://schemas.openxmlformats.org/presentationml/2006/ole">
            <p:oleObj spid="_x0000_s48135" name="Equation" r:id="rId3" imgW="17068800" imgH="487680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04800" y="2362200"/>
          <a:ext cx="4953000" cy="685800"/>
        </p:xfrm>
        <a:graphic>
          <a:graphicData uri="http://schemas.openxmlformats.org/presentationml/2006/ole">
            <p:oleObj spid="_x0000_s48136" name="Equation" r:id="rId4" imgW="28956000" imgH="487680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04800" y="1295400"/>
          <a:ext cx="4191000" cy="685800"/>
        </p:xfrm>
        <a:graphic>
          <a:graphicData uri="http://schemas.openxmlformats.org/presentationml/2006/ole">
            <p:oleObj spid="_x0000_s48137" name="Equation" r:id="rId5" imgW="25908000" imgH="487680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04800" y="228600"/>
          <a:ext cx="1828800" cy="750887"/>
        </p:xfrm>
        <a:graphic>
          <a:graphicData uri="http://schemas.openxmlformats.org/presentationml/2006/ole">
            <p:oleObj spid="_x0000_s48138" name="Equation" r:id="rId6" imgW="11277600" imgH="548640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04800" y="4495800"/>
          <a:ext cx="3000375" cy="1555750"/>
        </p:xfrm>
        <a:graphic>
          <a:graphicData uri="http://schemas.openxmlformats.org/presentationml/2006/ole">
            <p:oleObj spid="_x0000_s48139" name="Equation" r:id="rId7" imgW="17068800" imgH="10058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04800" y="4191000"/>
          <a:ext cx="2743200" cy="1752600"/>
        </p:xfrm>
        <a:graphic>
          <a:graphicData uri="http://schemas.openxmlformats.org/presentationml/2006/ole">
            <p:oleObj spid="_x0000_s47112" name="Equation" r:id="rId3" imgW="13106400" imgH="1005840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04800" y="2362200"/>
          <a:ext cx="3124200" cy="1524000"/>
        </p:xfrm>
        <a:graphic>
          <a:graphicData uri="http://schemas.openxmlformats.org/presentationml/2006/ole">
            <p:oleObj spid="_x0000_s47113" name="Equation" r:id="rId4" imgW="17678400" imgH="9448800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04800" y="381000"/>
          <a:ext cx="3733800" cy="1600200"/>
        </p:xfrm>
        <a:graphic>
          <a:graphicData uri="http://schemas.openxmlformats.org/presentationml/2006/ole">
            <p:oleObj spid="_x0000_s47114" name="Equation" r:id="rId5" imgW="22860000" imgH="10058400" progId="Equation.3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495800" y="1295400"/>
            <a:ext cx="4343400" cy="4495800"/>
          </a:xfrm>
          <a:prstGeom prst="wedgeRoundRectCallout">
            <a:avLst>
              <a:gd name="adj1" fmla="val -79881"/>
              <a:gd name="adj2" fmla="val 3470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C00000"/>
                </a:solidFill>
                <a:latin typeface="Cambria" pitchFamily="18" charset="0"/>
              </a:rPr>
              <a:t>poluprečnik kružnice po kojoj se kreće pozitivno naelektrisana čestica koja uleti u homogeno magnetno polje brzinom         normalno na pravac vektora magnetne indukcije        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6324600" y="4114800"/>
          <a:ext cx="381000" cy="552450"/>
        </p:xfrm>
        <a:graphic>
          <a:graphicData uri="http://schemas.openxmlformats.org/presentationml/2006/ole">
            <p:oleObj spid="_x0000_s47115" name="Equation" r:id="rId6" imgW="3048000" imgH="4267200" progId="Equation.3">
              <p:embed/>
            </p:oleObj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8153400" y="4953000"/>
          <a:ext cx="381000" cy="476250"/>
        </p:xfrm>
        <a:graphic>
          <a:graphicData uri="http://schemas.openxmlformats.org/presentationml/2006/ole">
            <p:oleObj spid="_x0000_s47116" name="Equation" r:id="rId7" imgW="3657600" imgH="487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189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 I VRTLOŽNA FIZIČKA POLJA. VREMENSKI NEPROMJENLJIVO MAGNETNO POLJE   UZAJAMNO DJELOVANJE NAELEKTRISANIH ČESTICA KOJE SE KREĆU</dc:title>
  <dc:creator>CHANGE_ME</dc:creator>
  <cp:lastModifiedBy>Windows User</cp:lastModifiedBy>
  <cp:revision>46</cp:revision>
  <dcterms:created xsi:type="dcterms:W3CDTF">2016-02-21T21:56:22Z</dcterms:created>
  <dcterms:modified xsi:type="dcterms:W3CDTF">2020-10-18T13:42:44Z</dcterms:modified>
</cp:coreProperties>
</file>