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4" r:id="rId3"/>
    <p:sldId id="257" r:id="rId4"/>
    <p:sldId id="258" r:id="rId5"/>
    <p:sldId id="259" r:id="rId6"/>
    <p:sldId id="260" r:id="rId7"/>
    <p:sldId id="261" r:id="rId8"/>
    <p:sldId id="262" r:id="rId9"/>
    <p:sldId id="263" r:id="rId10"/>
    <p:sldId id="265"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6" d="100"/>
          <a:sy n="86" d="100"/>
        </p:scale>
        <p:origin x="562"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612CF3-CA04-47B3-8040-5D2276D5D44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C88DD7C4-42E0-4079-9F74-3EF87F90B6B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001663F6-DE1B-459F-B8CC-DFE90F0C9360}"/>
              </a:ext>
            </a:extLst>
          </p:cNvPr>
          <p:cNvSpPr>
            <a:spLocks noGrp="1"/>
          </p:cNvSpPr>
          <p:nvPr>
            <p:ph type="dt" sz="half" idx="10"/>
          </p:nvPr>
        </p:nvSpPr>
        <p:spPr/>
        <p:txBody>
          <a:bodyPr/>
          <a:lstStyle/>
          <a:p>
            <a:fld id="{C78FDDBA-1EDC-47F3-85CE-8A050CDEFB0B}" type="datetimeFigureOut">
              <a:rPr lang="en-US" smtClean="0"/>
              <a:t>22.11.2020</a:t>
            </a:fld>
            <a:endParaRPr lang="en-US"/>
          </a:p>
        </p:txBody>
      </p:sp>
      <p:sp>
        <p:nvSpPr>
          <p:cNvPr id="5" name="Footer Placeholder 4">
            <a:extLst>
              <a:ext uri="{FF2B5EF4-FFF2-40B4-BE49-F238E27FC236}">
                <a16:creationId xmlns:a16="http://schemas.microsoft.com/office/drawing/2014/main" id="{84F81704-E6FC-40C5-AC28-2ED290BB85A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EE365A6-79E9-4B0E-90DF-A622E551667E}"/>
              </a:ext>
            </a:extLst>
          </p:cNvPr>
          <p:cNvSpPr>
            <a:spLocks noGrp="1"/>
          </p:cNvSpPr>
          <p:nvPr>
            <p:ph type="sldNum" sz="quarter" idx="12"/>
          </p:nvPr>
        </p:nvSpPr>
        <p:spPr/>
        <p:txBody>
          <a:bodyPr/>
          <a:lstStyle/>
          <a:p>
            <a:fld id="{92862969-BCA9-47CE-A33E-6C0E62B53C3C}" type="slidenum">
              <a:rPr lang="en-US" smtClean="0"/>
              <a:t>‹#›</a:t>
            </a:fld>
            <a:endParaRPr lang="en-US"/>
          </a:p>
        </p:txBody>
      </p:sp>
    </p:spTree>
    <p:extLst>
      <p:ext uri="{BB962C8B-B14F-4D97-AF65-F5344CB8AC3E}">
        <p14:creationId xmlns:p14="http://schemas.microsoft.com/office/powerpoint/2010/main" val="38851152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BB5B02-9168-45E4-860C-4D0A8D9D590D}"/>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03E89D3-3842-4CAC-B13B-156C17F3527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A8AEFBE-9EFC-4CE4-B640-78FE957A99D3}"/>
              </a:ext>
            </a:extLst>
          </p:cNvPr>
          <p:cNvSpPr>
            <a:spLocks noGrp="1"/>
          </p:cNvSpPr>
          <p:nvPr>
            <p:ph type="dt" sz="half" idx="10"/>
          </p:nvPr>
        </p:nvSpPr>
        <p:spPr/>
        <p:txBody>
          <a:bodyPr/>
          <a:lstStyle/>
          <a:p>
            <a:fld id="{C78FDDBA-1EDC-47F3-85CE-8A050CDEFB0B}" type="datetimeFigureOut">
              <a:rPr lang="en-US" smtClean="0"/>
              <a:t>22.11.2020</a:t>
            </a:fld>
            <a:endParaRPr lang="en-US"/>
          </a:p>
        </p:txBody>
      </p:sp>
      <p:sp>
        <p:nvSpPr>
          <p:cNvPr id="5" name="Footer Placeholder 4">
            <a:extLst>
              <a:ext uri="{FF2B5EF4-FFF2-40B4-BE49-F238E27FC236}">
                <a16:creationId xmlns:a16="http://schemas.microsoft.com/office/drawing/2014/main" id="{5AD4412C-EC18-488C-A11D-0FF5077422F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557B36D-590C-4AAB-980B-A8F52D644C39}"/>
              </a:ext>
            </a:extLst>
          </p:cNvPr>
          <p:cNvSpPr>
            <a:spLocks noGrp="1"/>
          </p:cNvSpPr>
          <p:nvPr>
            <p:ph type="sldNum" sz="quarter" idx="12"/>
          </p:nvPr>
        </p:nvSpPr>
        <p:spPr/>
        <p:txBody>
          <a:bodyPr/>
          <a:lstStyle/>
          <a:p>
            <a:fld id="{92862969-BCA9-47CE-A33E-6C0E62B53C3C}" type="slidenum">
              <a:rPr lang="en-US" smtClean="0"/>
              <a:t>‹#›</a:t>
            </a:fld>
            <a:endParaRPr lang="en-US"/>
          </a:p>
        </p:txBody>
      </p:sp>
    </p:spTree>
    <p:extLst>
      <p:ext uri="{BB962C8B-B14F-4D97-AF65-F5344CB8AC3E}">
        <p14:creationId xmlns:p14="http://schemas.microsoft.com/office/powerpoint/2010/main" val="32376381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B68FF3E-11E2-408C-B6F5-0C59B8DF9D1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F0A38869-0AFE-4739-BC0D-AE86FEDB64C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2878555-B08C-4468-9E2D-DFB281B0B0C6}"/>
              </a:ext>
            </a:extLst>
          </p:cNvPr>
          <p:cNvSpPr>
            <a:spLocks noGrp="1"/>
          </p:cNvSpPr>
          <p:nvPr>
            <p:ph type="dt" sz="half" idx="10"/>
          </p:nvPr>
        </p:nvSpPr>
        <p:spPr/>
        <p:txBody>
          <a:bodyPr/>
          <a:lstStyle/>
          <a:p>
            <a:fld id="{C78FDDBA-1EDC-47F3-85CE-8A050CDEFB0B}" type="datetimeFigureOut">
              <a:rPr lang="en-US" smtClean="0"/>
              <a:t>22.11.2020</a:t>
            </a:fld>
            <a:endParaRPr lang="en-US"/>
          </a:p>
        </p:txBody>
      </p:sp>
      <p:sp>
        <p:nvSpPr>
          <p:cNvPr id="5" name="Footer Placeholder 4">
            <a:extLst>
              <a:ext uri="{FF2B5EF4-FFF2-40B4-BE49-F238E27FC236}">
                <a16:creationId xmlns:a16="http://schemas.microsoft.com/office/drawing/2014/main" id="{14C8ADF1-2E9F-4AA2-A870-26E725F24CE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26FD9F6-EB27-4981-929F-CCD4AD657506}"/>
              </a:ext>
            </a:extLst>
          </p:cNvPr>
          <p:cNvSpPr>
            <a:spLocks noGrp="1"/>
          </p:cNvSpPr>
          <p:nvPr>
            <p:ph type="sldNum" sz="quarter" idx="12"/>
          </p:nvPr>
        </p:nvSpPr>
        <p:spPr/>
        <p:txBody>
          <a:bodyPr/>
          <a:lstStyle/>
          <a:p>
            <a:fld id="{92862969-BCA9-47CE-A33E-6C0E62B53C3C}" type="slidenum">
              <a:rPr lang="en-US" smtClean="0"/>
              <a:t>‹#›</a:t>
            </a:fld>
            <a:endParaRPr lang="en-US"/>
          </a:p>
        </p:txBody>
      </p:sp>
    </p:spTree>
    <p:extLst>
      <p:ext uri="{BB962C8B-B14F-4D97-AF65-F5344CB8AC3E}">
        <p14:creationId xmlns:p14="http://schemas.microsoft.com/office/powerpoint/2010/main" val="24691943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AA21E1-068A-494D-9AE5-3E163E1B207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1AAA5CF-563F-4169-9AAC-BCE4B7A3346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7658186-74F7-4E9C-B818-5D5BB9D21D90}"/>
              </a:ext>
            </a:extLst>
          </p:cNvPr>
          <p:cNvSpPr>
            <a:spLocks noGrp="1"/>
          </p:cNvSpPr>
          <p:nvPr>
            <p:ph type="dt" sz="half" idx="10"/>
          </p:nvPr>
        </p:nvSpPr>
        <p:spPr/>
        <p:txBody>
          <a:bodyPr/>
          <a:lstStyle/>
          <a:p>
            <a:fld id="{C78FDDBA-1EDC-47F3-85CE-8A050CDEFB0B}" type="datetimeFigureOut">
              <a:rPr lang="en-US" smtClean="0"/>
              <a:t>22.11.2020</a:t>
            </a:fld>
            <a:endParaRPr lang="en-US"/>
          </a:p>
        </p:txBody>
      </p:sp>
      <p:sp>
        <p:nvSpPr>
          <p:cNvPr id="5" name="Footer Placeholder 4">
            <a:extLst>
              <a:ext uri="{FF2B5EF4-FFF2-40B4-BE49-F238E27FC236}">
                <a16:creationId xmlns:a16="http://schemas.microsoft.com/office/drawing/2014/main" id="{B8236526-B580-4396-93BE-E67E8F3DDA9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152AF00-CF1C-4339-AE6C-C9A740AFE7A9}"/>
              </a:ext>
            </a:extLst>
          </p:cNvPr>
          <p:cNvSpPr>
            <a:spLocks noGrp="1"/>
          </p:cNvSpPr>
          <p:nvPr>
            <p:ph type="sldNum" sz="quarter" idx="12"/>
          </p:nvPr>
        </p:nvSpPr>
        <p:spPr/>
        <p:txBody>
          <a:bodyPr/>
          <a:lstStyle/>
          <a:p>
            <a:fld id="{92862969-BCA9-47CE-A33E-6C0E62B53C3C}" type="slidenum">
              <a:rPr lang="en-US" smtClean="0"/>
              <a:t>‹#›</a:t>
            </a:fld>
            <a:endParaRPr lang="en-US"/>
          </a:p>
        </p:txBody>
      </p:sp>
    </p:spTree>
    <p:extLst>
      <p:ext uri="{BB962C8B-B14F-4D97-AF65-F5344CB8AC3E}">
        <p14:creationId xmlns:p14="http://schemas.microsoft.com/office/powerpoint/2010/main" val="29500948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3EAA03-DFBD-4B7D-B8B1-C55FEAA7711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2556005-CDFF-4339-8632-4CF8F7CA754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056A57D-43B6-4583-91F9-15C95BB55CCF}"/>
              </a:ext>
            </a:extLst>
          </p:cNvPr>
          <p:cNvSpPr>
            <a:spLocks noGrp="1"/>
          </p:cNvSpPr>
          <p:nvPr>
            <p:ph type="dt" sz="half" idx="10"/>
          </p:nvPr>
        </p:nvSpPr>
        <p:spPr/>
        <p:txBody>
          <a:bodyPr/>
          <a:lstStyle/>
          <a:p>
            <a:fld id="{C78FDDBA-1EDC-47F3-85CE-8A050CDEFB0B}" type="datetimeFigureOut">
              <a:rPr lang="en-US" smtClean="0"/>
              <a:t>22.11.2020</a:t>
            </a:fld>
            <a:endParaRPr lang="en-US"/>
          </a:p>
        </p:txBody>
      </p:sp>
      <p:sp>
        <p:nvSpPr>
          <p:cNvPr id="5" name="Footer Placeholder 4">
            <a:extLst>
              <a:ext uri="{FF2B5EF4-FFF2-40B4-BE49-F238E27FC236}">
                <a16:creationId xmlns:a16="http://schemas.microsoft.com/office/drawing/2014/main" id="{E1E697D2-BAFF-4CC8-836A-2D2FF4E0A2E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0FA77B3-8AD4-4BC1-B000-683852818DCE}"/>
              </a:ext>
            </a:extLst>
          </p:cNvPr>
          <p:cNvSpPr>
            <a:spLocks noGrp="1"/>
          </p:cNvSpPr>
          <p:nvPr>
            <p:ph type="sldNum" sz="quarter" idx="12"/>
          </p:nvPr>
        </p:nvSpPr>
        <p:spPr/>
        <p:txBody>
          <a:bodyPr/>
          <a:lstStyle/>
          <a:p>
            <a:fld id="{92862969-BCA9-47CE-A33E-6C0E62B53C3C}" type="slidenum">
              <a:rPr lang="en-US" smtClean="0"/>
              <a:t>‹#›</a:t>
            </a:fld>
            <a:endParaRPr lang="en-US"/>
          </a:p>
        </p:txBody>
      </p:sp>
    </p:spTree>
    <p:extLst>
      <p:ext uri="{BB962C8B-B14F-4D97-AF65-F5344CB8AC3E}">
        <p14:creationId xmlns:p14="http://schemas.microsoft.com/office/powerpoint/2010/main" val="28403043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D4FC3E-7A62-439E-97DE-1DCDD82D574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7801566-C504-4DC5-B35A-5AB23A790B5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A73BCF88-03D0-4B71-8B22-E5F93E26F55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167CDBD0-C8E6-4CC2-AA80-DA5CE28507A8}"/>
              </a:ext>
            </a:extLst>
          </p:cNvPr>
          <p:cNvSpPr>
            <a:spLocks noGrp="1"/>
          </p:cNvSpPr>
          <p:nvPr>
            <p:ph type="dt" sz="half" idx="10"/>
          </p:nvPr>
        </p:nvSpPr>
        <p:spPr/>
        <p:txBody>
          <a:bodyPr/>
          <a:lstStyle/>
          <a:p>
            <a:fld id="{C78FDDBA-1EDC-47F3-85CE-8A050CDEFB0B}" type="datetimeFigureOut">
              <a:rPr lang="en-US" smtClean="0"/>
              <a:t>22.11.2020</a:t>
            </a:fld>
            <a:endParaRPr lang="en-US"/>
          </a:p>
        </p:txBody>
      </p:sp>
      <p:sp>
        <p:nvSpPr>
          <p:cNvPr id="6" name="Footer Placeholder 5">
            <a:extLst>
              <a:ext uri="{FF2B5EF4-FFF2-40B4-BE49-F238E27FC236}">
                <a16:creationId xmlns:a16="http://schemas.microsoft.com/office/drawing/2014/main" id="{9847612F-210F-45DE-B5E1-C8A71310B52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3D796C4-B721-4F1C-8C6E-0DAFE1CD6176}"/>
              </a:ext>
            </a:extLst>
          </p:cNvPr>
          <p:cNvSpPr>
            <a:spLocks noGrp="1"/>
          </p:cNvSpPr>
          <p:nvPr>
            <p:ph type="sldNum" sz="quarter" idx="12"/>
          </p:nvPr>
        </p:nvSpPr>
        <p:spPr/>
        <p:txBody>
          <a:bodyPr/>
          <a:lstStyle/>
          <a:p>
            <a:fld id="{92862969-BCA9-47CE-A33E-6C0E62B53C3C}" type="slidenum">
              <a:rPr lang="en-US" smtClean="0"/>
              <a:t>‹#›</a:t>
            </a:fld>
            <a:endParaRPr lang="en-US"/>
          </a:p>
        </p:txBody>
      </p:sp>
    </p:spTree>
    <p:extLst>
      <p:ext uri="{BB962C8B-B14F-4D97-AF65-F5344CB8AC3E}">
        <p14:creationId xmlns:p14="http://schemas.microsoft.com/office/powerpoint/2010/main" val="37023605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8A751F-D29C-4C7F-9BF0-17392AE51F71}"/>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EB47BC47-FB15-4410-A320-02D44F50C15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CFD5F75-01E3-4867-A7C0-688E0460692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CA213B55-F28D-4022-876C-01E28866F77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2227A34-0A71-4AB2-9430-AE88580058D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F34E00D-5051-4CE9-8A6E-D77AC5BCEC63}"/>
              </a:ext>
            </a:extLst>
          </p:cNvPr>
          <p:cNvSpPr>
            <a:spLocks noGrp="1"/>
          </p:cNvSpPr>
          <p:nvPr>
            <p:ph type="dt" sz="half" idx="10"/>
          </p:nvPr>
        </p:nvSpPr>
        <p:spPr/>
        <p:txBody>
          <a:bodyPr/>
          <a:lstStyle/>
          <a:p>
            <a:fld id="{C78FDDBA-1EDC-47F3-85CE-8A050CDEFB0B}" type="datetimeFigureOut">
              <a:rPr lang="en-US" smtClean="0"/>
              <a:t>22.11.2020</a:t>
            </a:fld>
            <a:endParaRPr lang="en-US"/>
          </a:p>
        </p:txBody>
      </p:sp>
      <p:sp>
        <p:nvSpPr>
          <p:cNvPr id="8" name="Footer Placeholder 7">
            <a:extLst>
              <a:ext uri="{FF2B5EF4-FFF2-40B4-BE49-F238E27FC236}">
                <a16:creationId xmlns:a16="http://schemas.microsoft.com/office/drawing/2014/main" id="{8B23F217-37F2-4BB5-9C46-1CD9855F11E2}"/>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B02730B3-6E54-4F1A-8823-A78C58620B34}"/>
              </a:ext>
            </a:extLst>
          </p:cNvPr>
          <p:cNvSpPr>
            <a:spLocks noGrp="1"/>
          </p:cNvSpPr>
          <p:nvPr>
            <p:ph type="sldNum" sz="quarter" idx="12"/>
          </p:nvPr>
        </p:nvSpPr>
        <p:spPr/>
        <p:txBody>
          <a:bodyPr/>
          <a:lstStyle/>
          <a:p>
            <a:fld id="{92862969-BCA9-47CE-A33E-6C0E62B53C3C}" type="slidenum">
              <a:rPr lang="en-US" smtClean="0"/>
              <a:t>‹#›</a:t>
            </a:fld>
            <a:endParaRPr lang="en-US"/>
          </a:p>
        </p:txBody>
      </p:sp>
    </p:spTree>
    <p:extLst>
      <p:ext uri="{BB962C8B-B14F-4D97-AF65-F5344CB8AC3E}">
        <p14:creationId xmlns:p14="http://schemas.microsoft.com/office/powerpoint/2010/main" val="32744348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8F3236-1178-42FF-A42F-B6F3A88F33D0}"/>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6A76A1E-C7F6-4CAE-9393-E8AE457ACB01}"/>
              </a:ext>
            </a:extLst>
          </p:cNvPr>
          <p:cNvSpPr>
            <a:spLocks noGrp="1"/>
          </p:cNvSpPr>
          <p:nvPr>
            <p:ph type="dt" sz="half" idx="10"/>
          </p:nvPr>
        </p:nvSpPr>
        <p:spPr/>
        <p:txBody>
          <a:bodyPr/>
          <a:lstStyle/>
          <a:p>
            <a:fld id="{C78FDDBA-1EDC-47F3-85CE-8A050CDEFB0B}" type="datetimeFigureOut">
              <a:rPr lang="en-US" smtClean="0"/>
              <a:t>22.11.2020</a:t>
            </a:fld>
            <a:endParaRPr lang="en-US"/>
          </a:p>
        </p:txBody>
      </p:sp>
      <p:sp>
        <p:nvSpPr>
          <p:cNvPr id="4" name="Footer Placeholder 3">
            <a:extLst>
              <a:ext uri="{FF2B5EF4-FFF2-40B4-BE49-F238E27FC236}">
                <a16:creationId xmlns:a16="http://schemas.microsoft.com/office/drawing/2014/main" id="{6AE44DCB-4789-457D-B94C-E5E6DFB41E70}"/>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616D7BF3-BE20-4EB7-854A-91AADDD59779}"/>
              </a:ext>
            </a:extLst>
          </p:cNvPr>
          <p:cNvSpPr>
            <a:spLocks noGrp="1"/>
          </p:cNvSpPr>
          <p:nvPr>
            <p:ph type="sldNum" sz="quarter" idx="12"/>
          </p:nvPr>
        </p:nvSpPr>
        <p:spPr/>
        <p:txBody>
          <a:bodyPr/>
          <a:lstStyle/>
          <a:p>
            <a:fld id="{92862969-BCA9-47CE-A33E-6C0E62B53C3C}" type="slidenum">
              <a:rPr lang="en-US" smtClean="0"/>
              <a:t>‹#›</a:t>
            </a:fld>
            <a:endParaRPr lang="en-US"/>
          </a:p>
        </p:txBody>
      </p:sp>
    </p:spTree>
    <p:extLst>
      <p:ext uri="{BB962C8B-B14F-4D97-AF65-F5344CB8AC3E}">
        <p14:creationId xmlns:p14="http://schemas.microsoft.com/office/powerpoint/2010/main" val="3838544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9BC6FED-C258-40B6-82F1-960A3AD70667}"/>
              </a:ext>
            </a:extLst>
          </p:cNvPr>
          <p:cNvSpPr>
            <a:spLocks noGrp="1"/>
          </p:cNvSpPr>
          <p:nvPr>
            <p:ph type="dt" sz="half" idx="10"/>
          </p:nvPr>
        </p:nvSpPr>
        <p:spPr/>
        <p:txBody>
          <a:bodyPr/>
          <a:lstStyle/>
          <a:p>
            <a:fld id="{C78FDDBA-1EDC-47F3-85CE-8A050CDEFB0B}" type="datetimeFigureOut">
              <a:rPr lang="en-US" smtClean="0"/>
              <a:t>22.11.2020</a:t>
            </a:fld>
            <a:endParaRPr lang="en-US"/>
          </a:p>
        </p:txBody>
      </p:sp>
      <p:sp>
        <p:nvSpPr>
          <p:cNvPr id="3" name="Footer Placeholder 2">
            <a:extLst>
              <a:ext uri="{FF2B5EF4-FFF2-40B4-BE49-F238E27FC236}">
                <a16:creationId xmlns:a16="http://schemas.microsoft.com/office/drawing/2014/main" id="{8F186C92-101E-4192-8EE1-85B8D60D01B6}"/>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7B782E4C-8BB2-4E03-9411-58821A739D3E}"/>
              </a:ext>
            </a:extLst>
          </p:cNvPr>
          <p:cNvSpPr>
            <a:spLocks noGrp="1"/>
          </p:cNvSpPr>
          <p:nvPr>
            <p:ph type="sldNum" sz="quarter" idx="12"/>
          </p:nvPr>
        </p:nvSpPr>
        <p:spPr/>
        <p:txBody>
          <a:bodyPr/>
          <a:lstStyle/>
          <a:p>
            <a:fld id="{92862969-BCA9-47CE-A33E-6C0E62B53C3C}" type="slidenum">
              <a:rPr lang="en-US" smtClean="0"/>
              <a:t>‹#›</a:t>
            </a:fld>
            <a:endParaRPr lang="en-US"/>
          </a:p>
        </p:txBody>
      </p:sp>
    </p:spTree>
    <p:extLst>
      <p:ext uri="{BB962C8B-B14F-4D97-AF65-F5344CB8AC3E}">
        <p14:creationId xmlns:p14="http://schemas.microsoft.com/office/powerpoint/2010/main" val="149383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0F532B-F0F7-46D6-9AB7-4E2019573AA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A81630CA-10B9-490B-9B42-2C551FA9B40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8776EA4-4EDE-4011-8048-5E0660B1935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CC6FF7C-E929-459C-BC77-5035F5FA8F14}"/>
              </a:ext>
            </a:extLst>
          </p:cNvPr>
          <p:cNvSpPr>
            <a:spLocks noGrp="1"/>
          </p:cNvSpPr>
          <p:nvPr>
            <p:ph type="dt" sz="half" idx="10"/>
          </p:nvPr>
        </p:nvSpPr>
        <p:spPr/>
        <p:txBody>
          <a:bodyPr/>
          <a:lstStyle/>
          <a:p>
            <a:fld id="{C78FDDBA-1EDC-47F3-85CE-8A050CDEFB0B}" type="datetimeFigureOut">
              <a:rPr lang="en-US" smtClean="0"/>
              <a:t>22.11.2020</a:t>
            </a:fld>
            <a:endParaRPr lang="en-US"/>
          </a:p>
        </p:txBody>
      </p:sp>
      <p:sp>
        <p:nvSpPr>
          <p:cNvPr id="6" name="Footer Placeholder 5">
            <a:extLst>
              <a:ext uri="{FF2B5EF4-FFF2-40B4-BE49-F238E27FC236}">
                <a16:creationId xmlns:a16="http://schemas.microsoft.com/office/drawing/2014/main" id="{EF201A6C-A033-4CF8-9E4E-5F95F82715A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412E7F4-B90D-487D-8A34-7141963D4F23}"/>
              </a:ext>
            </a:extLst>
          </p:cNvPr>
          <p:cNvSpPr>
            <a:spLocks noGrp="1"/>
          </p:cNvSpPr>
          <p:nvPr>
            <p:ph type="sldNum" sz="quarter" idx="12"/>
          </p:nvPr>
        </p:nvSpPr>
        <p:spPr/>
        <p:txBody>
          <a:bodyPr/>
          <a:lstStyle/>
          <a:p>
            <a:fld id="{92862969-BCA9-47CE-A33E-6C0E62B53C3C}" type="slidenum">
              <a:rPr lang="en-US" smtClean="0"/>
              <a:t>‹#›</a:t>
            </a:fld>
            <a:endParaRPr lang="en-US"/>
          </a:p>
        </p:txBody>
      </p:sp>
    </p:spTree>
    <p:extLst>
      <p:ext uri="{BB962C8B-B14F-4D97-AF65-F5344CB8AC3E}">
        <p14:creationId xmlns:p14="http://schemas.microsoft.com/office/powerpoint/2010/main" val="7828296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A3B1C4-8F08-4B05-BC56-A767FD3E821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768F9D01-250E-4C20-B84A-FA90EA58EB3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E1242978-812C-4EBB-AF4B-14DB4EC1E23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D2CED00-3EAB-43BC-B3B5-CE18138EBB6D}"/>
              </a:ext>
            </a:extLst>
          </p:cNvPr>
          <p:cNvSpPr>
            <a:spLocks noGrp="1"/>
          </p:cNvSpPr>
          <p:nvPr>
            <p:ph type="dt" sz="half" idx="10"/>
          </p:nvPr>
        </p:nvSpPr>
        <p:spPr/>
        <p:txBody>
          <a:bodyPr/>
          <a:lstStyle/>
          <a:p>
            <a:fld id="{C78FDDBA-1EDC-47F3-85CE-8A050CDEFB0B}" type="datetimeFigureOut">
              <a:rPr lang="en-US" smtClean="0"/>
              <a:t>22.11.2020</a:t>
            </a:fld>
            <a:endParaRPr lang="en-US"/>
          </a:p>
        </p:txBody>
      </p:sp>
      <p:sp>
        <p:nvSpPr>
          <p:cNvPr id="6" name="Footer Placeholder 5">
            <a:extLst>
              <a:ext uri="{FF2B5EF4-FFF2-40B4-BE49-F238E27FC236}">
                <a16:creationId xmlns:a16="http://schemas.microsoft.com/office/drawing/2014/main" id="{0DAA7AE0-F695-4CE7-B7A0-EA94C8A331E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DAE5B2E-00F3-44AC-8C14-5D734A9B8549}"/>
              </a:ext>
            </a:extLst>
          </p:cNvPr>
          <p:cNvSpPr>
            <a:spLocks noGrp="1"/>
          </p:cNvSpPr>
          <p:nvPr>
            <p:ph type="sldNum" sz="quarter" idx="12"/>
          </p:nvPr>
        </p:nvSpPr>
        <p:spPr/>
        <p:txBody>
          <a:bodyPr/>
          <a:lstStyle/>
          <a:p>
            <a:fld id="{92862969-BCA9-47CE-A33E-6C0E62B53C3C}" type="slidenum">
              <a:rPr lang="en-US" smtClean="0"/>
              <a:t>‹#›</a:t>
            </a:fld>
            <a:endParaRPr lang="en-US"/>
          </a:p>
        </p:txBody>
      </p:sp>
    </p:spTree>
    <p:extLst>
      <p:ext uri="{BB962C8B-B14F-4D97-AF65-F5344CB8AC3E}">
        <p14:creationId xmlns:p14="http://schemas.microsoft.com/office/powerpoint/2010/main" val="35116617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4">
                <a:lumMod val="5000"/>
                <a:lumOff val="95000"/>
              </a:schemeClr>
            </a:gs>
            <a:gs pos="74000">
              <a:schemeClr val="accent4">
                <a:lumMod val="45000"/>
                <a:lumOff val="55000"/>
              </a:schemeClr>
            </a:gs>
            <a:gs pos="83000">
              <a:schemeClr val="accent4">
                <a:lumMod val="45000"/>
                <a:lumOff val="55000"/>
              </a:schemeClr>
            </a:gs>
            <a:gs pos="100000">
              <a:schemeClr val="accent4">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D02D4D1-E4E8-4263-95F0-C46F3D1E4CE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2A82308A-9908-4CD9-B547-9E7234BE8A7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230BFD3-7034-4080-8158-7CE613AB08A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78FDDBA-1EDC-47F3-85CE-8A050CDEFB0B}" type="datetimeFigureOut">
              <a:rPr lang="en-US" smtClean="0"/>
              <a:t>22.11.2020</a:t>
            </a:fld>
            <a:endParaRPr lang="en-US"/>
          </a:p>
        </p:txBody>
      </p:sp>
      <p:sp>
        <p:nvSpPr>
          <p:cNvPr id="5" name="Footer Placeholder 4">
            <a:extLst>
              <a:ext uri="{FF2B5EF4-FFF2-40B4-BE49-F238E27FC236}">
                <a16:creationId xmlns:a16="http://schemas.microsoft.com/office/drawing/2014/main" id="{09062C7F-239B-42C9-BE0C-16CE93E6B68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8AC2EC49-3F74-467D-9DB1-34F1C8B41A9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2862969-BCA9-47CE-A33E-6C0E62B53C3C}" type="slidenum">
              <a:rPr lang="en-US" smtClean="0"/>
              <a:t>‹#›</a:t>
            </a:fld>
            <a:endParaRPr lang="en-US"/>
          </a:p>
        </p:txBody>
      </p:sp>
    </p:spTree>
    <p:extLst>
      <p:ext uri="{BB962C8B-B14F-4D97-AF65-F5344CB8AC3E}">
        <p14:creationId xmlns:p14="http://schemas.microsoft.com/office/powerpoint/2010/main" val="375862121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hyperlink" Target="https://www.osha.gov/SLTC/etools/electric_power/illustrated_glossary/transmission_lines.html#Subtransmission" TargetMode="External"/><Relationship Id="rId2" Type="http://schemas.openxmlformats.org/officeDocument/2006/relationships/hyperlink" Target="https://www.osha.gov/SLTC/etools/electric_power/illustrated_glossary/transmission_lines.html#Overhead" TargetMode="External"/><Relationship Id="rId1" Type="http://schemas.openxmlformats.org/officeDocument/2006/relationships/slideLayout" Target="../slideLayouts/slideLayout2.xml"/><Relationship Id="rId4" Type="http://schemas.openxmlformats.org/officeDocument/2006/relationships/hyperlink" Target="https://www.osha.gov/SLTC/etools/electric_power/illustrated_glossary/transmission_lines.html#Underground" TargetMode="Externa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ACB0A8-BCD9-47F2-9EB2-829DDF05955A}"/>
              </a:ext>
            </a:extLst>
          </p:cNvPr>
          <p:cNvSpPr>
            <a:spLocks noGrp="1"/>
          </p:cNvSpPr>
          <p:nvPr>
            <p:ph type="ctrTitle"/>
          </p:nvPr>
        </p:nvSpPr>
        <p:spPr/>
        <p:txBody>
          <a:bodyPr>
            <a:prstTxWarp prst="textFadeUp">
              <a:avLst/>
            </a:prstTxWarp>
          </a:bodyPr>
          <a:lstStyle/>
          <a:p>
            <a:r>
              <a:rPr lang="en-US" b="1" dirty="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rPr>
              <a:t>Basic elements </a:t>
            </a:r>
            <a:br>
              <a:rPr lang="en-US" b="1" dirty="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rPr>
            </a:br>
            <a:r>
              <a:rPr lang="en-US" b="1" dirty="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rPr>
              <a:t>of energetic systems</a:t>
            </a:r>
          </a:p>
        </p:txBody>
      </p:sp>
      <p:sp>
        <p:nvSpPr>
          <p:cNvPr id="3" name="Subtitle 2">
            <a:extLst>
              <a:ext uri="{FF2B5EF4-FFF2-40B4-BE49-F238E27FC236}">
                <a16:creationId xmlns:a16="http://schemas.microsoft.com/office/drawing/2014/main" id="{534EF179-2AFC-4E82-8BC2-91623BB32EC7}"/>
              </a:ext>
            </a:extLst>
          </p:cNvPr>
          <p:cNvSpPr>
            <a:spLocks noGrp="1"/>
          </p:cNvSpPr>
          <p:nvPr>
            <p:ph type="subTitle" idx="1"/>
          </p:nvPr>
        </p:nvSpPr>
        <p:spPr>
          <a:xfrm>
            <a:off x="1524000" y="4152900"/>
            <a:ext cx="9144000" cy="1104900"/>
          </a:xfrm>
        </p:spPr>
        <p:txBody>
          <a:bodyPr>
            <a:normAutofit fontScale="92500" lnSpcReduction="20000"/>
          </a:bodyPr>
          <a:lstStyle/>
          <a:p>
            <a:endParaRPr lang="en-US" dirty="0"/>
          </a:p>
          <a:p>
            <a:endParaRPr lang="en-US" dirty="0"/>
          </a:p>
          <a:p>
            <a:pPr algn="r"/>
            <a:r>
              <a:rPr lang="en-US" dirty="0"/>
              <a:t>Ana </a:t>
            </a:r>
            <a:r>
              <a:rPr lang="en-US" dirty="0" err="1"/>
              <a:t>Markovi</a:t>
            </a:r>
            <a:r>
              <a:rPr lang="sr-Latn-ME" dirty="0"/>
              <a:t>ć</a:t>
            </a:r>
            <a:endParaRPr lang="en-US" dirty="0"/>
          </a:p>
        </p:txBody>
      </p:sp>
    </p:spTree>
    <p:extLst>
      <p:ext uri="{BB962C8B-B14F-4D97-AF65-F5344CB8AC3E}">
        <p14:creationId xmlns:p14="http://schemas.microsoft.com/office/powerpoint/2010/main" val="282307874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3C47C2-2428-44A5-965F-2A4922549047}"/>
              </a:ext>
            </a:extLst>
          </p:cNvPr>
          <p:cNvSpPr>
            <a:spLocks noGrp="1"/>
          </p:cNvSpPr>
          <p:nvPr>
            <p:ph type="title"/>
          </p:nvPr>
        </p:nvSpPr>
        <p:spPr>
          <a:xfrm>
            <a:off x="838200" y="365126"/>
            <a:ext cx="10515600" cy="691318"/>
          </a:xfrm>
        </p:spPr>
        <p:txBody>
          <a:bodyPr>
            <a:normAutofit fontScale="90000"/>
          </a:bodyPr>
          <a:lstStyle/>
          <a:p>
            <a:pPr algn="ctr"/>
            <a:r>
              <a:rPr lang="en-US" b="1" dirty="0">
                <a:effectLst>
                  <a:outerShdw blurRad="38100" dist="38100" dir="2700000" algn="tl">
                    <a:srgbClr val="000000">
                      <a:alpha val="43137"/>
                    </a:srgbClr>
                  </a:outerShdw>
                </a:effectLst>
              </a:rPr>
              <a:t>Transformers</a:t>
            </a:r>
          </a:p>
        </p:txBody>
      </p:sp>
      <p:sp>
        <p:nvSpPr>
          <p:cNvPr id="3" name="Content Placeholder 2">
            <a:extLst>
              <a:ext uri="{FF2B5EF4-FFF2-40B4-BE49-F238E27FC236}">
                <a16:creationId xmlns:a16="http://schemas.microsoft.com/office/drawing/2014/main" id="{AC66C984-FDD5-4D35-9E5C-C23B72A06E79}"/>
              </a:ext>
            </a:extLst>
          </p:cNvPr>
          <p:cNvSpPr>
            <a:spLocks noGrp="1"/>
          </p:cNvSpPr>
          <p:nvPr>
            <p:ph idx="1"/>
          </p:nvPr>
        </p:nvSpPr>
        <p:spPr>
          <a:xfrm>
            <a:off x="133165" y="932154"/>
            <a:ext cx="11949344" cy="5797119"/>
          </a:xfrm>
        </p:spPr>
        <p:txBody>
          <a:bodyPr/>
          <a:lstStyle/>
          <a:p>
            <a:r>
              <a:rPr lang="en-US" dirty="0"/>
              <a:t>A transformer is defined as a passive electrical device that transfers electrical energy from one circuit to another through the process of electromagnetic induction. </a:t>
            </a:r>
          </a:p>
          <a:p>
            <a:r>
              <a:rPr lang="en-US" dirty="0"/>
              <a:t>It is most commonly used to increase (‘</a:t>
            </a:r>
            <a:r>
              <a:rPr lang="en-US" b="1" i="1" dirty="0">
                <a:solidFill>
                  <a:schemeClr val="accent1"/>
                </a:solidFill>
              </a:rPr>
              <a:t>step up’</a:t>
            </a:r>
            <a:r>
              <a:rPr lang="en-US" dirty="0"/>
              <a:t>)</a:t>
            </a:r>
            <a:r>
              <a:rPr lang="en-US" b="1" i="1" dirty="0">
                <a:solidFill>
                  <a:schemeClr val="accent1"/>
                </a:solidFill>
              </a:rPr>
              <a:t> </a:t>
            </a:r>
            <a:r>
              <a:rPr lang="en-US" dirty="0"/>
              <a:t>or decrease (‘</a:t>
            </a:r>
            <a:r>
              <a:rPr lang="en-US" b="1" i="1" dirty="0">
                <a:solidFill>
                  <a:schemeClr val="accent1"/>
                </a:solidFill>
              </a:rPr>
              <a:t>step</a:t>
            </a:r>
            <a:r>
              <a:rPr lang="en-US" dirty="0"/>
              <a:t> </a:t>
            </a:r>
            <a:r>
              <a:rPr lang="en-US" b="1" i="1" dirty="0">
                <a:solidFill>
                  <a:schemeClr val="accent1"/>
                </a:solidFill>
              </a:rPr>
              <a:t>down</a:t>
            </a:r>
            <a:r>
              <a:rPr lang="en-US" dirty="0"/>
              <a:t>’) voltage levels between circuits.</a:t>
            </a:r>
          </a:p>
          <a:p>
            <a:r>
              <a:rPr lang="en-US" dirty="0"/>
              <a:t>The three main parts of a transformer:</a:t>
            </a:r>
          </a:p>
          <a:p>
            <a:pPr marL="0" indent="0">
              <a:buNone/>
            </a:pPr>
            <a:r>
              <a:rPr lang="en-US" dirty="0"/>
              <a:t>1. </a:t>
            </a:r>
            <a:r>
              <a:rPr lang="en-US" u="sng" dirty="0">
                <a:solidFill>
                  <a:schemeClr val="accent1"/>
                </a:solidFill>
              </a:rPr>
              <a:t>Primary Winding of Transformer</a:t>
            </a:r>
          </a:p>
          <a:p>
            <a:pPr marL="0" indent="0">
              <a:buNone/>
            </a:pPr>
            <a:r>
              <a:rPr lang="en-US" dirty="0"/>
              <a:t>2.</a:t>
            </a:r>
            <a:r>
              <a:rPr lang="en-US" dirty="0">
                <a:solidFill>
                  <a:schemeClr val="accent1"/>
                </a:solidFill>
              </a:rPr>
              <a:t> </a:t>
            </a:r>
            <a:r>
              <a:rPr lang="en-US" u="sng" dirty="0">
                <a:solidFill>
                  <a:schemeClr val="accent1"/>
                </a:solidFill>
              </a:rPr>
              <a:t> Magnetic Core of Transformer</a:t>
            </a:r>
          </a:p>
          <a:p>
            <a:pPr marL="0" indent="0">
              <a:buNone/>
            </a:pPr>
            <a:r>
              <a:rPr lang="en-US" dirty="0"/>
              <a:t>3. </a:t>
            </a:r>
            <a:r>
              <a:rPr lang="en-US" u="sng" dirty="0">
                <a:solidFill>
                  <a:schemeClr val="accent1"/>
                </a:solidFill>
              </a:rPr>
              <a:t>Secondary Winding of Transformer</a:t>
            </a:r>
          </a:p>
          <a:p>
            <a:endParaRPr lang="en-US" dirty="0"/>
          </a:p>
        </p:txBody>
      </p:sp>
    </p:spTree>
    <p:extLst>
      <p:ext uri="{BB962C8B-B14F-4D97-AF65-F5344CB8AC3E}">
        <p14:creationId xmlns:p14="http://schemas.microsoft.com/office/powerpoint/2010/main" val="962019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A32B40-0D86-4411-8FA2-8494B30B05B8}"/>
              </a:ext>
            </a:extLst>
          </p:cNvPr>
          <p:cNvSpPr>
            <a:spLocks noGrp="1"/>
          </p:cNvSpPr>
          <p:nvPr>
            <p:ph type="title"/>
          </p:nvPr>
        </p:nvSpPr>
        <p:spPr>
          <a:xfrm>
            <a:off x="838200" y="365126"/>
            <a:ext cx="10515600" cy="788972"/>
          </a:xfrm>
        </p:spPr>
        <p:txBody>
          <a:bodyPr/>
          <a:lstStyle/>
          <a:p>
            <a:pPr algn="ctr"/>
            <a:r>
              <a:rPr lang="en-US" b="1" dirty="0">
                <a:effectLst>
                  <a:outerShdw blurRad="38100" dist="38100" dir="2700000" algn="tl">
                    <a:srgbClr val="000000">
                      <a:alpha val="43137"/>
                    </a:srgbClr>
                  </a:outerShdw>
                </a:effectLst>
              </a:rPr>
              <a:t>Power plants</a:t>
            </a:r>
          </a:p>
        </p:txBody>
      </p:sp>
      <p:sp>
        <p:nvSpPr>
          <p:cNvPr id="3" name="Content Placeholder 2">
            <a:extLst>
              <a:ext uri="{FF2B5EF4-FFF2-40B4-BE49-F238E27FC236}">
                <a16:creationId xmlns:a16="http://schemas.microsoft.com/office/drawing/2014/main" id="{86086CC7-BED1-4C1B-80FC-DB3D86CA3D1A}"/>
              </a:ext>
            </a:extLst>
          </p:cNvPr>
          <p:cNvSpPr>
            <a:spLocks noGrp="1"/>
          </p:cNvSpPr>
          <p:nvPr>
            <p:ph idx="1"/>
          </p:nvPr>
        </p:nvSpPr>
        <p:spPr>
          <a:xfrm>
            <a:off x="838200" y="1154098"/>
            <a:ext cx="10515600" cy="5022865"/>
          </a:xfrm>
        </p:spPr>
        <p:txBody>
          <a:bodyPr>
            <a:normAutofit/>
          </a:bodyPr>
          <a:lstStyle/>
          <a:p>
            <a:pPr algn="just"/>
            <a:r>
              <a:rPr lang="en-US" b="0" i="0" dirty="0">
                <a:effectLst/>
                <a:latin typeface="Arial" panose="020B0604020202020204" pitchFamily="34" charset="0"/>
              </a:rPr>
              <a:t>A </a:t>
            </a:r>
            <a:r>
              <a:rPr lang="en-US" b="1" i="0" dirty="0">
                <a:effectLst/>
                <a:latin typeface="Arial" panose="020B0604020202020204" pitchFamily="34" charset="0"/>
              </a:rPr>
              <a:t>power station</a:t>
            </a:r>
            <a:r>
              <a:rPr lang="en-US" b="0" i="0" dirty="0">
                <a:effectLst/>
                <a:latin typeface="Arial" panose="020B0604020202020204" pitchFamily="34" charset="0"/>
              </a:rPr>
              <a:t>, also referred to as a </a:t>
            </a:r>
            <a:r>
              <a:rPr lang="en-US" b="1" i="0" dirty="0">
                <a:effectLst/>
                <a:latin typeface="Arial" panose="020B0604020202020204" pitchFamily="34" charset="0"/>
              </a:rPr>
              <a:t>power plant</a:t>
            </a:r>
            <a:r>
              <a:rPr lang="en-US" b="0" i="0" dirty="0">
                <a:effectLst/>
                <a:latin typeface="Arial" panose="020B0604020202020204" pitchFamily="34" charset="0"/>
              </a:rPr>
              <a:t> is an industrial facility for the </a:t>
            </a:r>
            <a:r>
              <a:rPr lang="en-US" dirty="0">
                <a:latin typeface="Arial" panose="020B0604020202020204" pitchFamily="34" charset="0"/>
              </a:rPr>
              <a:t>generation</a:t>
            </a:r>
            <a:r>
              <a:rPr lang="en-US" b="0" i="0" dirty="0">
                <a:effectLst/>
                <a:latin typeface="Arial" panose="020B0604020202020204" pitchFamily="34" charset="0"/>
              </a:rPr>
              <a:t> of </a:t>
            </a:r>
            <a:r>
              <a:rPr lang="en-US" dirty="0">
                <a:latin typeface="Arial" panose="020B0604020202020204" pitchFamily="34" charset="0"/>
              </a:rPr>
              <a:t>electric power</a:t>
            </a:r>
            <a:r>
              <a:rPr lang="en-US" b="0" i="0" dirty="0">
                <a:effectLst/>
                <a:latin typeface="Arial" panose="020B0604020202020204" pitchFamily="34" charset="0"/>
              </a:rPr>
              <a:t>. Power stations are generally connected to an </a:t>
            </a:r>
            <a:r>
              <a:rPr lang="en-US" dirty="0">
                <a:latin typeface="Arial" panose="020B0604020202020204" pitchFamily="34" charset="0"/>
              </a:rPr>
              <a:t>electrical grid</a:t>
            </a:r>
            <a:r>
              <a:rPr lang="en-US" b="0" i="0" dirty="0">
                <a:effectLst/>
                <a:latin typeface="Arial" panose="020B0604020202020204" pitchFamily="34" charset="0"/>
              </a:rPr>
              <a:t>.</a:t>
            </a:r>
          </a:p>
          <a:p>
            <a:pPr algn="just"/>
            <a:r>
              <a:rPr lang="en-US" b="0" i="0" dirty="0">
                <a:effectLst/>
                <a:latin typeface="Arial" panose="020B0604020202020204" pitchFamily="34" charset="0"/>
              </a:rPr>
              <a:t>Many power stations contain one or more </a:t>
            </a:r>
            <a:r>
              <a:rPr lang="en-US" dirty="0">
                <a:latin typeface="Arial" panose="020B0604020202020204" pitchFamily="34" charset="0"/>
              </a:rPr>
              <a:t>generators</a:t>
            </a:r>
            <a:r>
              <a:rPr lang="en-US" b="0" i="0" dirty="0">
                <a:effectLst/>
                <a:latin typeface="Arial" panose="020B0604020202020204" pitchFamily="34" charset="0"/>
              </a:rPr>
              <a:t>, a rotating machine that converts mechanical power into </a:t>
            </a:r>
            <a:r>
              <a:rPr lang="en-US" dirty="0">
                <a:latin typeface="Arial" panose="020B0604020202020204" pitchFamily="34" charset="0"/>
              </a:rPr>
              <a:t>three-phase electric power</a:t>
            </a:r>
            <a:r>
              <a:rPr lang="en-US" b="0" i="0" dirty="0">
                <a:effectLst/>
                <a:latin typeface="Arial" panose="020B0604020202020204" pitchFamily="34" charset="0"/>
              </a:rPr>
              <a:t>. </a:t>
            </a:r>
          </a:p>
          <a:p>
            <a:pPr algn="just"/>
            <a:r>
              <a:rPr lang="en-US" b="0" i="0" dirty="0">
                <a:effectLst/>
                <a:latin typeface="Arial" panose="020B0604020202020204" pitchFamily="34" charset="0"/>
              </a:rPr>
              <a:t>The energy source harnessed to turn the generator varies widely. Most power stations in the world burn </a:t>
            </a:r>
            <a:r>
              <a:rPr lang="en-US" dirty="0">
                <a:latin typeface="Arial" panose="020B0604020202020204" pitchFamily="34" charset="0"/>
              </a:rPr>
              <a:t>fossil fuels</a:t>
            </a:r>
            <a:r>
              <a:rPr lang="en-US" b="0" i="0" dirty="0">
                <a:effectLst/>
                <a:latin typeface="Arial" panose="020B0604020202020204" pitchFamily="34" charset="0"/>
              </a:rPr>
              <a:t> such as </a:t>
            </a:r>
            <a:r>
              <a:rPr lang="en-US" dirty="0">
                <a:latin typeface="Arial" panose="020B0604020202020204" pitchFamily="34" charset="0"/>
              </a:rPr>
              <a:t>coal</a:t>
            </a:r>
            <a:r>
              <a:rPr lang="en-US" b="0" i="0" dirty="0">
                <a:effectLst/>
                <a:latin typeface="Arial" panose="020B0604020202020204" pitchFamily="34" charset="0"/>
              </a:rPr>
              <a:t>, </a:t>
            </a:r>
            <a:r>
              <a:rPr lang="en-US" dirty="0">
                <a:latin typeface="Arial" panose="020B0604020202020204" pitchFamily="34" charset="0"/>
              </a:rPr>
              <a:t>oil</a:t>
            </a:r>
            <a:r>
              <a:rPr lang="en-US" b="0" i="0" dirty="0">
                <a:effectLst/>
                <a:latin typeface="Arial" panose="020B0604020202020204" pitchFamily="34" charset="0"/>
              </a:rPr>
              <a:t>, and </a:t>
            </a:r>
            <a:r>
              <a:rPr lang="en-US" dirty="0">
                <a:latin typeface="Arial" panose="020B0604020202020204" pitchFamily="34" charset="0"/>
              </a:rPr>
              <a:t>natural gas</a:t>
            </a:r>
            <a:r>
              <a:rPr lang="en-US" b="0" i="0" dirty="0">
                <a:effectLst/>
                <a:latin typeface="Arial" panose="020B0604020202020204" pitchFamily="34" charset="0"/>
              </a:rPr>
              <a:t> to generate electricity. Clean energy sources include </a:t>
            </a:r>
            <a:r>
              <a:rPr lang="en-US" dirty="0">
                <a:latin typeface="Arial" panose="020B0604020202020204" pitchFamily="34" charset="0"/>
              </a:rPr>
              <a:t>nuclear power</a:t>
            </a:r>
            <a:r>
              <a:rPr lang="en-US" b="0" i="0" dirty="0">
                <a:effectLst/>
                <a:latin typeface="Arial" panose="020B0604020202020204" pitchFamily="34" charset="0"/>
              </a:rPr>
              <a:t>, and an increasing use of </a:t>
            </a:r>
            <a:r>
              <a:rPr lang="en-US" dirty="0">
                <a:latin typeface="Arial" panose="020B0604020202020204" pitchFamily="34" charset="0"/>
              </a:rPr>
              <a:t>renewables</a:t>
            </a:r>
            <a:r>
              <a:rPr lang="en-US" b="0" i="0" dirty="0">
                <a:effectLst/>
                <a:latin typeface="Arial" panose="020B0604020202020204" pitchFamily="34" charset="0"/>
              </a:rPr>
              <a:t> such as </a:t>
            </a:r>
            <a:r>
              <a:rPr lang="en-US" dirty="0">
                <a:latin typeface="Arial" panose="020B0604020202020204" pitchFamily="34" charset="0"/>
              </a:rPr>
              <a:t>solar</a:t>
            </a:r>
            <a:r>
              <a:rPr lang="en-US" b="0" i="0" dirty="0">
                <a:effectLst/>
                <a:latin typeface="Arial" panose="020B0604020202020204" pitchFamily="34" charset="0"/>
              </a:rPr>
              <a:t>, </a:t>
            </a:r>
            <a:r>
              <a:rPr lang="en-US" dirty="0">
                <a:latin typeface="Arial" panose="020B0604020202020204" pitchFamily="34" charset="0"/>
              </a:rPr>
              <a:t>wind</a:t>
            </a:r>
            <a:r>
              <a:rPr lang="en-US" b="0" i="0" dirty="0">
                <a:effectLst/>
                <a:latin typeface="Arial" panose="020B0604020202020204" pitchFamily="34" charset="0"/>
              </a:rPr>
              <a:t>, </a:t>
            </a:r>
            <a:r>
              <a:rPr lang="en-US" dirty="0">
                <a:latin typeface="Arial" panose="020B0604020202020204" pitchFamily="34" charset="0"/>
              </a:rPr>
              <a:t>wave</a:t>
            </a:r>
            <a:r>
              <a:rPr lang="en-US" b="0" i="0" dirty="0">
                <a:effectLst/>
                <a:latin typeface="Arial" panose="020B0604020202020204" pitchFamily="34" charset="0"/>
              </a:rPr>
              <a:t>, </a:t>
            </a:r>
            <a:r>
              <a:rPr lang="en-US" dirty="0">
                <a:latin typeface="Arial" panose="020B0604020202020204" pitchFamily="34" charset="0"/>
              </a:rPr>
              <a:t>geothermal</a:t>
            </a:r>
            <a:r>
              <a:rPr lang="en-US" b="0" i="0" dirty="0">
                <a:effectLst/>
                <a:latin typeface="Arial" panose="020B0604020202020204" pitchFamily="34" charset="0"/>
              </a:rPr>
              <a:t>, and </a:t>
            </a:r>
            <a:r>
              <a:rPr lang="en-US" dirty="0">
                <a:latin typeface="Arial" panose="020B0604020202020204" pitchFamily="34" charset="0"/>
              </a:rPr>
              <a:t>hydroelectric</a:t>
            </a:r>
            <a:r>
              <a:rPr lang="en-US" b="0" i="0" dirty="0">
                <a:effectLst/>
                <a:latin typeface="Arial" panose="020B0604020202020204" pitchFamily="34" charset="0"/>
              </a:rPr>
              <a:t>.</a:t>
            </a:r>
          </a:p>
          <a:p>
            <a:endParaRPr lang="en-US" dirty="0"/>
          </a:p>
        </p:txBody>
      </p:sp>
    </p:spTree>
    <p:extLst>
      <p:ext uri="{BB962C8B-B14F-4D97-AF65-F5344CB8AC3E}">
        <p14:creationId xmlns:p14="http://schemas.microsoft.com/office/powerpoint/2010/main" val="19514028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9CE49C-495A-4B45-B4AE-B067993FC832}"/>
              </a:ext>
            </a:extLst>
          </p:cNvPr>
          <p:cNvSpPr>
            <a:spLocks noGrp="1"/>
          </p:cNvSpPr>
          <p:nvPr>
            <p:ph type="title"/>
          </p:nvPr>
        </p:nvSpPr>
        <p:spPr>
          <a:xfrm>
            <a:off x="838200" y="365125"/>
            <a:ext cx="10515600" cy="868871"/>
          </a:xfrm>
        </p:spPr>
        <p:txBody>
          <a:bodyPr>
            <a:normAutofit/>
          </a:bodyPr>
          <a:lstStyle/>
          <a:p>
            <a:pPr algn="ctr"/>
            <a:r>
              <a:rPr lang="en-US" b="1" dirty="0">
                <a:effectLst>
                  <a:outerShdw blurRad="38100" dist="38100" dir="2700000" algn="tl">
                    <a:srgbClr val="000000">
                      <a:alpha val="43137"/>
                    </a:srgbClr>
                  </a:outerShdw>
                </a:effectLst>
              </a:rPr>
              <a:t>Turbines</a:t>
            </a:r>
          </a:p>
        </p:txBody>
      </p:sp>
      <p:sp>
        <p:nvSpPr>
          <p:cNvPr id="3" name="Content Placeholder 2">
            <a:extLst>
              <a:ext uri="{FF2B5EF4-FFF2-40B4-BE49-F238E27FC236}">
                <a16:creationId xmlns:a16="http://schemas.microsoft.com/office/drawing/2014/main" id="{F51DF858-F8D7-4662-9096-2B2125DD892B}"/>
              </a:ext>
            </a:extLst>
          </p:cNvPr>
          <p:cNvSpPr>
            <a:spLocks noGrp="1"/>
          </p:cNvSpPr>
          <p:nvPr>
            <p:ph idx="1"/>
          </p:nvPr>
        </p:nvSpPr>
        <p:spPr>
          <a:xfrm>
            <a:off x="133165" y="1233996"/>
            <a:ext cx="11993732" cy="5513033"/>
          </a:xfrm>
        </p:spPr>
        <p:txBody>
          <a:bodyPr>
            <a:normAutofit/>
          </a:bodyPr>
          <a:lstStyle/>
          <a:p>
            <a:pPr algn="just"/>
            <a:r>
              <a:rPr lang="en-US" b="0" i="0" dirty="0">
                <a:solidFill>
                  <a:srgbClr val="000000"/>
                </a:solidFill>
                <a:effectLst/>
                <a:latin typeface="Arial" panose="020B0604020202020204" pitchFamily="34" charset="0"/>
              </a:rPr>
              <a:t> </a:t>
            </a:r>
            <a:r>
              <a:rPr lang="en-US" b="1" dirty="0">
                <a:latin typeface="Arial" panose="020B0604020202020204" pitchFamily="34" charset="0"/>
              </a:rPr>
              <a:t>A t</a:t>
            </a:r>
            <a:r>
              <a:rPr lang="en-US" b="1" i="0" dirty="0">
                <a:effectLst/>
                <a:latin typeface="Arial" panose="020B0604020202020204" pitchFamily="34" charset="0"/>
              </a:rPr>
              <a:t>urbine</a:t>
            </a:r>
            <a:r>
              <a:rPr lang="en-US" b="0" i="0" dirty="0">
                <a:effectLst/>
                <a:latin typeface="Arial" panose="020B0604020202020204" pitchFamily="34" charset="0"/>
              </a:rPr>
              <a:t> is a device that harnesses the </a:t>
            </a:r>
            <a:r>
              <a:rPr lang="en-US" dirty="0">
                <a:latin typeface="Arial" panose="020B0604020202020204" pitchFamily="34" charset="0"/>
              </a:rPr>
              <a:t>kinetic energy</a:t>
            </a:r>
            <a:r>
              <a:rPr lang="en-US" b="0" i="0" dirty="0">
                <a:effectLst/>
                <a:latin typeface="Arial" panose="020B0604020202020204" pitchFamily="34" charset="0"/>
              </a:rPr>
              <a:t> of some </a:t>
            </a:r>
            <a:r>
              <a:rPr lang="en-US" dirty="0">
                <a:latin typeface="Arial" panose="020B0604020202020204" pitchFamily="34" charset="0"/>
              </a:rPr>
              <a:t>fluid</a:t>
            </a:r>
            <a:r>
              <a:rPr lang="en-US" b="0" i="0" dirty="0">
                <a:effectLst/>
                <a:latin typeface="Arial" panose="020B0604020202020204" pitchFamily="34" charset="0"/>
              </a:rPr>
              <a:t> - such as </a:t>
            </a:r>
            <a:r>
              <a:rPr lang="en-US" dirty="0">
                <a:latin typeface="Arial" panose="020B0604020202020204" pitchFamily="34" charset="0"/>
              </a:rPr>
              <a:t>water</a:t>
            </a:r>
            <a:r>
              <a:rPr lang="en-US" b="0" i="0" dirty="0">
                <a:effectLst/>
                <a:latin typeface="Arial" panose="020B0604020202020204" pitchFamily="34" charset="0"/>
              </a:rPr>
              <a:t>, </a:t>
            </a:r>
            <a:r>
              <a:rPr lang="en-US" dirty="0">
                <a:latin typeface="Arial" panose="020B0604020202020204" pitchFamily="34" charset="0"/>
              </a:rPr>
              <a:t>steam</a:t>
            </a:r>
            <a:r>
              <a:rPr lang="en-US" b="0" i="0" dirty="0">
                <a:effectLst/>
                <a:latin typeface="Arial" panose="020B0604020202020204" pitchFamily="34" charset="0"/>
              </a:rPr>
              <a:t>, </a:t>
            </a:r>
            <a:r>
              <a:rPr lang="en-US" dirty="0">
                <a:latin typeface="Arial" panose="020B0604020202020204" pitchFamily="34" charset="0"/>
              </a:rPr>
              <a:t>air</a:t>
            </a:r>
            <a:r>
              <a:rPr lang="en-US" b="0" i="0" dirty="0">
                <a:effectLst/>
                <a:latin typeface="Arial" panose="020B0604020202020204" pitchFamily="34" charset="0"/>
              </a:rPr>
              <a:t>, or combustion </a:t>
            </a:r>
            <a:r>
              <a:rPr lang="en-US" dirty="0">
                <a:latin typeface="Arial" panose="020B0604020202020204" pitchFamily="34" charset="0"/>
              </a:rPr>
              <a:t>gases</a:t>
            </a:r>
            <a:r>
              <a:rPr lang="en-US" b="0" i="0" dirty="0">
                <a:effectLst/>
                <a:latin typeface="Arial" panose="020B0604020202020204" pitchFamily="34" charset="0"/>
              </a:rPr>
              <a:t> - and turns this into the rotational motion of the device itself. </a:t>
            </a:r>
          </a:p>
          <a:p>
            <a:pPr algn="just"/>
            <a:r>
              <a:rPr lang="en-US" b="0" i="0" dirty="0">
                <a:effectLst/>
                <a:latin typeface="Arial" panose="020B0604020202020204" pitchFamily="34" charset="0"/>
              </a:rPr>
              <a:t>A simple turbine is composed of </a:t>
            </a:r>
            <a:r>
              <a:rPr lang="en-US" b="0" i="0" u="sng" dirty="0">
                <a:solidFill>
                  <a:schemeClr val="accent1"/>
                </a:solidFill>
                <a:effectLst/>
                <a:latin typeface="Arial" panose="020B0604020202020204" pitchFamily="34" charset="0"/>
              </a:rPr>
              <a:t>a series of blades </a:t>
            </a:r>
            <a:r>
              <a:rPr lang="en-US" b="0" i="0" dirty="0">
                <a:effectLst/>
                <a:latin typeface="Arial" panose="020B0604020202020204" pitchFamily="34" charset="0"/>
              </a:rPr>
              <a:t>- currently </a:t>
            </a:r>
            <a:r>
              <a:rPr lang="en-US" dirty="0">
                <a:latin typeface="Arial" panose="020B0604020202020204" pitchFamily="34" charset="0"/>
              </a:rPr>
              <a:t>steel</a:t>
            </a:r>
            <a:r>
              <a:rPr lang="en-US" b="0" i="0" dirty="0">
                <a:effectLst/>
                <a:latin typeface="Arial" panose="020B0604020202020204" pitchFamily="34" charset="0"/>
              </a:rPr>
              <a:t> is one of the most common materials used - and allows the fluid to enter the turbine, pushing the blades. These blades then spin and eject the fluid which now has less </a:t>
            </a:r>
            <a:r>
              <a:rPr lang="en-US" dirty="0">
                <a:latin typeface="Arial" panose="020B0604020202020204" pitchFamily="34" charset="0"/>
              </a:rPr>
              <a:t>energy</a:t>
            </a:r>
            <a:r>
              <a:rPr lang="en-US" b="0" i="0" dirty="0">
                <a:effectLst/>
                <a:latin typeface="Arial" panose="020B0604020202020204" pitchFamily="34" charset="0"/>
              </a:rPr>
              <a:t> it did than when it entered the turbine. </a:t>
            </a:r>
          </a:p>
          <a:p>
            <a:pPr algn="just"/>
            <a:r>
              <a:rPr lang="en-US" b="0" i="0" dirty="0">
                <a:effectLst/>
                <a:latin typeface="Arial" panose="020B0604020202020204" pitchFamily="34" charset="0"/>
              </a:rPr>
              <a:t>Turbines are used in </a:t>
            </a:r>
            <a:r>
              <a:rPr lang="en-US" dirty="0">
                <a:latin typeface="Arial" panose="020B0604020202020204" pitchFamily="34" charset="0"/>
              </a:rPr>
              <a:t>wind power</a:t>
            </a:r>
            <a:r>
              <a:rPr lang="en-US" b="0" dirty="0">
                <a:effectLst/>
                <a:latin typeface="Arial" panose="020B0604020202020204" pitchFamily="34" charset="0"/>
              </a:rPr>
              <a:t>, </a:t>
            </a:r>
            <a:r>
              <a:rPr lang="en-US" dirty="0">
                <a:latin typeface="Arial" panose="020B0604020202020204" pitchFamily="34" charset="0"/>
              </a:rPr>
              <a:t>hydropower</a:t>
            </a:r>
            <a:r>
              <a:rPr lang="en-US" b="0" i="0" dirty="0">
                <a:effectLst/>
                <a:latin typeface="Arial" panose="020B0604020202020204" pitchFamily="34" charset="0"/>
              </a:rPr>
              <a:t>, in </a:t>
            </a:r>
            <a:r>
              <a:rPr lang="en-US" dirty="0">
                <a:latin typeface="Arial" panose="020B0604020202020204" pitchFamily="34" charset="0"/>
              </a:rPr>
              <a:t>heat engines</a:t>
            </a:r>
            <a:r>
              <a:rPr lang="en-US" b="0" i="0" dirty="0">
                <a:effectLst/>
                <a:latin typeface="Arial" panose="020B0604020202020204" pitchFamily="34" charset="0"/>
              </a:rPr>
              <a:t>, and for propulsion. Turbines are extremely important because of the fact that nearly all </a:t>
            </a:r>
            <a:r>
              <a:rPr lang="en-US" dirty="0">
                <a:latin typeface="Arial" panose="020B0604020202020204" pitchFamily="34" charset="0"/>
              </a:rPr>
              <a:t>electricity</a:t>
            </a:r>
            <a:r>
              <a:rPr lang="en-US" b="0" i="0" dirty="0">
                <a:effectLst/>
                <a:latin typeface="Arial" panose="020B0604020202020204" pitchFamily="34" charset="0"/>
              </a:rPr>
              <a:t> is generated by them.</a:t>
            </a:r>
          </a:p>
          <a:p>
            <a:pPr algn="just"/>
            <a:r>
              <a:rPr lang="en-US" dirty="0">
                <a:latin typeface="Arial" panose="020B0604020202020204" pitchFamily="34" charset="0"/>
              </a:rPr>
              <a:t>Types: </a:t>
            </a:r>
            <a:r>
              <a:rPr lang="en-US" u="sng" dirty="0">
                <a:solidFill>
                  <a:schemeClr val="accent1"/>
                </a:solidFill>
                <a:latin typeface="Arial" panose="020B0604020202020204" pitchFamily="34" charset="0"/>
              </a:rPr>
              <a:t>steam turbines, combustion gas turbines, hydro electric turbines, wind turbines.</a:t>
            </a:r>
            <a:endParaRPr lang="en-US" b="0" i="0" u="sng" dirty="0">
              <a:solidFill>
                <a:schemeClr val="accent1"/>
              </a:solidFill>
              <a:effectLst/>
              <a:latin typeface="Arial" panose="020B0604020202020204" pitchFamily="34" charset="0"/>
            </a:endParaRPr>
          </a:p>
          <a:p>
            <a:endParaRPr lang="en-US" dirty="0"/>
          </a:p>
        </p:txBody>
      </p:sp>
    </p:spTree>
    <p:extLst>
      <p:ext uri="{BB962C8B-B14F-4D97-AF65-F5344CB8AC3E}">
        <p14:creationId xmlns:p14="http://schemas.microsoft.com/office/powerpoint/2010/main" val="20519830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DE33BE69-D6A9-4F4B-AA82-376AD1CD69F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14221" y="-5237"/>
            <a:ext cx="6516211" cy="6863236"/>
          </a:xfrm>
          <a:prstGeom prst="rect">
            <a:avLst/>
          </a:prstGeom>
        </p:spPr>
      </p:pic>
    </p:spTree>
    <p:extLst>
      <p:ext uri="{BB962C8B-B14F-4D97-AF65-F5344CB8AC3E}">
        <p14:creationId xmlns:p14="http://schemas.microsoft.com/office/powerpoint/2010/main" val="26461387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1E19DC-EF7A-486A-B288-A44F676DF03A}"/>
              </a:ext>
            </a:extLst>
          </p:cNvPr>
          <p:cNvSpPr>
            <a:spLocks noGrp="1"/>
          </p:cNvSpPr>
          <p:nvPr>
            <p:ph type="title"/>
          </p:nvPr>
        </p:nvSpPr>
        <p:spPr>
          <a:xfrm>
            <a:off x="838200" y="365125"/>
            <a:ext cx="10515600" cy="771217"/>
          </a:xfrm>
        </p:spPr>
        <p:txBody>
          <a:bodyPr/>
          <a:lstStyle/>
          <a:p>
            <a:pPr algn="ctr"/>
            <a:r>
              <a:rPr lang="en-US" b="1" dirty="0">
                <a:effectLst>
                  <a:outerShdw blurRad="38100" dist="38100" dir="2700000" algn="tl">
                    <a:srgbClr val="000000">
                      <a:alpha val="43137"/>
                    </a:srgbClr>
                  </a:outerShdw>
                </a:effectLst>
              </a:rPr>
              <a:t>Generators</a:t>
            </a:r>
          </a:p>
        </p:txBody>
      </p:sp>
      <p:sp>
        <p:nvSpPr>
          <p:cNvPr id="3" name="Content Placeholder 2">
            <a:extLst>
              <a:ext uri="{FF2B5EF4-FFF2-40B4-BE49-F238E27FC236}">
                <a16:creationId xmlns:a16="http://schemas.microsoft.com/office/drawing/2014/main" id="{CE7AFE59-E68F-4A48-B59B-2D25DBC9B2D6}"/>
              </a:ext>
            </a:extLst>
          </p:cNvPr>
          <p:cNvSpPr>
            <a:spLocks noGrp="1"/>
          </p:cNvSpPr>
          <p:nvPr>
            <p:ph idx="1"/>
          </p:nvPr>
        </p:nvSpPr>
        <p:spPr>
          <a:xfrm>
            <a:off x="125767" y="1012055"/>
            <a:ext cx="11940465" cy="5637320"/>
          </a:xfrm>
        </p:spPr>
        <p:txBody>
          <a:bodyPr>
            <a:normAutofit/>
          </a:bodyPr>
          <a:lstStyle/>
          <a:p>
            <a:pPr algn="just"/>
            <a:r>
              <a:rPr lang="en-US" b="0" i="0" dirty="0">
                <a:effectLst/>
                <a:latin typeface="Arial" panose="020B0604020202020204" pitchFamily="34" charset="0"/>
              </a:rPr>
              <a:t>An electric generator is a device that converts a form of energy into electricity. There are many different types of electricity generators. </a:t>
            </a:r>
          </a:p>
          <a:p>
            <a:pPr algn="just"/>
            <a:r>
              <a:rPr lang="en-US" b="0" i="0" dirty="0">
                <a:effectLst/>
                <a:latin typeface="Arial" panose="020B0604020202020204" pitchFamily="34" charset="0"/>
              </a:rPr>
              <a:t>Electromagnetic generators use an electromagnet—a magnet produced by electricity—not a traditional magnet. A basic electromagnetic generator has a series of insulated coils of wire that form a stationary cylinder—called a </a:t>
            </a:r>
            <a:r>
              <a:rPr lang="en-US" b="0" i="0" u="sng" dirty="0">
                <a:solidFill>
                  <a:schemeClr val="accent1"/>
                </a:solidFill>
                <a:effectLst/>
                <a:latin typeface="Arial" panose="020B0604020202020204" pitchFamily="34" charset="0"/>
              </a:rPr>
              <a:t>stator</a:t>
            </a:r>
            <a:r>
              <a:rPr lang="en-US" b="0" i="0" dirty="0">
                <a:effectLst/>
                <a:latin typeface="Arial" panose="020B0604020202020204" pitchFamily="34" charset="0"/>
              </a:rPr>
              <a:t>—surrounding an electromagnetic shaft—called </a:t>
            </a:r>
            <a:r>
              <a:rPr lang="en-US" b="0" i="0" u="sng" dirty="0">
                <a:solidFill>
                  <a:schemeClr val="accent1"/>
                </a:solidFill>
                <a:effectLst/>
                <a:latin typeface="Arial" panose="020B0604020202020204" pitchFamily="34" charset="0"/>
              </a:rPr>
              <a:t>a rotor</a:t>
            </a:r>
            <a:r>
              <a:rPr lang="en-US" b="0" i="0" dirty="0">
                <a:effectLst/>
                <a:latin typeface="Arial" panose="020B0604020202020204" pitchFamily="34" charset="0"/>
              </a:rPr>
              <a:t>. </a:t>
            </a:r>
          </a:p>
          <a:p>
            <a:pPr algn="just"/>
            <a:r>
              <a:rPr lang="en-US" b="0" i="0" dirty="0">
                <a:effectLst/>
                <a:latin typeface="Arial" panose="020B0604020202020204" pitchFamily="34" charset="0"/>
              </a:rPr>
              <a:t>Turning the rotor makes an electric current flow in each section of the wire coil, which becomes a separate electric conductor. The currents in the individual sections combine to form one large current. This current is the electricity that moves from generators through power lines to consumers. </a:t>
            </a:r>
          </a:p>
          <a:p>
            <a:endParaRPr lang="en-US" dirty="0"/>
          </a:p>
        </p:txBody>
      </p:sp>
    </p:spTree>
    <p:extLst>
      <p:ext uri="{BB962C8B-B14F-4D97-AF65-F5344CB8AC3E}">
        <p14:creationId xmlns:p14="http://schemas.microsoft.com/office/powerpoint/2010/main" val="35115205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8C1D9C7-18EC-46DA-9D1D-6FAC83E4E372}"/>
              </a:ext>
            </a:extLst>
          </p:cNvPr>
          <p:cNvSpPr txBox="1"/>
          <p:nvPr/>
        </p:nvSpPr>
        <p:spPr>
          <a:xfrm>
            <a:off x="270769" y="476641"/>
            <a:ext cx="11650462" cy="1477328"/>
          </a:xfrm>
          <a:prstGeom prst="rect">
            <a:avLst/>
          </a:prstGeom>
          <a:noFill/>
        </p:spPr>
        <p:txBody>
          <a:bodyPr wrap="square">
            <a:spAutoFit/>
          </a:bodyPr>
          <a:lstStyle/>
          <a:p>
            <a:pPr algn="l"/>
            <a:r>
              <a:rPr lang="en-US" b="1" i="0" dirty="0">
                <a:solidFill>
                  <a:srgbClr val="333333"/>
                </a:solidFill>
                <a:effectLst/>
                <a:latin typeface="Arial" panose="020B0604020202020204" pitchFamily="34" charset="0"/>
              </a:rPr>
              <a:t>Turbine driven generators</a:t>
            </a:r>
          </a:p>
          <a:p>
            <a:pPr algn="just"/>
            <a:r>
              <a:rPr lang="en-US" b="0" i="0" dirty="0">
                <a:effectLst/>
                <a:latin typeface="Arial" panose="020B0604020202020204" pitchFamily="34" charset="0"/>
              </a:rPr>
              <a:t>Most of world electricity generation is from electric power plants that use a </a:t>
            </a:r>
            <a:r>
              <a:rPr lang="en-US" i="1" dirty="0">
                <a:latin typeface="Arial" panose="020B0604020202020204" pitchFamily="34" charset="0"/>
              </a:rPr>
              <a:t>turbine</a:t>
            </a:r>
            <a:r>
              <a:rPr lang="en-US" dirty="0">
                <a:latin typeface="Arial" panose="020B0604020202020204" pitchFamily="34" charset="0"/>
              </a:rPr>
              <a:t> </a:t>
            </a:r>
            <a:r>
              <a:rPr lang="en-US" b="0" i="0" dirty="0">
                <a:effectLst/>
                <a:latin typeface="Arial" panose="020B0604020202020204" pitchFamily="34" charset="0"/>
              </a:rPr>
              <a:t>to drive electricity generators. In a turbine generator, a moving fluid—water, steam, combustion gases, or air—pushes a series of blades mounted on a rotor shaft. The force of the fluid on the blades spins/rotates the rotor shaft of a generator. The generator, in turn, converts the mechanical (kinetic) energy of the rotor to electrical energy. </a:t>
            </a:r>
          </a:p>
        </p:txBody>
      </p:sp>
      <p:pic>
        <p:nvPicPr>
          <p:cNvPr id="5" name="Picture 4">
            <a:extLst>
              <a:ext uri="{FF2B5EF4-FFF2-40B4-BE49-F238E27FC236}">
                <a16:creationId xmlns:a16="http://schemas.microsoft.com/office/drawing/2014/main" id="{F9C419DD-7071-40D1-BEB4-0572A0FB159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48070" y="2133600"/>
            <a:ext cx="10324730" cy="3770050"/>
          </a:xfrm>
          <a:prstGeom prst="rect">
            <a:avLst/>
          </a:prstGeom>
        </p:spPr>
      </p:pic>
    </p:spTree>
    <p:extLst>
      <p:ext uri="{BB962C8B-B14F-4D97-AF65-F5344CB8AC3E}">
        <p14:creationId xmlns:p14="http://schemas.microsoft.com/office/powerpoint/2010/main" val="10078260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9E20E7-BFF6-48D2-8144-6813762A571D}"/>
              </a:ext>
            </a:extLst>
          </p:cNvPr>
          <p:cNvSpPr>
            <a:spLocks noGrp="1"/>
          </p:cNvSpPr>
          <p:nvPr>
            <p:ph type="title"/>
          </p:nvPr>
        </p:nvSpPr>
        <p:spPr>
          <a:xfrm>
            <a:off x="838200" y="365126"/>
            <a:ext cx="10515600" cy="682440"/>
          </a:xfrm>
        </p:spPr>
        <p:txBody>
          <a:bodyPr>
            <a:normAutofit fontScale="90000"/>
          </a:bodyPr>
          <a:lstStyle/>
          <a:p>
            <a:pPr algn="ctr"/>
            <a:r>
              <a:rPr lang="en-US" b="1" dirty="0">
                <a:effectLst>
                  <a:outerShdw blurRad="38100" dist="38100" dir="2700000" algn="tl">
                    <a:srgbClr val="000000">
                      <a:alpha val="43137"/>
                    </a:srgbClr>
                  </a:outerShdw>
                </a:effectLst>
              </a:rPr>
              <a:t>Transmission lines</a:t>
            </a:r>
          </a:p>
        </p:txBody>
      </p:sp>
      <p:sp>
        <p:nvSpPr>
          <p:cNvPr id="3" name="Content Placeholder 2">
            <a:extLst>
              <a:ext uri="{FF2B5EF4-FFF2-40B4-BE49-F238E27FC236}">
                <a16:creationId xmlns:a16="http://schemas.microsoft.com/office/drawing/2014/main" id="{B52FDCE2-3935-4F83-9720-A1E88B03BE8E}"/>
              </a:ext>
            </a:extLst>
          </p:cNvPr>
          <p:cNvSpPr>
            <a:spLocks noGrp="1"/>
          </p:cNvSpPr>
          <p:nvPr>
            <p:ph idx="1"/>
          </p:nvPr>
        </p:nvSpPr>
        <p:spPr>
          <a:xfrm>
            <a:off x="221942" y="1251750"/>
            <a:ext cx="11816178" cy="5241123"/>
          </a:xfrm>
        </p:spPr>
        <p:txBody>
          <a:bodyPr>
            <a:normAutofit fontScale="92500" lnSpcReduction="10000"/>
          </a:bodyPr>
          <a:lstStyle/>
          <a:p>
            <a:pPr algn="just">
              <a:buFont typeface="Arial" panose="020B0604020202020204" pitchFamily="34" charset="0"/>
              <a:buChar char="•"/>
            </a:pPr>
            <a:r>
              <a:rPr lang="en-US" b="0" i="0" dirty="0">
                <a:solidFill>
                  <a:srgbClr val="000000"/>
                </a:solidFill>
                <a:effectLst/>
                <a:latin typeface="Tahoma" panose="020B0604030504040204" pitchFamily="34" charset="0"/>
              </a:rPr>
              <a:t>Transmission lines carry electric energy from one point to another in an electric power system. They can carry alternating current or direct current or a system can be a combination of both. </a:t>
            </a:r>
          </a:p>
          <a:p>
            <a:pPr algn="just">
              <a:buFont typeface="Arial" panose="020B0604020202020204" pitchFamily="34" charset="0"/>
              <a:buChar char="•"/>
            </a:pPr>
            <a:r>
              <a:rPr lang="en-US" b="0" i="0" dirty="0">
                <a:solidFill>
                  <a:srgbClr val="000000"/>
                </a:solidFill>
                <a:effectLst/>
                <a:latin typeface="Tahoma" panose="020B0604030504040204" pitchFamily="34" charset="0"/>
              </a:rPr>
              <a:t>Also, electric current can be carried by either overhead or underground lines. The main characteristics that distinguish transmission lines from distribution lines are that they are operated at relatively high voltages, they transmit large quantities of power and they transmit the power over large distances.</a:t>
            </a:r>
            <a:br>
              <a:rPr lang="en-US" b="0" i="0" dirty="0">
                <a:solidFill>
                  <a:srgbClr val="000000"/>
                </a:solidFill>
                <a:effectLst/>
                <a:latin typeface="Tahoma" panose="020B0604030504040204" pitchFamily="34" charset="0"/>
              </a:rPr>
            </a:br>
            <a:br>
              <a:rPr lang="en-US" b="0" i="0" dirty="0">
                <a:solidFill>
                  <a:srgbClr val="000000"/>
                </a:solidFill>
                <a:effectLst/>
                <a:latin typeface="Tahoma" panose="020B0604030504040204" pitchFamily="34" charset="0"/>
              </a:rPr>
            </a:br>
            <a:r>
              <a:rPr lang="en-US" b="0" i="0" dirty="0">
                <a:solidFill>
                  <a:srgbClr val="000000"/>
                </a:solidFill>
                <a:effectLst/>
                <a:latin typeface="Tahoma" panose="020B0604030504040204" pitchFamily="34" charset="0"/>
              </a:rPr>
              <a:t>The types of transmission lines are:</a:t>
            </a:r>
          </a:p>
          <a:p>
            <a:pPr algn="l">
              <a:buFont typeface="Arial" panose="020B0604020202020204" pitchFamily="34" charset="0"/>
              <a:buChar char="•"/>
            </a:pPr>
            <a:r>
              <a:rPr lang="en-US" b="0" i="0" dirty="0">
                <a:solidFill>
                  <a:srgbClr val="000000"/>
                </a:solidFill>
                <a:effectLst/>
                <a:latin typeface="Tahoma" panose="020B0604030504040204" pitchFamily="34" charset="0"/>
                <a:hlinkClick r:id="rId2" tooltip="Overhead Transmission Lines"/>
              </a:rPr>
              <a:t>Overhead Transmission Lines</a:t>
            </a:r>
            <a:endParaRPr lang="en-US" b="0" i="0" dirty="0">
              <a:solidFill>
                <a:srgbClr val="000000"/>
              </a:solidFill>
              <a:effectLst/>
              <a:latin typeface="Tahoma" panose="020B0604030504040204" pitchFamily="34" charset="0"/>
            </a:endParaRPr>
          </a:p>
          <a:p>
            <a:pPr algn="l">
              <a:buFont typeface="Arial" panose="020B0604020202020204" pitchFamily="34" charset="0"/>
              <a:buChar char="•"/>
            </a:pPr>
            <a:r>
              <a:rPr lang="en-US" b="0" i="0" dirty="0" err="1">
                <a:solidFill>
                  <a:srgbClr val="000000"/>
                </a:solidFill>
                <a:effectLst/>
                <a:latin typeface="Tahoma" panose="020B0604030504040204" pitchFamily="34" charset="0"/>
                <a:hlinkClick r:id="rId3" tooltip="Subtransmission Lines"/>
              </a:rPr>
              <a:t>Subtransmission</a:t>
            </a:r>
            <a:r>
              <a:rPr lang="en-US" b="0" i="0" dirty="0">
                <a:solidFill>
                  <a:srgbClr val="000000"/>
                </a:solidFill>
                <a:effectLst/>
                <a:latin typeface="Tahoma" panose="020B0604030504040204" pitchFamily="34" charset="0"/>
                <a:hlinkClick r:id="rId3" tooltip="Subtransmission Lines"/>
              </a:rPr>
              <a:t> Lines</a:t>
            </a:r>
            <a:endParaRPr lang="en-US" b="0" i="0" dirty="0">
              <a:solidFill>
                <a:srgbClr val="000000"/>
              </a:solidFill>
              <a:effectLst/>
              <a:latin typeface="Tahoma" panose="020B0604030504040204" pitchFamily="34" charset="0"/>
            </a:endParaRPr>
          </a:p>
          <a:p>
            <a:pPr algn="l">
              <a:buFont typeface="Arial" panose="020B0604020202020204" pitchFamily="34" charset="0"/>
              <a:buChar char="•"/>
            </a:pPr>
            <a:r>
              <a:rPr lang="en-US" b="0" i="0" dirty="0">
                <a:solidFill>
                  <a:srgbClr val="000000"/>
                </a:solidFill>
                <a:effectLst/>
                <a:latin typeface="Tahoma" panose="020B0604030504040204" pitchFamily="34" charset="0"/>
                <a:hlinkClick r:id="rId4" tooltip="Underground Transmission Lines"/>
              </a:rPr>
              <a:t>Underground Transmission Lines</a:t>
            </a:r>
            <a:endParaRPr lang="en-US" b="0" i="0" dirty="0">
              <a:solidFill>
                <a:srgbClr val="000000"/>
              </a:solidFill>
              <a:effectLst/>
              <a:latin typeface="Tahoma" panose="020B0604030504040204" pitchFamily="34" charset="0"/>
            </a:endParaRPr>
          </a:p>
          <a:p>
            <a:pPr marL="0" indent="0">
              <a:buNone/>
            </a:pPr>
            <a:br>
              <a:rPr lang="en-US" dirty="0"/>
            </a:br>
            <a:endParaRPr lang="en-US" dirty="0"/>
          </a:p>
        </p:txBody>
      </p:sp>
    </p:spTree>
    <p:extLst>
      <p:ext uri="{BB962C8B-B14F-4D97-AF65-F5344CB8AC3E}">
        <p14:creationId xmlns:p14="http://schemas.microsoft.com/office/powerpoint/2010/main" val="38404671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5B244F-A496-435B-AC28-F71B2992C920}"/>
              </a:ext>
            </a:extLst>
          </p:cNvPr>
          <p:cNvSpPr>
            <a:spLocks noGrp="1"/>
          </p:cNvSpPr>
          <p:nvPr>
            <p:ph type="title"/>
          </p:nvPr>
        </p:nvSpPr>
        <p:spPr>
          <a:xfrm>
            <a:off x="838200" y="365125"/>
            <a:ext cx="10515600" cy="123147"/>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17B971BC-D4B3-4B4B-91FB-5EB7D3FA3715}"/>
              </a:ext>
            </a:extLst>
          </p:cNvPr>
          <p:cNvSpPr>
            <a:spLocks noGrp="1"/>
          </p:cNvSpPr>
          <p:nvPr>
            <p:ph idx="1"/>
          </p:nvPr>
        </p:nvSpPr>
        <p:spPr>
          <a:xfrm>
            <a:off x="62143" y="488272"/>
            <a:ext cx="11896077" cy="5688691"/>
          </a:xfrm>
        </p:spPr>
        <p:txBody>
          <a:bodyPr/>
          <a:lstStyle/>
          <a:p>
            <a:pPr algn="just">
              <a:buFont typeface="Wingdings" panose="05000000000000000000" pitchFamily="2" charset="2"/>
              <a:buChar char="Ø"/>
            </a:pPr>
            <a:r>
              <a:rPr lang="en-US" b="1" i="1" dirty="0">
                <a:solidFill>
                  <a:schemeClr val="accent1"/>
                </a:solidFill>
              </a:rPr>
              <a:t>Overhead AC transmission </a:t>
            </a:r>
            <a:r>
              <a:rPr lang="en-US" dirty="0"/>
              <a:t>lines share one characteristic; they carry 3-phase current. Transmission voltages vary from 69 kV up to 765 kV. The DC voltage transmission tower has lines in pairs rather than in threes (for 3-phase current) as in AC voltage lines. One line is the positive current line and the other is the negative current line.</a:t>
            </a:r>
          </a:p>
          <a:p>
            <a:pPr algn="just">
              <a:buFont typeface="Wingdings" panose="05000000000000000000" pitchFamily="2" charset="2"/>
              <a:buChar char="Ø"/>
            </a:pPr>
            <a:r>
              <a:rPr lang="en-US" b="1" i="1" dirty="0" err="1">
                <a:solidFill>
                  <a:schemeClr val="accent1"/>
                </a:solidFill>
              </a:rPr>
              <a:t>Subtransmission</a:t>
            </a:r>
            <a:r>
              <a:rPr lang="en-US" b="1" i="1" dirty="0">
                <a:solidFill>
                  <a:schemeClr val="accent1"/>
                </a:solidFill>
              </a:rPr>
              <a:t> lines</a:t>
            </a:r>
            <a:r>
              <a:rPr lang="en-US" b="1" i="1" dirty="0"/>
              <a:t> </a:t>
            </a:r>
            <a:r>
              <a:rPr lang="en-US" dirty="0"/>
              <a:t>carry voltages reduced from the major transmission line system. Typically, 34.5 kV to 69 kV, this power is sent to regional distribution substations. </a:t>
            </a:r>
          </a:p>
          <a:p>
            <a:pPr algn="just">
              <a:buFont typeface="Wingdings" panose="05000000000000000000" pitchFamily="2" charset="2"/>
              <a:buChar char="Ø"/>
            </a:pPr>
            <a:r>
              <a:rPr lang="en-US" b="1" i="1" dirty="0">
                <a:solidFill>
                  <a:schemeClr val="accent1"/>
                </a:solidFill>
              </a:rPr>
              <a:t>Underground transmission </a:t>
            </a:r>
            <a:r>
              <a:rPr lang="en-US" dirty="0"/>
              <a:t>lines are more common in populated areas. They may be buried with no protection, or placed in conduit, trenches, or tunnels.</a:t>
            </a:r>
          </a:p>
          <a:p>
            <a:pPr marL="0" indent="0">
              <a:buNone/>
            </a:pPr>
            <a:endParaRPr lang="en-US" dirty="0"/>
          </a:p>
        </p:txBody>
      </p:sp>
    </p:spTree>
    <p:extLst>
      <p:ext uri="{BB962C8B-B14F-4D97-AF65-F5344CB8AC3E}">
        <p14:creationId xmlns:p14="http://schemas.microsoft.com/office/powerpoint/2010/main" val="21559707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6CEEEE-1C7D-4342-88A4-296314A60969}"/>
              </a:ext>
            </a:extLst>
          </p:cNvPr>
          <p:cNvSpPr>
            <a:spLocks noGrp="1"/>
          </p:cNvSpPr>
          <p:nvPr>
            <p:ph type="title"/>
          </p:nvPr>
        </p:nvSpPr>
        <p:spPr>
          <a:xfrm>
            <a:off x="838200" y="365125"/>
            <a:ext cx="10515600" cy="114269"/>
          </a:xfrm>
        </p:spPr>
        <p:txBody>
          <a:bodyPr>
            <a:normAutofit fontScale="90000"/>
          </a:bodyPr>
          <a:lstStyle/>
          <a:p>
            <a:r>
              <a:rPr lang="en-US" dirty="0"/>
              <a:t> </a:t>
            </a:r>
          </a:p>
        </p:txBody>
      </p:sp>
      <p:pic>
        <p:nvPicPr>
          <p:cNvPr id="4" name="Content Placeholder 3">
            <a:extLst>
              <a:ext uri="{FF2B5EF4-FFF2-40B4-BE49-F238E27FC236}">
                <a16:creationId xmlns:a16="http://schemas.microsoft.com/office/drawing/2014/main" id="{B2484545-A5BC-4351-9254-4D4BBB860355}"/>
              </a:ext>
            </a:extLst>
          </p:cNvPr>
          <p:cNvPicPr>
            <a:picLocks noGrp="1" noChangeAspect="1"/>
          </p:cNvPicPr>
          <p:nvPr>
            <p:ph idx="1"/>
          </p:nvPr>
        </p:nvPicPr>
        <p:blipFill>
          <a:blip r:embed="rId2"/>
          <a:stretch>
            <a:fillRect/>
          </a:stretch>
        </p:blipFill>
        <p:spPr>
          <a:xfrm>
            <a:off x="477409" y="1536782"/>
            <a:ext cx="5219096" cy="3132872"/>
          </a:xfrm>
          <a:prstGeom prst="rect">
            <a:avLst/>
          </a:prstGeom>
        </p:spPr>
      </p:pic>
      <p:pic>
        <p:nvPicPr>
          <p:cNvPr id="5" name="Picture 4">
            <a:extLst>
              <a:ext uri="{FF2B5EF4-FFF2-40B4-BE49-F238E27FC236}">
                <a16:creationId xmlns:a16="http://schemas.microsoft.com/office/drawing/2014/main" id="{C1518BD3-4AE5-4320-8466-BC5FEB2850DD}"/>
              </a:ext>
            </a:extLst>
          </p:cNvPr>
          <p:cNvPicPr>
            <a:picLocks noChangeAspect="1"/>
          </p:cNvPicPr>
          <p:nvPr/>
        </p:nvPicPr>
        <p:blipFill>
          <a:blip r:embed="rId3"/>
          <a:stretch>
            <a:fillRect/>
          </a:stretch>
        </p:blipFill>
        <p:spPr>
          <a:xfrm>
            <a:off x="6495498" y="1357404"/>
            <a:ext cx="4262652" cy="2834664"/>
          </a:xfrm>
          <a:prstGeom prst="rect">
            <a:avLst/>
          </a:prstGeom>
        </p:spPr>
      </p:pic>
      <p:pic>
        <p:nvPicPr>
          <p:cNvPr id="6" name="Picture 5">
            <a:extLst>
              <a:ext uri="{FF2B5EF4-FFF2-40B4-BE49-F238E27FC236}">
                <a16:creationId xmlns:a16="http://schemas.microsoft.com/office/drawing/2014/main" id="{ED0552DD-FE55-412C-8A6D-EB22D2556513}"/>
              </a:ext>
            </a:extLst>
          </p:cNvPr>
          <p:cNvPicPr>
            <a:picLocks noChangeAspect="1"/>
          </p:cNvPicPr>
          <p:nvPr/>
        </p:nvPicPr>
        <p:blipFill>
          <a:blip r:embed="rId4"/>
          <a:stretch>
            <a:fillRect/>
          </a:stretch>
        </p:blipFill>
        <p:spPr>
          <a:xfrm>
            <a:off x="7150449" y="4279036"/>
            <a:ext cx="2481823" cy="2584281"/>
          </a:xfrm>
          <a:prstGeom prst="rect">
            <a:avLst/>
          </a:prstGeom>
        </p:spPr>
      </p:pic>
    </p:spTree>
    <p:extLst>
      <p:ext uri="{BB962C8B-B14F-4D97-AF65-F5344CB8AC3E}">
        <p14:creationId xmlns:p14="http://schemas.microsoft.com/office/powerpoint/2010/main" val="218629918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230</TotalTime>
  <Words>783</Words>
  <Application>Microsoft Office PowerPoint</Application>
  <PresentationFormat>Widescreen</PresentationFormat>
  <Paragraphs>37</Paragraphs>
  <Slides>10</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10</vt:i4>
      </vt:variant>
    </vt:vector>
  </HeadingPairs>
  <TitlesOfParts>
    <vt:vector size="16" baseType="lpstr">
      <vt:lpstr>Arial</vt:lpstr>
      <vt:lpstr>Calibri</vt:lpstr>
      <vt:lpstr>Calibri Light</vt:lpstr>
      <vt:lpstr>Tahoma</vt:lpstr>
      <vt:lpstr>Wingdings</vt:lpstr>
      <vt:lpstr>Office Theme</vt:lpstr>
      <vt:lpstr>Basic elements  of energetic systems</vt:lpstr>
      <vt:lpstr>Power plants</vt:lpstr>
      <vt:lpstr>Turbines</vt:lpstr>
      <vt:lpstr>PowerPoint Presentation</vt:lpstr>
      <vt:lpstr>Generators</vt:lpstr>
      <vt:lpstr>PowerPoint Presentation</vt:lpstr>
      <vt:lpstr>Transmission lines</vt:lpstr>
      <vt:lpstr>PowerPoint Presentation</vt:lpstr>
      <vt:lpstr> </vt:lpstr>
      <vt:lpstr>Transformers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Basic elements of electro energetic systems</dc:title>
  <dc:creator>Nastavnik</dc:creator>
  <cp:lastModifiedBy>Nastavnik</cp:lastModifiedBy>
  <cp:revision>12</cp:revision>
  <dcterms:created xsi:type="dcterms:W3CDTF">2020-11-22T13:12:53Z</dcterms:created>
  <dcterms:modified xsi:type="dcterms:W3CDTF">2020-11-22T17:09:35Z</dcterms:modified>
</cp:coreProperties>
</file>