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9" r:id="rId4"/>
    <p:sldId id="260" r:id="rId5"/>
    <p:sldId id="264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3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1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54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93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6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426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408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61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32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5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760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098BCFC-4061-4ADE-91F1-4CC3E75A2B22}" type="datetimeFigureOut">
              <a:rPr lang="en-US" smtClean="0"/>
              <a:t>06-Mar-2018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9C86ABA-34A2-46A1-BB99-06D10E06362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2277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1.png"/><Relationship Id="rId5" Type="http://schemas.openxmlformats.org/officeDocument/2006/relationships/image" Target="../media/image110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ME" sz="9600" dirty="0" smtClean="0"/>
              <a:t>Logaritamska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5400" dirty="0"/>
              <a:t>f</a:t>
            </a:r>
            <a:r>
              <a:rPr lang="sr-Latn-ME" sz="5400" dirty="0" smtClean="0"/>
              <a:t>unkcija</a:t>
            </a:r>
          </a:p>
        </p:txBody>
      </p:sp>
    </p:spTree>
    <p:extLst>
      <p:ext uri="{BB962C8B-B14F-4D97-AF65-F5344CB8AC3E}">
        <p14:creationId xmlns:p14="http://schemas.microsoft.com/office/powerpoint/2010/main" val="192370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05217" y="642689"/>
                <a:ext cx="1056336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sz="3200" dirty="0" smtClean="0"/>
                  <a:t>Neka je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sr-Latn-ME" sz="3200" dirty="0" smtClean="0"/>
                  <a:t> i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≠1</m:t>
                    </m:r>
                  </m:oMath>
                </a14:m>
                <a:r>
                  <a:rPr lang="sr-Latn-ME" dirty="0" smtClean="0"/>
                  <a:t>. 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17" y="642689"/>
                <a:ext cx="10563368" cy="584775"/>
              </a:xfrm>
              <a:prstGeom prst="rect">
                <a:avLst/>
              </a:prstGeom>
              <a:blipFill rotWithShape="0">
                <a:blip r:embed="rId2"/>
                <a:stretch>
                  <a:fillRect l="-1327" t="-12500" b="-34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805217" y="1751067"/>
                <a:ext cx="10563368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sz="3200" dirty="0" smtClean="0"/>
                  <a:t>Svakom pozitivnom broju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sz="3200" dirty="0" smtClean="0"/>
                  <a:t> možemo pridružiti broj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sr-Latn-ME" sz="3200" dirty="0" smtClean="0"/>
                  <a:t> koji je jednak logaritmu od broja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sz="3200" dirty="0" smtClean="0"/>
                  <a:t> za osnovu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sr-Latn-ME" dirty="0" smtClean="0"/>
                  <a:t>. </a:t>
                </a:r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17" y="1751067"/>
                <a:ext cx="10563368" cy="1077218"/>
              </a:xfrm>
              <a:prstGeom prst="rect">
                <a:avLst/>
              </a:prstGeom>
              <a:blipFill rotWithShape="0">
                <a:blip r:embed="rId3"/>
                <a:stretch>
                  <a:fillRect l="-1327" t="-6780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05217" y="2751909"/>
                <a:ext cx="10304061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sz="3200" dirty="0" smtClean="0"/>
                  <a:t>Drugim riječima, na skupu pozitivnih brojeva  definišemo funkciju   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32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3200" dirty="0" smtClean="0"/>
                  <a:t>.</a:t>
                </a:r>
                <a:endParaRPr lang="en-US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17" y="2751909"/>
                <a:ext cx="10304061" cy="1077218"/>
              </a:xfrm>
              <a:prstGeom prst="rect">
                <a:avLst/>
              </a:prstGeom>
              <a:blipFill rotWithShape="0">
                <a:blip r:embed="rId4"/>
                <a:stretch>
                  <a:fillRect l="-1361" t="-7345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805216" y="4195280"/>
            <a:ext cx="101948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r-Latn-ME" sz="3200" dirty="0" smtClean="0"/>
              <a:t>Datu funkciju nazivamo </a:t>
            </a:r>
            <a:r>
              <a:rPr lang="sr-Latn-ME" sz="3200" b="1" dirty="0" smtClean="0"/>
              <a:t>logaritamska funkcija</a:t>
            </a:r>
            <a:r>
              <a:rPr lang="sr-Latn-ME" sz="3200" dirty="0" smtClean="0"/>
              <a:t>.</a:t>
            </a:r>
            <a:endParaRPr lang="en-US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805216" y="5146208"/>
                <a:ext cx="10467834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r-Latn-ME" sz="3200" dirty="0" smtClean="0"/>
                  <a:t>Njena oblast definisanosti je skup svih pozitivnih brojeva, ili </a:t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ME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0,+</m:t>
                        </m:r>
                        <m:r>
                          <a:rPr lang="sr-Latn-ME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sr-Latn-ME" sz="3200" dirty="0" smtClean="0"/>
                  <a:t>.</a:t>
                </a:r>
                <a:endParaRPr lang="en-US" sz="32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16" y="5146208"/>
                <a:ext cx="10467834" cy="1077218"/>
              </a:xfrm>
              <a:prstGeom prst="rect">
                <a:avLst/>
              </a:prstGeom>
              <a:blipFill rotWithShape="0">
                <a:blip r:embed="rId5"/>
                <a:stretch>
                  <a:fillRect l="-1340" t="-7345" r="-116" b="-180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757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05218" y="750627"/>
                <a:ext cx="101675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000" dirty="0" smtClean="0"/>
                  <a:t>Primjer1.  Nacrtati grafik funkcije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000" dirty="0" smtClean="0"/>
                  <a:t>.</a:t>
                </a:r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218" y="750627"/>
                <a:ext cx="10167582" cy="400110"/>
              </a:xfrm>
              <a:prstGeom prst="rect">
                <a:avLst/>
              </a:prstGeom>
              <a:blipFill rotWithShape="0">
                <a:blip r:embed="rId2"/>
                <a:stretch>
                  <a:fillRect l="-60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5635280"/>
                  </p:ext>
                </p:extLst>
              </p:nvPr>
            </p:nvGraphicFramePr>
            <p:xfrm>
              <a:off x="805218" y="1119959"/>
              <a:ext cx="8128000" cy="9777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28298"/>
                    <a:gridCol w="803702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X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sr-Latn-ME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sr-Latn-ME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sr-Latn-ME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sr-Latn-ME" smtClean="0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sr-Latn-ME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sr-Latn-M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85635280"/>
                  </p:ext>
                </p:extLst>
              </p:nvPr>
            </p:nvGraphicFramePr>
            <p:xfrm>
              <a:off x="805218" y="1119959"/>
              <a:ext cx="8128000" cy="10012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28298"/>
                    <a:gridCol w="803702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606870"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X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153788" t="-1000" r="-760606" b="-7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201807" t="-1000" r="-504819" b="-7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300000" t="-1000" r="-401796" b="-7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500000" t="-1000" r="-201796" b="-7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603614" t="-1000" r="-103012" b="-7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699401" t="-1000" r="-2395" b="-70000"/>
                          </a:stretch>
                        </a:blipFill>
                      </a:tcPr>
                    </a:tc>
                  </a:tr>
                  <a:tr h="3943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495" t="-155385" r="-562376" b="-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 anchor="ctr" anchorCtr="1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8695004"/>
                  </p:ext>
                </p:extLst>
              </p:nvPr>
            </p:nvGraphicFramePr>
            <p:xfrm>
              <a:off x="805218" y="1119959"/>
              <a:ext cx="8134904" cy="97771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5202"/>
                    <a:gridCol w="803702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X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b="1" i="1" smtClean="0"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sr-Latn-ME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sr-Latn-ME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sr-Latn-ME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sr-Latn-ME" smtClean="0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sr-Latn-ME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sr-Latn-ME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-3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-2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-1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0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2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3</a:t>
                          </a:r>
                          <a:endParaRPr lang="en-US" dirty="0"/>
                        </a:p>
                      </a:txBody>
                      <a:tcPr anchor="ctr" anchorCtr="1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8695004"/>
                  </p:ext>
                </p:extLst>
              </p:nvPr>
            </p:nvGraphicFramePr>
            <p:xfrm>
              <a:off x="805218" y="1119959"/>
              <a:ext cx="8134904" cy="100120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235202"/>
                    <a:gridCol w="803702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606870"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X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4"/>
                          <a:stretch>
                            <a:fillRect l="-154545" t="-1000" r="-760606" b="-79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4"/>
                          <a:stretch>
                            <a:fillRect l="-202410" t="-1000" r="-504819" b="-79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4"/>
                          <a:stretch>
                            <a:fillRect l="-300599" t="-1000" r="-401796" b="-79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4"/>
                          <a:stretch>
                            <a:fillRect l="-500599" t="-1000" r="-201796" b="-79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4"/>
                          <a:stretch>
                            <a:fillRect l="-604217" t="-1000" r="-103012" b="-79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4"/>
                          <a:stretch>
                            <a:fillRect l="-700000" t="-1000" r="-2395" b="-79000"/>
                          </a:stretch>
                        </a:blipFill>
                      </a:tcPr>
                    </a:tc>
                  </a:tr>
                  <a:tr h="39433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4"/>
                          <a:stretch>
                            <a:fillRect l="-493" t="-155385" r="-559606" b="-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-3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-2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-1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0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1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2</a:t>
                          </a:r>
                          <a:endParaRPr lang="en-US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dirty="0" smtClean="0"/>
                            <a:t>3</a:t>
                          </a:r>
                          <a:endParaRPr lang="en-US" dirty="0"/>
                        </a:p>
                      </a:txBody>
                      <a:tcPr anchor="ctr" anchorCtr="1"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8490" y="2467001"/>
                <a:ext cx="6334876" cy="37023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400" dirty="0" smtClean="0"/>
                  <a:t>Svojstva funkcije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400" dirty="0" smtClean="0"/>
                  <a:t>:</a:t>
                </a:r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𝐷𝑓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0,+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sr-Latn-ME" sz="2400" dirty="0" smtClean="0"/>
                  <a:t> ;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𝐷𝑓</m:t>
                        </m:r>
                      </m:e>
                    </m:acc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∞,+∞</m:t>
                        </m:r>
                      </m:e>
                    </m:d>
                  </m:oMath>
                </a14:m>
                <a:endParaRPr lang="sr-Latn-ME" sz="2400" b="0" dirty="0" smtClean="0"/>
              </a:p>
              <a:p>
                <a:pPr marL="342900" indent="-342900">
                  <a:buAutoNum type="arabicPeriod"/>
                </a:pPr>
                <a:r>
                  <a:rPr lang="sr-Latn-ME" sz="2400" dirty="0" smtClean="0"/>
                  <a:t>Nije ni parna, ni neparna</a:t>
                </a:r>
                <a:endParaRPr lang="sr-Latn-ME" sz="2400" b="0" dirty="0" smtClean="0"/>
              </a:p>
              <a:p>
                <a:pPr marL="342900" indent="-342900">
                  <a:buAutoNum type="arabicPeriod"/>
                </a:pPr>
                <a:r>
                  <a:rPr lang="sr-Latn-ME" sz="2400" dirty="0" smtClean="0"/>
                  <a:t>Nule funkcije: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1,0</m:t>
                        </m:r>
                      </m:e>
                    </m:d>
                  </m:oMath>
                </a14:m>
                <a:endParaRPr lang="sr-Latn-ME" sz="2400" dirty="0" smtClean="0"/>
              </a:p>
              <a:p>
                <a:pPr marL="342900" indent="-342900">
                  <a:buAutoNum type="arabicPeriod"/>
                </a:pPr>
                <a:r>
                  <a:rPr lang="sr-Latn-ME" sz="2400" dirty="0" smtClean="0"/>
                  <a:t>Presjek sa y-osom: nema</a:t>
                </a:r>
              </a:p>
              <a:p>
                <a:pPr marL="342900" indent="-342900">
                  <a:buAutoNum type="arabicPeriod"/>
                </a:pPr>
                <a:r>
                  <a:rPr lang="sr-Latn-ME" sz="2400" dirty="0" smtClean="0"/>
                  <a:t>Znak: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&lt;0 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1,+∞</m:t>
                        </m:r>
                      </m:e>
                    </m:d>
                    <m:r>
                      <a:rPr lang="sr-Latn-ME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;  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&gt;0 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endParaRPr lang="sr-Latn-ME" sz="2400" dirty="0" smtClean="0"/>
              </a:p>
              <a:p>
                <a:pPr marL="342900" indent="-342900">
                  <a:buAutoNum type="arabicPeriod"/>
                </a:pPr>
                <a:r>
                  <a:rPr lang="sr-Latn-ME" sz="2400" dirty="0" smtClean="0"/>
                  <a:t>Tok: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 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𝐷𝑓</m:t>
                    </m:r>
                  </m:oMath>
                </a14:m>
                <a:endParaRPr lang="sr-Latn-ME" sz="2400" b="0" dirty="0" smtClean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rabicPeriod"/>
                </a:pPr>
                <a:r>
                  <a:rPr lang="sr-Latn-ME" sz="2400" dirty="0" smtClean="0"/>
                  <a:t>Nije ograničena ni sa donje, ni sa gornje strane</a:t>
                </a:r>
              </a:p>
              <a:p>
                <a:pPr marL="342900" indent="-342900">
                  <a:buAutoNum type="arabicPeriod"/>
                </a:pPr>
                <a:r>
                  <a:rPr lang="sr-Latn-ME" sz="2400" dirty="0" smtClean="0"/>
                  <a:t>Asimptota je vertikalna, prava </a:t>
                </a:r>
                <a14:m>
                  <m:oMath xmlns:m="http://schemas.openxmlformats.org/officeDocument/2006/math">
                    <m:r>
                      <a:rPr lang="sr-Latn-ME" sz="240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sr-Latn-ME" sz="2400" dirty="0" smtClean="0"/>
              </a:p>
              <a:p>
                <a:pPr marL="342900" indent="-342900">
                  <a:buAutoNum type="arabicPeriod"/>
                </a:pPr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90" y="2467001"/>
                <a:ext cx="6334876" cy="3702360"/>
              </a:xfrm>
              <a:prstGeom prst="rect">
                <a:avLst/>
              </a:prstGeom>
              <a:blipFill rotWithShape="0">
                <a:blip r:embed="rId5"/>
                <a:stretch>
                  <a:fillRect l="-1538" t="-1318" r="-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/>
          <p:nvPr/>
        </p:nvPicPr>
        <p:blipFill rotWithShape="1">
          <a:blip r:embed="rId6"/>
          <a:srcRect l="4583" t="836" r="40694" b="686"/>
          <a:stretch/>
        </p:blipFill>
        <p:spPr bwMode="auto">
          <a:xfrm>
            <a:off x="6416863" y="2121164"/>
            <a:ext cx="5524927" cy="40921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7914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23331" y="504967"/>
                <a:ext cx="5819991" cy="6257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400" dirty="0" smtClean="0"/>
                  <a:t>Primjer2: Nacrtati  grafik funkcije 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31" y="504967"/>
                <a:ext cx="5819991" cy="625749"/>
              </a:xfrm>
              <a:prstGeom prst="rect">
                <a:avLst/>
              </a:prstGeom>
              <a:blipFill rotWithShape="0">
                <a:blip r:embed="rId2"/>
                <a:stretch>
                  <a:fillRect l="-1677" t="-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8092970"/>
                  </p:ext>
                </p:extLst>
              </p:nvPr>
            </p:nvGraphicFramePr>
            <p:xfrm>
              <a:off x="805218" y="1119959"/>
              <a:ext cx="8134904" cy="122116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05719"/>
                    <a:gridCol w="633185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sr-Latn-ME" sz="2000" dirty="0" smtClean="0"/>
                            <a:t>X</a:t>
                          </a:r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sz="2000" b="1" i="1" smtClean="0">
                                        <a:latin typeface="Cambria Math" panose="02040503050406030204" pitchFamily="18" charset="0"/>
                                      </a:rPr>
                                      <m:t>𝟖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sz="2000" b="1" i="1" smtClean="0"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sr-Latn-ME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r>
                            <a:rPr lang="sr-Latn-ME" sz="2000" dirty="0" smtClean="0"/>
                            <a:t>1</a:t>
                          </a:r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0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000" b="1" i="1" smtClean="0"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000" b="1" i="1" smtClean="0"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 anchorCtr="1"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00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sr-Latn-ME" sz="200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sr-Latn-ME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sr-Latn-ME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sr-Latn-ME" sz="2000" smtClean="0">
                                            <a:latin typeface="Cambria Math" panose="02040503050406030204" pitchFamily="18" charset="0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f>
                                          <m:fPr>
                                            <m:ctrlPr>
                                              <a:rPr lang="sr-Latn-ME" sz="20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sr-Latn-ME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num>
                                          <m:den>
                                            <m:r>
                                              <a:rPr lang="sr-Latn-ME" sz="20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den>
                                        </m:f>
                                      </m:sub>
                                    </m:sSub>
                                  </m:fName>
                                  <m:e>
                                    <m:r>
                                      <a:rPr lang="sr-Latn-ME" sz="2000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78092970"/>
                  </p:ext>
                </p:extLst>
              </p:nvPr>
            </p:nvGraphicFramePr>
            <p:xfrm>
              <a:off x="805218" y="1119959"/>
              <a:ext cx="8134904" cy="122116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05719"/>
                    <a:gridCol w="633185"/>
                    <a:gridCol w="1016000"/>
                    <a:gridCol w="1016000"/>
                    <a:gridCol w="1016000"/>
                    <a:gridCol w="1016000"/>
                    <a:gridCol w="1016000"/>
                    <a:gridCol w="1016000"/>
                  </a:tblGrid>
                  <a:tr h="664147">
                    <a:tc>
                      <a:txBody>
                        <a:bodyPr/>
                        <a:lstStyle/>
                        <a:p>
                          <a:r>
                            <a:rPr lang="sr-Latn-ME" sz="2000" dirty="0" smtClean="0"/>
                            <a:t>X</a:t>
                          </a:r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223077" t="-909" r="-965385" b="-8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202410" t="-909" r="-504819" b="-8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300599" t="-909" r="-401796" b="-8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sr-Latn-ME" sz="2000" dirty="0" smtClean="0"/>
                            <a:t>1</a:t>
                          </a:r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500599" t="-909" r="-201796" b="-8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604217" t="-909" r="-103012" b="-8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700000" t="-909" r="-2395" b="-85455"/>
                          </a:stretch>
                        </a:blipFill>
                      </a:tcPr>
                    </a:tc>
                  </a:tr>
                  <a:tr h="55702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 anchorCtr="1">
                        <a:blipFill rotWithShape="0">
                          <a:blip r:embed="rId3"/>
                          <a:stretch>
                            <a:fillRect l="-433" t="-120652" r="-479654" b="-21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  <a:tc>
                      <a:txBody>
                        <a:bodyPr/>
                        <a:lstStyle/>
                        <a:p>
                          <a:endParaRPr lang="en-US" sz="2000" dirty="0"/>
                        </a:p>
                      </a:txBody>
                      <a:tcPr anchor="ctr" anchorCtr="1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07207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/>
          <a:srcRect l="9305" t="1920" r="37640" b="14137"/>
          <a:stretch/>
        </p:blipFill>
        <p:spPr bwMode="auto">
          <a:xfrm>
            <a:off x="578182" y="1777799"/>
            <a:ext cx="5167525" cy="36747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/>
          <p:cNvPicPr/>
          <p:nvPr/>
        </p:nvPicPr>
        <p:blipFill rotWithShape="1">
          <a:blip r:embed="rId3"/>
          <a:srcRect l="6388" t="1" r="40972" b="-1261"/>
          <a:stretch/>
        </p:blipFill>
        <p:spPr bwMode="auto">
          <a:xfrm>
            <a:off x="6515598" y="1777799"/>
            <a:ext cx="4580032" cy="388602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78182" y="680630"/>
                <a:ext cx="10517448" cy="830997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wrap="square">
                <a:spAutoFit/>
              </a:bodyPr>
              <a:lstStyle/>
              <a:p>
                <a:r>
                  <a:rPr lang="sr-Latn-ME" sz="2400" dirty="0" smtClean="0"/>
                  <a:t>Funkcije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sr-Latn-ME" sz="2400" dirty="0" smtClean="0"/>
                  <a:t> i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400" dirty="0" smtClean="0"/>
                  <a:t>,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d>
                      <m:d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&gt;0, 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≠1</m:t>
                        </m:r>
                      </m:e>
                    </m:d>
                  </m:oMath>
                </a14:m>
                <a:r>
                  <a:rPr lang="sr-Latn-ME" sz="2400" dirty="0" smtClean="0"/>
                  <a:t> su uzajamno inverzne. Njihovi grafici su simetrični u odnosu na pravu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sr-Latn-ME" sz="2400" dirty="0" smtClean="0"/>
                  <a:t>. 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182" y="680630"/>
                <a:ext cx="10517448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928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009934" y="1903441"/>
                <a:ext cx="7874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sr-Latn-ME" i="1" dirty="0" smtClean="0">
                          <a:latin typeface="Cambria Math" panose="02040503050406030204" pitchFamily="18" charset="0"/>
                        </a:rPr>
                        <m:t>&gt;1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934" y="1903441"/>
                <a:ext cx="787406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805614" y="1903441"/>
                <a:ext cx="131018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i="1" dirty="0" smtClean="0">
                          <a:latin typeface="Cambria Math" panose="02040503050406030204" pitchFamily="18" charset="0"/>
                        </a:rPr>
                        <m:t>0&lt;</m:t>
                      </m:r>
                      <m:r>
                        <a:rPr lang="sr-Latn-ME" i="1" dirty="0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sr-Latn-ME" i="1" dirty="0" smtClean="0">
                          <a:latin typeface="Cambria Math" panose="02040503050406030204" pitchFamily="18" charset="0"/>
                        </a:rPr>
                        <m:t>&lt;1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5614" y="1903441"/>
                <a:ext cx="1310186" cy="369332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744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23331" y="504967"/>
                <a:ext cx="11076815" cy="8462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000" dirty="0" smtClean="0"/>
                  <a:t>Primjer3: U </a:t>
                </a:r>
                <a:r>
                  <a:rPr lang="en-US" sz="2000" dirty="0" err="1" smtClean="0"/>
                  <a:t>jednom</a:t>
                </a:r>
                <a:r>
                  <a:rPr lang="sr-Latn-ME" sz="2000" dirty="0" smtClean="0"/>
                  <a:t> koordinatnom sistemu nacrtati  grafike funkcije: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000" dirty="0" smtClean="0"/>
                  <a:t>,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000" dirty="0" smtClean="0"/>
                  <a:t>,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000" dirty="0" smtClean="0"/>
                  <a:t>; </a:t>
                </a:r>
              </a:p>
              <a:p>
                <a:r>
                  <a:rPr lang="en-US" sz="2000" dirty="0"/>
                  <a:t>a</a:t>
                </a:r>
                <a:r>
                  <a:rPr lang="en-US" sz="2000" b="0" dirty="0" smtClean="0"/>
                  <a:t> u </a:t>
                </a:r>
                <a:r>
                  <a:rPr lang="en-US" sz="2000" b="0" dirty="0" err="1" smtClean="0"/>
                  <a:t>drugom</a:t>
                </a:r>
                <a:r>
                  <a:rPr lang="en-US" sz="2000" dirty="0"/>
                  <a:t>:</a:t>
                </a:r>
                <a:r>
                  <a:rPr lang="en-US" sz="2000" b="0" dirty="0" smtClean="0"/>
                  <a:t>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000" dirty="0" smtClean="0"/>
                  <a:t>,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000" dirty="0" smtClean="0"/>
                  <a:t>, </a:t>
                </a:r>
                <a14:m>
                  <m:oMath xmlns:m="http://schemas.openxmlformats.org/officeDocument/2006/math"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0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0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b>
                        </m:sSub>
                      </m:fName>
                      <m:e>
                        <m:r>
                          <a:rPr lang="sr-Latn-ME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</m:oMath>
                </a14:m>
                <a:r>
                  <a:rPr lang="sr-Latn-ME" sz="2000" dirty="0" smtClean="0"/>
                  <a:t> .  Uočiti sličnosti i razlike između grafika funkcija.</a:t>
                </a:r>
                <a:endParaRPr lang="en-US" sz="20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31" y="504967"/>
                <a:ext cx="11076815" cy="846257"/>
              </a:xfrm>
              <a:prstGeom prst="rect">
                <a:avLst/>
              </a:prstGeom>
              <a:blipFill rotWithShape="0">
                <a:blip r:embed="rId2"/>
                <a:stretch>
                  <a:fillRect l="-605" t="-4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78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 flipH="1">
                <a:off x="769049" y="450376"/>
                <a:ext cx="10790604" cy="58635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r-Latn-ME" sz="2400" b="1" dirty="0" smtClean="0"/>
                  <a:t>ZADACI: </a:t>
                </a:r>
              </a:p>
              <a:p>
                <a:r>
                  <a:rPr lang="sr-Latn-ME" sz="2400" dirty="0" smtClean="0"/>
                  <a:t>1. Odrediti oblast definisanosti funkcija: </a:t>
                </a: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</m:func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0,3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4−</m:t>
                            </m:r>
                            <m:sSup>
                              <m:sSup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−3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</m:e>
                    </m:func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</m:sub>
                        </m:sSub>
                      </m:fName>
                      <m:e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3−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func>
                  </m:oMath>
                </a14:m>
                <a:endParaRPr lang="sr-Latn-ME" sz="2400" dirty="0" smtClean="0"/>
              </a:p>
              <a:p>
                <a:endParaRPr lang="sr-Latn-ME" sz="2400" dirty="0" smtClean="0"/>
              </a:p>
              <a:p>
                <a:r>
                  <a:rPr lang="sr-Latn-ME" sz="2400" dirty="0" smtClean="0"/>
                  <a:t>2. Odrediti oblast definisanosti  i nule funkcije:</a:t>
                </a:r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</m:e>
                        </m:d>
                      </m:e>
                    </m:func>
                  </m:oMath>
                </a14:m>
                <a:endParaRPr lang="sr-Latn-ME" sz="240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ME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−4</m:t>
                            </m:r>
                          </m:e>
                        </m:d>
                      </m:e>
                    </m:func>
                  </m:oMath>
                </a14:m>
                <a:endParaRPr lang="sr-Latn-ME" sz="2400" b="0" dirty="0" smtClean="0"/>
              </a:p>
              <a:p>
                <a:pPr marL="342900" indent="-34290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f>
                              <m:fPr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b>
                        </m:sSub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</m:e>
                    </m:func>
                  </m:oMath>
                </a14:m>
                <a:endParaRPr lang="sr-Latn-ME" sz="2400" dirty="0" smtClean="0"/>
              </a:p>
              <a:p>
                <a:endParaRPr lang="sr-Latn-ME" sz="2400" dirty="0" smtClean="0"/>
              </a:p>
              <a:p>
                <a:r>
                  <a:rPr lang="sr-Latn-ME" sz="2400" dirty="0" smtClean="0"/>
                  <a:t>3. Odredi presječnu tačku grafika funkcije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=1+</m:t>
                    </m:r>
                    <m:func>
                      <m:func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sr-Latn-ME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e>
                        </m:d>
                      </m:e>
                    </m:func>
                  </m:oMath>
                </a14:m>
                <a:r>
                  <a:rPr lang="sr-Latn-ME" sz="2400" dirty="0" smtClean="0"/>
                  <a:t> i prave </a:t>
                </a:r>
                <a14:m>
                  <m:oMath xmlns:m="http://schemas.openxmlformats.org/officeDocument/2006/math">
                    <m:r>
                      <a:rPr lang="sr-Latn-ME" sz="240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i="1" dirty="0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sr-Latn-ME" dirty="0" smtClean="0"/>
                  <a:t>.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69049" y="450376"/>
                <a:ext cx="10790604" cy="5863593"/>
              </a:xfrm>
              <a:prstGeom prst="rect">
                <a:avLst/>
              </a:prstGeom>
              <a:blipFill rotWithShape="0">
                <a:blip r:embed="rId2"/>
                <a:stretch>
                  <a:fillRect l="-847" t="-832" b="-1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375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145</TotalTime>
  <Words>158</Words>
  <Application>Microsoft Office PowerPoint</Application>
  <PresentationFormat>Widescreen</PresentationFormat>
  <Paragraphs>71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Retrospect</vt:lpstr>
      <vt:lpstr>Logaritamska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Logaritamska</dc:title>
  <dc:creator>Korisnik</dc:creator>
  <cp:lastModifiedBy>Korisnik</cp:lastModifiedBy>
  <cp:revision>25</cp:revision>
  <dcterms:created xsi:type="dcterms:W3CDTF">2018-02-24T15:52:36Z</dcterms:created>
  <dcterms:modified xsi:type="dcterms:W3CDTF">2018-03-06T22:51:56Z</dcterms:modified>
</cp:coreProperties>
</file>