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3"/>
  </p:notesMasterIdLst>
  <p:sldIdLst>
    <p:sldId id="579" r:id="rId2"/>
    <p:sldId id="1302" r:id="rId3"/>
    <p:sldId id="1390" r:id="rId4"/>
    <p:sldId id="1391" r:id="rId5"/>
    <p:sldId id="1394" r:id="rId6"/>
    <p:sldId id="1393" r:id="rId7"/>
    <p:sldId id="1398" r:id="rId8"/>
    <p:sldId id="1399" r:id="rId9"/>
    <p:sldId id="1401" r:id="rId10"/>
    <p:sldId id="1402" r:id="rId11"/>
    <p:sldId id="1400" r:id="rId12"/>
    <p:sldId id="1403" r:id="rId13"/>
    <p:sldId id="1404" r:id="rId14"/>
    <p:sldId id="1405" r:id="rId15"/>
    <p:sldId id="1407" r:id="rId16"/>
    <p:sldId id="1397" r:id="rId17"/>
    <p:sldId id="1408" r:id="rId18"/>
    <p:sldId id="1410" r:id="rId19"/>
    <p:sldId id="1412" r:id="rId20"/>
    <p:sldId id="1413" r:id="rId21"/>
    <p:sldId id="1414" r:id="rId22"/>
    <p:sldId id="1415" r:id="rId23"/>
    <p:sldId id="1411" r:id="rId24"/>
    <p:sldId id="1416" r:id="rId25"/>
    <p:sldId id="1425" r:id="rId26"/>
    <p:sldId id="1427" r:id="rId27"/>
    <p:sldId id="1428" r:id="rId28"/>
    <p:sldId id="1447" r:id="rId29"/>
    <p:sldId id="1454" r:id="rId30"/>
    <p:sldId id="1465" r:id="rId31"/>
    <p:sldId id="1466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80B"/>
    <a:srgbClr val="00153E"/>
    <a:srgbClr val="232949"/>
    <a:srgbClr val="6F6F83"/>
    <a:srgbClr val="3E5D78"/>
    <a:srgbClr val="923636"/>
    <a:srgbClr val="76046E"/>
    <a:srgbClr val="545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il teme 2 - Isticanj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vijetli stil 3 - Isticanj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Srednji stil 4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Srednji stil 4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4" autoAdjust="0"/>
  </p:normalViewPr>
  <p:slideViewPr>
    <p:cSldViewPr>
      <p:cViewPr>
        <p:scale>
          <a:sx n="157" d="100"/>
          <a:sy n="157" d="100"/>
        </p:scale>
        <p:origin x="-240" y="3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A62E8-7302-402D-A665-A50F22F1593F}" type="datetimeFigureOut">
              <a:rPr lang="sr-Latn-CS" smtClean="0"/>
              <a:pPr/>
              <a:t>19.2.2019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F6631-6253-4B48-9DB4-FA05808F98B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47B6F-847A-4507-8282-B95216F80146}" type="slidenum">
              <a:rPr lang="hr-HR" smtClean="0"/>
              <a:pPr/>
              <a:t>1</a:t>
            </a:fld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8A843-2C29-458E-AABB-047CD1F3F3A2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81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236E-9299-40D2-BB30-B22B48872920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50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7F25-DC4F-41CC-A271-4B005E016928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08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C295-2862-43E1-8071-9D377E344EF4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434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7FC4-52CB-4B13-9223-9E90539ADD95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06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1760-B71D-4D5B-AC0B-E99B3B2CC959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338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A7FD-4888-4755-B9D7-B6740EB0A4E3}" type="datetime1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748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52B9-B4C9-4FF1-A978-984D2758B8CE}" type="datetime1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8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ilagođeni izgled">
    <p:bg>
      <p:bgPr>
        <a:solidFill>
          <a:srgbClr val="18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14282" y="4768468"/>
            <a:ext cx="1262058" cy="210725"/>
          </a:xfrm>
        </p:spPr>
        <p:txBody>
          <a:bodyPr/>
          <a:lstStyle>
            <a:lvl1pPr>
              <a:defRPr b="1">
                <a:solidFill>
                  <a:srgbClr val="DF980B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232288"/>
            <a:ext cx="8358246" cy="3053953"/>
          </a:xfrm>
        </p:spPr>
        <p:txBody>
          <a:bodyPr/>
          <a:lstStyle>
            <a:lvl1pPr>
              <a:buClr>
                <a:srgbClr val="DF980B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DF980B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DF980B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770532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i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slike 6"/>
          <p:cNvSpPr>
            <a:spLocks noGrp="1"/>
          </p:cNvSpPr>
          <p:nvPr>
            <p:ph type="pic" sz="quarter" idx="13"/>
          </p:nvPr>
        </p:nvSpPr>
        <p:spPr>
          <a:xfrm>
            <a:off x="642939" y="1232298"/>
            <a:ext cx="3000375" cy="1553765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slike 8"/>
          <p:cNvSpPr>
            <a:spLocks noGrp="1"/>
          </p:cNvSpPr>
          <p:nvPr>
            <p:ph type="pic" sz="quarter" idx="14"/>
          </p:nvPr>
        </p:nvSpPr>
        <p:spPr>
          <a:xfrm>
            <a:off x="4572001" y="1232297"/>
            <a:ext cx="3357563" cy="1660922"/>
          </a:xfrm>
        </p:spPr>
        <p:txBody>
          <a:bodyPr/>
          <a:lstStyle/>
          <a:p>
            <a:endParaRPr lang="hr-HR"/>
          </a:p>
        </p:txBody>
      </p:sp>
      <p:sp>
        <p:nvSpPr>
          <p:cNvPr id="13" name="Rezervirano mjesto slike 12"/>
          <p:cNvSpPr>
            <a:spLocks noGrp="1"/>
          </p:cNvSpPr>
          <p:nvPr>
            <p:ph type="pic" sz="quarter" idx="15"/>
          </p:nvPr>
        </p:nvSpPr>
        <p:spPr>
          <a:xfrm>
            <a:off x="3429001" y="3107532"/>
            <a:ext cx="2786063" cy="1821656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bg>
      <p:bgPr>
        <a:solidFill>
          <a:srgbClr val="3E5D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214282" y="4768468"/>
            <a:ext cx="1262058" cy="210725"/>
          </a:xfrm>
        </p:spPr>
        <p:txBody>
          <a:bodyPr/>
          <a:lstStyle>
            <a:lvl1pPr>
              <a:defRPr b="1">
                <a:solidFill>
                  <a:srgbClr val="DF980B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>
          <a:xfrm>
            <a:off x="428596" y="1232288"/>
            <a:ext cx="8358246" cy="3053953"/>
          </a:xfrm>
        </p:spPr>
        <p:txBody>
          <a:bodyPr/>
          <a:lstStyle>
            <a:lvl1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DF980B"/>
              </a:buClr>
              <a:defRPr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DF980B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E61D-7E6E-46B7-ABC6-F15FAE641C67}" type="datetime1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846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F03C-9DF7-44A0-A7B4-358377030EFB}" type="datetime1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573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944C-269B-40CF-92CF-314F7572AED1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785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9027-860C-433B-8EEB-53A7780523F5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09A7-99BC-44A1-A5E5-DB97A6A2300A}" type="datetime1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00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D52D-A750-417F-83BD-5E5A78074577}" type="datetime1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10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7577-678A-4637-9516-00B9D32054A1}" type="datetime1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218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626C-C542-498F-AAA8-946BBE897691}" type="datetime1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7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4DBD-39C2-4E08-BB05-BAA4C15897D7}" type="datetime1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FC3021-28A5-43CA-B3B6-37A6F82E861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696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776" r:id="rId18"/>
    <p:sldLayoutId id="2147483777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1141" y="945998"/>
            <a:ext cx="2623174" cy="2251996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3300"/>
              <a:t>MS excel 2010</a:t>
            </a:r>
            <a:endParaRPr lang="en-US" sz="33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0780" y="3197994"/>
            <a:ext cx="2623534" cy="994392"/>
          </a:xfrm>
        </p:spPr>
        <p:txBody>
          <a:bodyPr>
            <a:normAutofit/>
          </a:bodyPr>
          <a:lstStyle/>
          <a:p>
            <a:pPr algn="l" eaLnBrk="1" hangingPunct="1">
              <a:spcBef>
                <a:spcPct val="60000"/>
              </a:spcBef>
            </a:pPr>
            <a:r>
              <a:rPr lang="hr-HR" b="1"/>
              <a:t>Grafikoni</a:t>
            </a:r>
            <a:endParaRPr lang="en-US" b="1"/>
          </a:p>
        </p:txBody>
      </p:sp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xmlns="" id="{AA330523-F25B-4007-B3E5-ABB5637D1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2380" y="9525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362668F-DB64-4A83-973B-336955DF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2" y="1907375"/>
            <a:ext cx="3665515" cy="1328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Promjena vrste grafikona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hr-HR" dirty="0"/>
              <a:t>Promijeniti vrstu </a:t>
            </a:r>
            <a:r>
              <a:rPr lang="hr-HR" dirty="0" err="1"/>
              <a:t>grafikonuBirati</a:t>
            </a:r>
            <a:r>
              <a:rPr lang="hr-HR" dirty="0"/>
              <a:t>:</a:t>
            </a:r>
          </a:p>
          <a:p>
            <a:pPr lvl="1" eaLnBrk="1" hangingPunct="1"/>
            <a:r>
              <a:rPr lang="hr-HR" dirty="0"/>
              <a:t>vrsta: </a:t>
            </a:r>
            <a:r>
              <a:rPr lang="en-US" b="1" smtClean="0">
                <a:solidFill>
                  <a:schemeClr val="accent4">
                    <a:lumMod val="75000"/>
                  </a:schemeClr>
                </a:solidFill>
              </a:rPr>
              <a:t>Bar</a:t>
            </a:r>
            <a:r>
              <a:rPr lang="hr-HR" smtClean="0"/>
              <a:t>,</a:t>
            </a:r>
            <a:endParaRPr lang="hr-HR" dirty="0"/>
          </a:p>
          <a:p>
            <a:pPr lvl="1" eaLnBrk="1" hangingPunct="1"/>
            <a:r>
              <a:rPr lang="hr-HR" dirty="0"/>
              <a:t>podvrsta: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Cylinder</a:t>
            </a:r>
            <a:r>
              <a:rPr lang="hr-HR" dirty="0"/>
              <a:t>.</a:t>
            </a:r>
          </a:p>
        </p:txBody>
      </p:sp>
      <p:pic>
        <p:nvPicPr>
          <p:cNvPr id="8" name="Picture 14" descr="exc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6248" y="2303858"/>
            <a:ext cx="4357718" cy="2205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6298" y="457200"/>
            <a:ext cx="2197889" cy="990600"/>
          </a:xfrm>
        </p:spPr>
        <p:txBody>
          <a:bodyPr anchor="ctr">
            <a:normAutofit/>
          </a:bodyPr>
          <a:lstStyle/>
          <a:p>
            <a:r>
              <a:rPr lang="hr-HR" dirty="0"/>
              <a:t>Prebaci kolonu/red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3520" y="1620441"/>
            <a:ext cx="3060368" cy="29105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1800" dirty="0"/>
              <a:t>Podaci se mogu grupisati </a:t>
            </a:r>
            <a:r>
              <a:rPr lang="hr-HR" sz="1800" b="1" i="1" dirty="0"/>
              <a:t>po kolonama </a:t>
            </a:r>
            <a:r>
              <a:rPr lang="hr-HR" sz="1800" dirty="0"/>
              <a:t>ili </a:t>
            </a:r>
            <a:r>
              <a:rPr lang="hr-HR" sz="1800" b="1" i="1" dirty="0"/>
              <a:t>po redovima </a:t>
            </a:r>
            <a:r>
              <a:rPr lang="hr-HR" sz="1800" dirty="0"/>
              <a:t>odabranog raspona (izgled grafikona zavisi od načina grupisanja). </a:t>
            </a:r>
          </a:p>
        </p:txBody>
      </p:sp>
      <p:pic>
        <p:nvPicPr>
          <p:cNvPr id="7" name="Picture 8" descr="exc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56258" y="457200"/>
            <a:ext cx="2892006" cy="1951310"/>
          </a:xfrm>
          <a:prstGeom prst="rect">
            <a:avLst/>
          </a:prstGeom>
          <a:noFill/>
        </p:spPr>
      </p:pic>
      <p:pic>
        <p:nvPicPr>
          <p:cNvPr id="6" name="Picture 9" descr="exc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577" y="2579265"/>
            <a:ext cx="2683663" cy="1951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7999" y="457200"/>
            <a:ext cx="3913153" cy="990600"/>
          </a:xfrm>
        </p:spPr>
        <p:txBody>
          <a:bodyPr>
            <a:normAutofit/>
          </a:bodyPr>
          <a:lstStyle/>
          <a:p>
            <a:r>
              <a:rPr lang="hr-HR" dirty="0"/>
              <a:t>Prebaci kolonu/red</a:t>
            </a:r>
          </a:p>
        </p:txBody>
      </p:sp>
      <p:sp>
        <p:nvSpPr>
          <p:cNvPr id="71" name="Isosceles Triangle 8">
            <a:extLst>
              <a:ext uri="{FF2B5EF4-FFF2-40B4-BE49-F238E27FC236}">
                <a16:creationId xmlns:a16="http://schemas.microsoft.com/office/drawing/2014/main" xmlns="" id="{F19F8C88-9B7E-4596-8D09-DF90F41CA9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009900"/>
            <a:ext cx="357491" cy="21336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2447" y="1620441"/>
            <a:ext cx="3908705" cy="29105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1800" dirty="0"/>
              <a:t>Način grupisanja podataka može se zamijeniti odabirom:</a:t>
            </a:r>
          </a:p>
          <a:p>
            <a:pPr lvl="1" eaLnBrk="1" hangingPunct="1">
              <a:defRPr/>
            </a:pPr>
            <a:r>
              <a:rPr lang="hr-HR" sz="1800" dirty="0"/>
              <a:t>kartica </a:t>
            </a:r>
            <a:r>
              <a:rPr lang="hr-HR" sz="1800" b="1" i="1" dirty="0"/>
              <a:t>Design</a:t>
            </a:r>
            <a:r>
              <a:rPr lang="hr-HR" sz="1800" dirty="0"/>
              <a:t>, grupa </a:t>
            </a:r>
            <a:r>
              <a:rPr lang="hr-HR" sz="1800" b="1" i="1" dirty="0"/>
              <a:t>Data</a:t>
            </a:r>
            <a:r>
              <a:rPr lang="hr-HR" sz="1800" dirty="0"/>
              <a:t>, </a:t>
            </a:r>
            <a:br>
              <a:rPr lang="hr-HR" sz="1800" dirty="0"/>
            </a:br>
            <a:r>
              <a:rPr lang="hr-HR" sz="1800" dirty="0"/>
              <a:t>naredba </a:t>
            </a:r>
            <a:r>
              <a:rPr lang="hr-HR" sz="1800" b="1" i="1" dirty="0"/>
              <a:t>Switch row/column</a:t>
            </a:r>
            <a:r>
              <a:rPr lang="hr-HR" sz="1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3" r="2" b="18857"/>
          <a:stretch/>
        </p:blipFill>
        <p:spPr bwMode="auto">
          <a:xfrm>
            <a:off x="4596348" y="457201"/>
            <a:ext cx="1775852" cy="93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xc311"/>
          <p:cNvPicPr>
            <a:picLocks noChangeAspect="1" noChangeArrowheads="1"/>
          </p:cNvPicPr>
          <p:nvPr/>
        </p:nvPicPr>
        <p:blipFill rotWithShape="1">
          <a:blip r:embed="rId3" cstate="print"/>
          <a:srcRect t="17507" r="-8" b="10020"/>
          <a:stretch/>
        </p:blipFill>
        <p:spPr bwMode="auto">
          <a:xfrm>
            <a:off x="4596348" y="1872006"/>
            <a:ext cx="2359152" cy="1243355"/>
          </a:xfrm>
          <a:prstGeom prst="rect">
            <a:avLst/>
          </a:prstGeom>
          <a:noFill/>
        </p:spPr>
      </p:pic>
      <p:pic>
        <p:nvPicPr>
          <p:cNvPr id="7" name="Picture 8" descr="exc310"/>
          <p:cNvPicPr>
            <a:picLocks noChangeAspect="1" noChangeArrowheads="1"/>
          </p:cNvPicPr>
          <p:nvPr/>
        </p:nvPicPr>
        <p:blipFill rotWithShape="1">
          <a:blip r:embed="rId4" cstate="print"/>
          <a:srcRect t="10908" r="1" b="10982"/>
          <a:stretch/>
        </p:blipFill>
        <p:spPr>
          <a:xfrm>
            <a:off x="4596348" y="3287666"/>
            <a:ext cx="2359152" cy="1243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Prebaci redak/stupac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 </a:t>
            </a:r>
          </a:p>
          <a:p>
            <a:pPr eaLnBrk="1" hangingPunct="1"/>
            <a:r>
              <a:rPr lang="hr-HR" dirty="0"/>
              <a:t>Grafikonu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promijeniti način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grupisanja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 podataka</a:t>
            </a:r>
            <a:r>
              <a:rPr lang="hr-HR" b="1" dirty="0">
                <a:solidFill>
                  <a:srgbClr val="DF980B"/>
                </a:solidFill>
              </a:rPr>
              <a:t> </a:t>
            </a:r>
            <a:r>
              <a:rPr lang="hr-HR" dirty="0"/>
              <a:t>(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prebaciti redove u kolone</a:t>
            </a:r>
            <a:r>
              <a:rPr lang="hr-HR" b="1" dirty="0">
                <a:solidFill>
                  <a:schemeClr val="tx1"/>
                </a:solidFill>
              </a:rPr>
              <a:t>)</a:t>
            </a:r>
            <a:r>
              <a:rPr lang="hr-HR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Picture 6" descr="exc3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1" y="1995686"/>
            <a:ext cx="8001056" cy="35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Stil grafikona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000" dirty="0"/>
              <a:t>Na grafikon se može primijeniti unaprijed definisani stil. Bira se: kartica </a:t>
            </a:r>
            <a:r>
              <a:rPr lang="hr-HR" sz="2000" b="1" i="1" dirty="0"/>
              <a:t>Design</a:t>
            </a:r>
            <a:r>
              <a:rPr lang="hr-HR" sz="2000" dirty="0"/>
              <a:t>, grupa </a:t>
            </a:r>
            <a:r>
              <a:rPr lang="hr-HR" sz="2000" b="1" i="1" dirty="0"/>
              <a:t>Chart Styles</a:t>
            </a:r>
            <a:r>
              <a:rPr lang="hr-HR" sz="2000" dirty="0"/>
              <a:t>. </a:t>
            </a:r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7011"/>
            <a:ext cx="6891217" cy="74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572000" y="3291831"/>
            <a:ext cx="936104" cy="21602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Stil grafikona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Vježba 54. </a:t>
            </a:r>
          </a:p>
          <a:p>
            <a:pPr eaLnBrk="1" hangingPunct="1"/>
            <a:r>
              <a:rPr lang="hr-HR" dirty="0"/>
              <a:t>Grafikonu postaviti stil po izboru</a:t>
            </a:r>
          </a:p>
        </p:txBody>
      </p:sp>
      <p:pic>
        <p:nvPicPr>
          <p:cNvPr id="8" name="Picture 5" descr="exc3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903699"/>
            <a:ext cx="5494594" cy="279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Premještanje grafikona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165623"/>
            <a:ext cx="6481778" cy="15668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hr-HR" sz="1600" dirty="0"/>
              <a:t>Grafikon je moguće smjestiti: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hr-HR" sz="1600" dirty="0"/>
              <a:t>na odabrani radni list </a:t>
            </a:r>
            <a:r>
              <a:rPr lang="hr-HR" sz="1600" b="1" i="1" dirty="0"/>
              <a:t>uz podatke</a:t>
            </a:r>
            <a:r>
              <a:rPr lang="hr-HR" sz="1600" dirty="0"/>
              <a:t>, 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hr-HR" sz="1600" dirty="0"/>
              <a:t>na </a:t>
            </a:r>
            <a:r>
              <a:rPr lang="hr-HR" sz="1600" b="1" i="1" dirty="0"/>
              <a:t>zasebni radni list </a:t>
            </a:r>
            <a:r>
              <a:rPr lang="hr-HR" sz="1600" dirty="0"/>
              <a:t>namijenjen za grafikone.</a:t>
            </a:r>
          </a:p>
        </p:txBody>
      </p:sp>
      <p:pic>
        <p:nvPicPr>
          <p:cNvPr id="7" name="Picture 5" descr="exc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053957"/>
            <a:ext cx="6921492" cy="183222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643702" y="1500180"/>
            <a:ext cx="1857388" cy="1232306"/>
          </a:xfrm>
          <a:prstGeom prst="wedgeRectCallout">
            <a:avLst>
              <a:gd name="adj1" fmla="val -30079"/>
              <a:gd name="adj2" fmla="val 109562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grafikon smješten uz podatke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Grafikon – zasebni radni list</a:t>
            </a:r>
          </a:p>
        </p:txBody>
      </p:sp>
      <p:pic>
        <p:nvPicPr>
          <p:cNvPr id="6" name="Content Placeholder 5" descr="exc2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7578" y="1620838"/>
            <a:ext cx="4187681" cy="2909887"/>
          </a:xfr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85" y="1017974"/>
            <a:ext cx="52197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Premještanje grafikona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ct val="100000"/>
              </a:spcAft>
              <a:defRPr/>
            </a:pPr>
            <a:r>
              <a:rPr lang="hr-HR"/>
              <a:t>Kartica </a:t>
            </a:r>
            <a:r>
              <a:rPr lang="hr-HR" b="1" i="1"/>
              <a:t>Dizajn</a:t>
            </a:r>
            <a:r>
              <a:rPr lang="hr-HR"/>
              <a:t>: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6783741" y="1203597"/>
            <a:ext cx="812754" cy="64815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00034" y="2035964"/>
            <a:ext cx="2000264" cy="1543897"/>
          </a:xfrm>
          <a:prstGeom prst="wedgeRectCallout">
            <a:avLst>
              <a:gd name="adj1" fmla="val 112370"/>
              <a:gd name="adj2" fmla="val 8992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Treba birati mjesto za smještaj grafikona.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3056425" y="4018369"/>
            <a:ext cx="5000660" cy="785629"/>
          </a:xfrm>
          <a:prstGeom prst="wedgeRectCallout">
            <a:avLst>
              <a:gd name="adj1" fmla="val 8699"/>
              <a:gd name="adj2" fmla="val -220579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Ako se grafikon smješta na novi list, listu treba zadati naziv.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Premještanje grafikona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hr-HR"/>
              <a:t>Vježba 55. </a:t>
            </a:r>
          </a:p>
          <a:p>
            <a:pPr eaLnBrk="1" hangingPunct="1">
              <a:defRPr/>
            </a:pPr>
            <a:r>
              <a:rPr lang="hr-HR"/>
              <a:t>Grafikon premjestiti </a:t>
            </a:r>
            <a:r>
              <a:rPr lang="hr-HR" b="1">
                <a:solidFill>
                  <a:schemeClr val="accent4">
                    <a:lumMod val="75000"/>
                  </a:schemeClr>
                </a:solidFill>
              </a:rPr>
              <a:t>na zasebni radni list </a:t>
            </a:r>
            <a:r>
              <a:rPr lang="hr-HR"/>
              <a:t>namijenjen za smještaj grafikona.</a:t>
            </a:r>
          </a:p>
          <a:p>
            <a:pPr eaLnBrk="1" hangingPunct="1">
              <a:defRPr/>
            </a:pPr>
            <a:r>
              <a:rPr lang="hr-HR"/>
              <a:t>Radnom listu dati naziv </a:t>
            </a:r>
            <a:r>
              <a:rPr lang="hr-HR" b="1">
                <a:solidFill>
                  <a:schemeClr val="accent4">
                    <a:lumMod val="75000"/>
                  </a:schemeClr>
                </a:solidFill>
              </a:rPr>
              <a:t>Grafikon_statistika</a:t>
            </a:r>
            <a:r>
              <a:rPr lang="hr-H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0A61547-2555-4DE2-A37F-A53E54917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C2447E0-8F0D-479C-94E4-82BC8EB68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F943397-DCDD-44CB-BBA9-9510B7698D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xmlns="" id="{E2630ADC-31DB-4C48-AC4A-DAAE5A7B8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xmlns="" id="{2CA5C44E-F54E-47E0-8989-4D8686B33C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FF54E15E-830B-4375-A239-4C51954DEA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xmlns="" id="{CB37E322-FF7E-4872-BD6B-50A48CBEA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xmlns="" id="{710D0C1E-D2F8-45B2-AE14-1AC8E976F7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xmlns="" id="{3216331B-17D0-4167-ABD2-B2198058C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A53A7A96-3806-4BB3-91DE-6EED48AC7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F8C2B86C-EE71-466E-8991-503F9C9C1B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9476" y="3354918"/>
            <a:ext cx="6216026" cy="821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3600"/>
              <a:t>Grafikon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9476" y="4177404"/>
            <a:ext cx="6216026" cy="508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b="1" i="1" dirty="0" err="1">
                <a:solidFill>
                  <a:schemeClr val="tx1"/>
                </a:solidFill>
              </a:rPr>
              <a:t>Brojčane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podatke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prikazuje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grafičkim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oznakama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Olakšava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pregled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poređenje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podataka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4" descr="exc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5629" y="457200"/>
            <a:ext cx="3650634" cy="2731767"/>
          </a:xfrm>
          <a:prstGeom prst="rect">
            <a:avLst/>
          </a:prstGeom>
          <a:noFill/>
        </p:spPr>
      </p:pic>
      <p:pic>
        <p:nvPicPr>
          <p:cNvPr id="6" name="Picture 5" descr="exc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3095" y="555615"/>
            <a:ext cx="2382405" cy="253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181353" y="1095375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2600" y="612478"/>
            <a:ext cx="2525519" cy="3918543"/>
          </a:xfrm>
        </p:spPr>
        <p:txBody>
          <a:bodyPr anchor="ctr">
            <a:normAutofit/>
          </a:bodyPr>
          <a:lstStyle/>
          <a:p>
            <a:r>
              <a:rPr lang="hr-HR" dirty="0"/>
              <a:t>Natpisi grafikona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90721" y="612478"/>
            <a:ext cx="3464779" cy="3918543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hr-HR" sz="1600" dirty="0"/>
              <a:t>Kartica </a:t>
            </a:r>
            <a:r>
              <a:rPr lang="hr-HR" sz="1600" b="1" i="1" dirty="0"/>
              <a:t>Layout</a:t>
            </a:r>
            <a:r>
              <a:rPr lang="hr-HR" sz="1600" dirty="0"/>
              <a:t> grupa  </a:t>
            </a:r>
            <a:r>
              <a:rPr lang="hr-HR" sz="1600" b="1" i="1" dirty="0" err="1"/>
              <a:t>Labels</a:t>
            </a:r>
            <a:r>
              <a:rPr lang="hr-HR" sz="1600" b="1" i="1" dirty="0"/>
              <a:t> </a:t>
            </a:r>
            <a:r>
              <a:rPr lang="hr-HR" sz="1600" dirty="0"/>
              <a:t>omogućava  </a:t>
            </a:r>
            <a:r>
              <a:rPr lang="hr-HR" sz="1600" b="1" i="1" dirty="0"/>
              <a:t>opis podataka </a:t>
            </a:r>
            <a:r>
              <a:rPr lang="hr-HR" sz="1600" dirty="0"/>
              <a:t>koji se prikazuju na grafikonu.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6A39BE8-146F-490E-9A28-ACF24FE3A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72" y="3181350"/>
            <a:ext cx="21240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3916" r="81096" b="73163"/>
          <a:stretch/>
        </p:blipFill>
        <p:spPr bwMode="auto">
          <a:xfrm>
            <a:off x="5652120" y="1410034"/>
            <a:ext cx="2474326" cy="221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Naslov grafikona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8001" y="1410034"/>
            <a:ext cx="6447501" cy="3120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1600" dirty="0"/>
              <a:t>Kartica </a:t>
            </a:r>
            <a:r>
              <a:rPr lang="hr-HR" sz="1600" b="1" i="1" dirty="0"/>
              <a:t>Layout</a:t>
            </a:r>
            <a:r>
              <a:rPr lang="hr-HR" sz="1600" dirty="0"/>
              <a:t>, grupa </a:t>
            </a:r>
            <a:r>
              <a:rPr lang="hr-HR" sz="1600" b="1" i="1" dirty="0"/>
              <a:t>Labels</a:t>
            </a:r>
            <a:r>
              <a:rPr lang="hr-HR" sz="1600" dirty="0"/>
              <a:t>:</a:t>
            </a:r>
            <a:br>
              <a:rPr lang="hr-HR" sz="1600" dirty="0"/>
            </a:br>
            <a:endParaRPr lang="hr-HR" sz="1600" dirty="0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00034" y="1875230"/>
            <a:ext cx="3857652" cy="768528"/>
          </a:xfrm>
          <a:prstGeom prst="wedgeRectCallout">
            <a:avLst>
              <a:gd name="adj1" fmla="val 91958"/>
              <a:gd name="adj2" fmla="val 44679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Iz ponude odabrati način prikaza naslova.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28597" y="3482585"/>
            <a:ext cx="4322761" cy="1101327"/>
            <a:chOff x="1474" y="1933"/>
            <a:chExt cx="2903" cy="1060"/>
          </a:xfrm>
        </p:grpSpPr>
        <p:pic>
          <p:nvPicPr>
            <p:cNvPr id="11" name="Picture 6" descr="exc3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1933"/>
              <a:ext cx="2903" cy="106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2608" y="1933"/>
              <a:ext cx="1451" cy="54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00034" y="2839642"/>
            <a:ext cx="3857652" cy="428628"/>
          </a:xfrm>
          <a:prstGeom prst="wedgeRectCallout">
            <a:avLst>
              <a:gd name="adj1" fmla="val 23375"/>
              <a:gd name="adj2" fmla="val 125955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okvir upisati naslov.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Naslov grafikona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Grafikonu dodati naslov:</a:t>
            </a:r>
          </a:p>
          <a:p>
            <a:pPr>
              <a:buNone/>
              <a:defRPr/>
            </a:pPr>
            <a:r>
              <a:rPr lang="hr-HR" dirty="0"/>
              <a:t>		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Broj pozitivno ocijenjenih učenika u odnosu na 	ukupan broj učenika u prvim razredima</a:t>
            </a:r>
          </a:p>
        </p:txBody>
      </p:sp>
      <p:pic>
        <p:nvPicPr>
          <p:cNvPr id="8" name="Picture 5" descr="exc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7" y="3268270"/>
            <a:ext cx="8290917" cy="1339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6429" t="3853" r="66303" b="66567"/>
          <a:stretch/>
        </p:blipFill>
        <p:spPr>
          <a:xfrm>
            <a:off x="5148064" y="1170394"/>
            <a:ext cx="2352675" cy="226692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Nazivi osa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1165623"/>
            <a:ext cx="3338506" cy="1352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1800" dirty="0"/>
              <a:t>Kartica </a:t>
            </a:r>
            <a:r>
              <a:rPr lang="hr-HR" sz="1800" b="1" i="1" dirty="0"/>
              <a:t>Layout</a:t>
            </a:r>
            <a:r>
              <a:rPr lang="hr-HR" sz="1800" dirty="0"/>
              <a:t>, grupa </a:t>
            </a:r>
            <a:r>
              <a:rPr lang="hr-HR" sz="1800" b="1" i="1" dirty="0"/>
              <a:t>Labels</a:t>
            </a:r>
            <a:r>
              <a:rPr lang="hr-HR" sz="1800" dirty="0"/>
              <a:t>: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214282" y="2303857"/>
            <a:ext cx="3286148" cy="1133462"/>
          </a:xfrm>
          <a:prstGeom prst="wedgeRectCallout">
            <a:avLst>
              <a:gd name="adj1" fmla="val 118387"/>
              <a:gd name="adj2" fmla="val -2940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Iz ponude odabrati način prikaza za svaku od osa.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2214547" y="3589742"/>
            <a:ext cx="6192837" cy="1213247"/>
            <a:chOff x="975" y="1888"/>
            <a:chExt cx="3901" cy="1019"/>
          </a:xfrm>
        </p:grpSpPr>
        <p:pic>
          <p:nvPicPr>
            <p:cNvPr id="13" name="Picture 5" descr="exc3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1888"/>
              <a:ext cx="3901" cy="1019"/>
            </a:xfrm>
            <a:prstGeom prst="rect">
              <a:avLst/>
            </a:prstGeom>
            <a:noFill/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2562" y="2659"/>
              <a:ext cx="772" cy="22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214282" y="3804055"/>
            <a:ext cx="2285984" cy="838795"/>
          </a:xfrm>
          <a:prstGeom prst="wedgeRectCallout">
            <a:avLst>
              <a:gd name="adj1" fmla="val 148204"/>
              <a:gd name="adj2" fmla="val 47978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okvir upisati naslov 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Nazivi osa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/>
              <a:t>Grafikonu dodati nazive osi:</a:t>
            </a:r>
          </a:p>
          <a:p>
            <a:pPr lvl="1" eaLnBrk="1" hangingPunct="1">
              <a:defRPr/>
            </a:pPr>
            <a:r>
              <a:rPr lang="hr-HR" dirty="0"/>
              <a:t>Horizontalna osa: </a:t>
            </a:r>
            <a:r>
              <a:rPr lang="hr-HR" b="1" dirty="0">
                <a:solidFill>
                  <a:srgbClr val="DF980B"/>
                </a:solidFill>
              </a:rPr>
              <a:t>Broj učenika,</a:t>
            </a:r>
          </a:p>
          <a:p>
            <a:pPr lvl="1" eaLnBrk="1" hangingPunct="1">
              <a:defRPr/>
            </a:pPr>
            <a:r>
              <a:rPr lang="hr-HR" dirty="0"/>
              <a:t>Vertikalna  osa: </a:t>
            </a:r>
            <a:r>
              <a:rPr lang="hr-HR" b="1" dirty="0">
                <a:solidFill>
                  <a:srgbClr val="DF980B"/>
                </a:solidFill>
              </a:rPr>
              <a:t>Kategorije (Zakrenut naziv)</a:t>
            </a:r>
            <a:r>
              <a:rPr lang="hr-HR" dirty="0"/>
              <a:t>.</a:t>
            </a:r>
            <a:endParaRPr lang="hr-HR" b="1" dirty="0">
              <a:solidFill>
                <a:srgbClr val="DF980B"/>
              </a:solidFill>
            </a:endParaRPr>
          </a:p>
        </p:txBody>
      </p:sp>
      <p:pic>
        <p:nvPicPr>
          <p:cNvPr id="8" name="Slika 7" descr="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089" y="2531851"/>
            <a:ext cx="5789324" cy="245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3495094" cy="51434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495095" y="-2"/>
            <a:ext cx="792559" cy="5143500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5315" y="482600"/>
            <a:ext cx="3152284" cy="1031706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Legenda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5315" y="1620442"/>
            <a:ext cx="2980457" cy="258008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sz="1600" dirty="0">
                <a:solidFill>
                  <a:schemeClr val="bg1"/>
                </a:solidFill>
              </a:rPr>
              <a:t>To je oznaka koja služi </a:t>
            </a:r>
            <a:r>
              <a:rPr lang="hr-HR" sz="1600" b="1" i="1" dirty="0">
                <a:solidFill>
                  <a:schemeClr val="bg1"/>
                </a:solidFill>
              </a:rPr>
              <a:t>raspoznavanju</a:t>
            </a:r>
            <a:r>
              <a:rPr lang="hr-HR" sz="1600" dirty="0">
                <a:solidFill>
                  <a:schemeClr val="bg1"/>
                </a:solidFill>
              </a:rPr>
              <a:t> i </a:t>
            </a:r>
            <a:r>
              <a:rPr lang="hr-HR" sz="1600" b="1" i="1" dirty="0">
                <a:solidFill>
                  <a:schemeClr val="bg1"/>
                </a:solidFill>
              </a:rPr>
              <a:t>opisu nizova </a:t>
            </a:r>
            <a:r>
              <a:rPr lang="hr-HR" sz="1600" dirty="0">
                <a:solidFill>
                  <a:schemeClr val="bg1"/>
                </a:solidFill>
              </a:rPr>
              <a:t/>
            </a:r>
            <a:br>
              <a:rPr lang="hr-HR" sz="1600" dirty="0">
                <a:solidFill>
                  <a:schemeClr val="bg1"/>
                </a:solidFill>
              </a:rPr>
            </a:br>
            <a:r>
              <a:rPr lang="hr-HR" sz="1600" dirty="0">
                <a:solidFill>
                  <a:schemeClr val="bg1"/>
                </a:solidFill>
              </a:rPr>
              <a:t>ili kategorija podataka.</a:t>
            </a:r>
          </a:p>
          <a:p>
            <a:pPr eaLnBrk="1" hangingPunct="1"/>
            <a:r>
              <a:rPr lang="hr-HR" sz="1600" dirty="0">
                <a:solidFill>
                  <a:schemeClr val="bg1"/>
                </a:solidFill>
              </a:rPr>
              <a:t>Moguće ju je prikazati ili sakriti.</a:t>
            </a:r>
          </a:p>
          <a:p>
            <a:pPr eaLnBrk="1" hangingPunct="1"/>
            <a:r>
              <a:rPr lang="hr-HR" sz="1600" dirty="0">
                <a:solidFill>
                  <a:schemeClr val="bg1"/>
                </a:solidFill>
              </a:rPr>
              <a:t>Oblikuje se odabirom:</a:t>
            </a:r>
          </a:p>
          <a:p>
            <a:pPr lvl="1" eaLnBrk="1" hangingPunct="1">
              <a:spcBef>
                <a:spcPts val="0"/>
              </a:spcBef>
            </a:pPr>
            <a:r>
              <a:rPr lang="hr-HR" sz="1600" dirty="0">
                <a:solidFill>
                  <a:schemeClr val="bg1"/>
                </a:solidFill>
              </a:rPr>
              <a:t>kartica </a:t>
            </a:r>
            <a:r>
              <a:rPr lang="hr-HR" sz="1600" b="1" i="1" dirty="0" err="1">
                <a:solidFill>
                  <a:schemeClr val="bg1"/>
                </a:solidFill>
              </a:rPr>
              <a:t>Layout</a:t>
            </a:r>
            <a:r>
              <a:rPr lang="hr-HR" sz="1600" dirty="0">
                <a:solidFill>
                  <a:schemeClr val="bg1"/>
                </a:solidFill>
              </a:rPr>
              <a:t>, grupa </a:t>
            </a:r>
            <a:r>
              <a:rPr lang="hr-HR" sz="1600" b="1" i="1" dirty="0" err="1">
                <a:solidFill>
                  <a:schemeClr val="bg1"/>
                </a:solidFill>
              </a:rPr>
              <a:t>Labels</a:t>
            </a:r>
            <a:r>
              <a:rPr lang="hr-HR" sz="1600" dirty="0">
                <a:solidFill>
                  <a:schemeClr val="bg1"/>
                </a:solidFill>
              </a:rPr>
              <a:t>, naredbeni dugme </a:t>
            </a:r>
            <a:r>
              <a:rPr lang="hr-HR" sz="1600" b="1" i="1" dirty="0" err="1">
                <a:solidFill>
                  <a:schemeClr val="bg1"/>
                </a:solidFill>
              </a:rPr>
              <a:t>Legend</a:t>
            </a:r>
            <a:r>
              <a:rPr lang="hr-HR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xmlns="" id="{D5D54ECE-4B23-424C-838B-C4A374244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9173" r="46850" b="21128"/>
          <a:stretch/>
        </p:blipFill>
        <p:spPr>
          <a:xfrm>
            <a:off x="5565047" y="729456"/>
            <a:ext cx="1871530" cy="3675201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16772" y="300990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Legenda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hr-HR" dirty="0"/>
              <a:t>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hr-HR" dirty="0"/>
              <a:t>Legendu smjestiti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ispod</a:t>
            </a:r>
            <a:r>
              <a:rPr lang="hr-HR" dirty="0"/>
              <a:t> grafikona,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dolje</a:t>
            </a:r>
            <a:r>
              <a:rPr lang="hr-HR" dirty="0"/>
              <a:t>.</a:t>
            </a:r>
          </a:p>
        </p:txBody>
      </p:sp>
      <p:pic>
        <p:nvPicPr>
          <p:cNvPr id="6" name="Picture 5" descr="exc321"/>
          <p:cNvPicPr>
            <a:picLocks noChangeAspect="1" noChangeArrowheads="1"/>
          </p:cNvPicPr>
          <p:nvPr/>
        </p:nvPicPr>
        <p:blipFill>
          <a:blip r:embed="rId2" cstate="print"/>
          <a:srcRect t="22314"/>
          <a:stretch>
            <a:fillRect/>
          </a:stretch>
        </p:blipFill>
        <p:spPr>
          <a:xfrm>
            <a:off x="1000101" y="2411014"/>
            <a:ext cx="7266895" cy="1982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Vježba 61 </a:t>
            </a:r>
            <a:r>
              <a:rPr lang="hr-HR" sz="2800"/>
              <a:t>a</a:t>
            </a:r>
            <a:r>
              <a:rPr lang="hr-HR"/>
              <a:t>.</a:t>
            </a: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hr-HR" dirty="0"/>
              <a:t>Pokrenuti radnu knjigu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Primjeri</a:t>
            </a:r>
            <a:r>
              <a:rPr lang="hr-HR" b="1" dirty="0">
                <a:solidFill>
                  <a:srgbClr val="DF980B"/>
                </a:solidFill>
              </a:rPr>
              <a:t>.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xlsx</a:t>
            </a:r>
            <a:r>
              <a:rPr lang="hr-HR" dirty="0"/>
              <a:t>, otvoriti radni list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Za_grafikon</a:t>
            </a:r>
            <a:r>
              <a:rPr lang="hr-HR" dirty="0"/>
              <a:t>.</a:t>
            </a:r>
          </a:p>
          <a:p>
            <a:pPr eaLnBrk="1" hangingPunct="1"/>
            <a:r>
              <a:rPr lang="hr-HR" dirty="0"/>
              <a:t>Za raspon ćelija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B2:C10</a:t>
            </a:r>
            <a:r>
              <a:rPr lang="hr-HR" dirty="0"/>
              <a:t> napraviti grafikon vrste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Pie</a:t>
            </a:r>
            <a:r>
              <a:rPr lang="hr-HR" dirty="0"/>
              <a:t>, podvrsta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3D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pie</a:t>
            </a:r>
            <a:r>
              <a:rPr lang="hr-HR" dirty="0"/>
              <a:t>.</a:t>
            </a:r>
          </a:p>
          <a:p>
            <a:pPr eaLnBrk="1" hangingPunct="1"/>
            <a:r>
              <a:rPr lang="hr-HR" dirty="0"/>
              <a:t>Naslov grafikona: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Ukupno učenika 2015/16</a:t>
            </a:r>
          </a:p>
          <a:p>
            <a:pPr eaLnBrk="1" hangingPunct="1"/>
            <a:r>
              <a:rPr lang="hr-HR" dirty="0"/>
              <a:t>Premjestiti grafikon na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novi radni list</a:t>
            </a:r>
            <a:r>
              <a:rPr lang="hr-HR" dirty="0"/>
              <a:t>, radnom listu dati naziv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Grafikon_zupanije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0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1" name="Rectangle 12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14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33484" y="0"/>
            <a:ext cx="914400" cy="51435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2468234" y="2761059"/>
            <a:ext cx="3572668" cy="23824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61926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78400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2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068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6694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6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54568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223" y="-6350"/>
            <a:ext cx="4495777" cy="5149850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6292" y="457200"/>
            <a:ext cx="3384742" cy="1670797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Ose</a:t>
            </a:r>
          </a:p>
        </p:txBody>
      </p:sp>
      <p:pic>
        <p:nvPicPr>
          <p:cNvPr id="6" name="Picture 5" descr="exc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7938" y="1362182"/>
            <a:ext cx="2892580" cy="2485810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41539" y="2127996"/>
            <a:ext cx="3629495" cy="2488454"/>
          </a:xfrm>
        </p:spPr>
        <p:txBody>
          <a:bodyPr anchor="t">
            <a:normAutofit/>
          </a:bodyPr>
          <a:lstStyle/>
          <a:p>
            <a:r>
              <a:rPr lang="hr-HR" sz="1400" dirty="0">
                <a:solidFill>
                  <a:srgbClr val="FFFFFF"/>
                </a:solidFill>
              </a:rPr>
              <a:t>Osi su </a:t>
            </a:r>
            <a:r>
              <a:rPr lang="hr-HR" sz="1400" b="1" i="1" dirty="0">
                <a:solidFill>
                  <a:srgbClr val="FFFFFF"/>
                </a:solidFill>
              </a:rPr>
              <a:t>crte</a:t>
            </a:r>
            <a:r>
              <a:rPr lang="hr-HR" sz="1400" dirty="0">
                <a:solidFill>
                  <a:srgbClr val="FFFFFF"/>
                </a:solidFill>
              </a:rPr>
              <a:t> koje </a:t>
            </a:r>
            <a:r>
              <a:rPr lang="hr-HR" sz="1400" b="1" i="1" dirty="0">
                <a:solidFill>
                  <a:srgbClr val="FFFFFF"/>
                </a:solidFill>
              </a:rPr>
              <a:t>omeđuju područje crtanja grafikona</a:t>
            </a:r>
            <a:r>
              <a:rPr lang="hr-HR" sz="1400" dirty="0">
                <a:solidFill>
                  <a:srgbClr val="FFFFFF"/>
                </a:solidFill>
              </a:rPr>
              <a:t>.</a:t>
            </a:r>
          </a:p>
          <a:p>
            <a:pPr eaLnBrk="1" hangingPunct="1"/>
            <a:r>
              <a:rPr lang="hr-HR" sz="1400" dirty="0">
                <a:solidFill>
                  <a:srgbClr val="FFFFFF"/>
                </a:solidFill>
              </a:rPr>
              <a:t>Na osama se mogu dodati: </a:t>
            </a:r>
          </a:p>
          <a:p>
            <a:pPr lvl="1" eaLnBrk="1" hangingPunct="1"/>
            <a:r>
              <a:rPr lang="hr-HR" sz="1400" b="1" i="1" dirty="0">
                <a:solidFill>
                  <a:srgbClr val="FFFFFF"/>
                </a:solidFill>
              </a:rPr>
              <a:t>crtične oznake </a:t>
            </a:r>
            <a:r>
              <a:rPr lang="hr-HR" sz="1400" dirty="0">
                <a:solidFill>
                  <a:srgbClr val="FFFFFF"/>
                </a:solidFill>
              </a:rPr>
              <a:t>(male crte mjera, kao na </a:t>
            </a:r>
            <a:r>
              <a:rPr lang="hr-HR" sz="1400" dirty="0" err="1">
                <a:solidFill>
                  <a:srgbClr val="FFFFFF"/>
                </a:solidFill>
              </a:rPr>
              <a:t>lenjiru</a:t>
            </a:r>
            <a:r>
              <a:rPr lang="hr-HR" sz="1400" dirty="0">
                <a:solidFill>
                  <a:srgbClr val="FFFFFF"/>
                </a:solidFill>
              </a:rPr>
              <a:t>) </a:t>
            </a:r>
          </a:p>
          <a:p>
            <a:pPr lvl="1" eaLnBrk="1" hangingPunct="1"/>
            <a:r>
              <a:rPr lang="hr-HR" sz="1400" b="1" i="1" dirty="0">
                <a:solidFill>
                  <a:srgbClr val="FFFFFF"/>
                </a:solidFill>
              </a:rPr>
              <a:t>natpisi crtičnih oznaka </a:t>
            </a:r>
            <a:r>
              <a:rPr lang="hr-HR" sz="1400" dirty="0">
                <a:solidFill>
                  <a:srgbClr val="FFFFFF"/>
                </a:solidFill>
              </a:rPr>
              <a:t/>
            </a:r>
            <a:br>
              <a:rPr lang="hr-HR" sz="1400" dirty="0">
                <a:solidFill>
                  <a:srgbClr val="FFFFFF"/>
                </a:solidFill>
              </a:rPr>
            </a:br>
            <a:r>
              <a:rPr lang="hr-HR" sz="1400" dirty="0">
                <a:solidFill>
                  <a:srgbClr val="FFFFFF"/>
                </a:solidFill>
              </a:rPr>
              <a:t>(označavaju vrijednosti, kategorije ili nizove na grafikonu).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 - </a:t>
            </a:r>
            <a:r>
              <a:rPr lang="hr-HR" dirty="0" err="1"/>
              <a:t>floor</a:t>
            </a:r>
            <a:r>
              <a:rPr lang="hr-HR" dirty="0"/>
              <a:t> i zid- </a:t>
            </a:r>
            <a:r>
              <a:rPr lang="hr-HR" dirty="0" err="1"/>
              <a:t>wall</a:t>
            </a:r>
            <a:r>
              <a:rPr lang="hr-HR" dirty="0"/>
              <a:t> grafikona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dirty="0"/>
              <a:t>Ako je zadan trodimenzionalni prikaz grafikona, moguće je </a:t>
            </a:r>
            <a:br>
              <a:rPr lang="hr-HR" dirty="0"/>
            </a:br>
            <a:r>
              <a:rPr lang="hr-HR" dirty="0"/>
              <a:t>oblikovati</a:t>
            </a:r>
            <a:r>
              <a:rPr lang="hr-HR" b="1" i="1" dirty="0"/>
              <a:t> pod </a:t>
            </a:r>
            <a:r>
              <a:rPr lang="hr-HR" dirty="0"/>
              <a:t>i </a:t>
            </a:r>
            <a:r>
              <a:rPr lang="hr-HR" b="1" i="1" dirty="0"/>
              <a:t>zid grafikona</a:t>
            </a:r>
            <a:r>
              <a:rPr lang="hr-HR" dirty="0"/>
              <a:t>.</a:t>
            </a:r>
          </a:p>
          <a:p>
            <a:pPr eaLnBrk="1" hangingPunct="1"/>
            <a:r>
              <a:rPr lang="hr-HR" dirty="0"/>
              <a:t>Primjer:</a:t>
            </a:r>
          </a:p>
        </p:txBody>
      </p:sp>
      <p:pic>
        <p:nvPicPr>
          <p:cNvPr id="6" name="Picture 7" descr="exc2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910816"/>
            <a:ext cx="3143272" cy="165185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6143636" y="910817"/>
            <a:ext cx="1500198" cy="42862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357950" y="2303858"/>
            <a:ext cx="2071702" cy="21431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pic>
        <p:nvPicPr>
          <p:cNvPr id="9" name="Slika 8" descr="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786064"/>
            <a:ext cx="4214842" cy="20183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3495094" cy="51434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495095" y="-2"/>
            <a:ext cx="792559" cy="5143500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5315" y="482600"/>
            <a:ext cx="3152284" cy="1031706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Niz podataka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5315" y="1620442"/>
            <a:ext cx="2980457" cy="2580083"/>
          </a:xfrm>
        </p:spPr>
        <p:txBody>
          <a:bodyPr>
            <a:normAutofit fontScale="92500" lnSpcReduction="10000"/>
          </a:bodyPr>
          <a:lstStyle/>
          <a:p>
            <a:pPr marL="438150" indent="-438150" eaLnBrk="1" hangingPunct="1">
              <a:lnSpc>
                <a:spcPct val="90000"/>
              </a:lnSpc>
              <a:spcAft>
                <a:spcPct val="80000"/>
              </a:spcAft>
            </a:pPr>
            <a:r>
              <a:rPr lang="hr-HR" sz="1600" dirty="0">
                <a:solidFill>
                  <a:schemeClr val="bg1"/>
                </a:solidFill>
              </a:rPr>
              <a:t>Povezane grafičke oznake čine </a:t>
            </a:r>
            <a:r>
              <a:rPr lang="hr-HR" sz="1600" b="1" i="1" dirty="0">
                <a:solidFill>
                  <a:schemeClr val="bg1"/>
                </a:solidFill>
              </a:rPr>
              <a:t>niz podataka</a:t>
            </a:r>
            <a:r>
              <a:rPr lang="hr-HR" sz="1600" dirty="0">
                <a:solidFill>
                  <a:schemeClr val="bg1"/>
                </a:solidFill>
              </a:rPr>
              <a:t>.</a:t>
            </a:r>
          </a:p>
          <a:p>
            <a:pPr marL="438150" indent="-43815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>
                <a:solidFill>
                  <a:schemeClr val="bg1"/>
                </a:solidFill>
              </a:rPr>
              <a:t>Na grafikonu se može </a:t>
            </a:r>
            <a:br>
              <a:rPr lang="hr-HR" sz="1600" dirty="0">
                <a:solidFill>
                  <a:schemeClr val="bg1"/>
                </a:solidFill>
              </a:rPr>
            </a:br>
            <a:r>
              <a:rPr lang="hr-HR" sz="1600" dirty="0">
                <a:solidFill>
                  <a:schemeClr val="bg1"/>
                </a:solidFill>
              </a:rPr>
              <a:t>prikazati </a:t>
            </a:r>
            <a:r>
              <a:rPr lang="hr-HR" sz="1600" b="1" i="1" dirty="0">
                <a:solidFill>
                  <a:schemeClr val="bg1"/>
                </a:solidFill>
              </a:rPr>
              <a:t>jedan</a:t>
            </a:r>
            <a:r>
              <a:rPr lang="hr-HR" sz="1600" dirty="0">
                <a:solidFill>
                  <a:schemeClr val="bg1"/>
                </a:solidFill>
              </a:rPr>
              <a:t> ili </a:t>
            </a:r>
            <a:r>
              <a:rPr lang="hr-HR" sz="1600" b="1" i="1" dirty="0">
                <a:solidFill>
                  <a:schemeClr val="bg1"/>
                </a:solidFill>
              </a:rPr>
              <a:t>više </a:t>
            </a:r>
            <a:br>
              <a:rPr lang="hr-HR" sz="1600" b="1" i="1" dirty="0">
                <a:solidFill>
                  <a:schemeClr val="bg1"/>
                </a:solidFill>
              </a:rPr>
            </a:br>
            <a:r>
              <a:rPr lang="hr-HR" sz="1600" b="1" i="1" dirty="0">
                <a:solidFill>
                  <a:schemeClr val="bg1"/>
                </a:solidFill>
              </a:rPr>
              <a:t>nizova </a:t>
            </a:r>
            <a:r>
              <a:rPr lang="hr-HR" sz="1600" dirty="0">
                <a:solidFill>
                  <a:schemeClr val="bg1"/>
                </a:solidFill>
              </a:rPr>
              <a:t>podataka. </a:t>
            </a:r>
          </a:p>
          <a:p>
            <a:pPr marL="438150" indent="-438150" eaLnBrk="1" hangingPunct="1">
              <a:lnSpc>
                <a:spcPct val="90000"/>
              </a:lnSpc>
              <a:spcBef>
                <a:spcPts val="3600"/>
              </a:spcBef>
              <a:spcAft>
                <a:spcPct val="80000"/>
              </a:spcAft>
            </a:pPr>
            <a:r>
              <a:rPr lang="hr-HR" sz="1600" dirty="0">
                <a:solidFill>
                  <a:schemeClr val="bg1"/>
                </a:solidFill>
              </a:rPr>
              <a:t>Svaki niz podataka ima </a:t>
            </a:r>
            <a:r>
              <a:rPr lang="hr-HR" sz="1600" b="1" i="1" dirty="0">
                <a:solidFill>
                  <a:schemeClr val="bg1"/>
                </a:solidFill>
              </a:rPr>
              <a:t>jedinstvenu boju </a:t>
            </a:r>
            <a:r>
              <a:rPr lang="hr-HR" sz="1600" dirty="0">
                <a:solidFill>
                  <a:schemeClr val="bg1"/>
                </a:solidFill>
              </a:rPr>
              <a:t>ili </a:t>
            </a:r>
            <a:r>
              <a:rPr lang="hr-HR" sz="1600" b="1" i="1" dirty="0">
                <a:solidFill>
                  <a:schemeClr val="bg1"/>
                </a:solidFill>
              </a:rPr>
              <a:t>uzorak</a:t>
            </a:r>
            <a:r>
              <a:rPr lang="hr-HR" sz="1600" dirty="0">
                <a:solidFill>
                  <a:schemeClr val="bg1"/>
                </a:solidFill>
              </a:rPr>
              <a:t> i predstavljen je u legendi grafikona. </a:t>
            </a:r>
          </a:p>
        </p:txBody>
      </p:sp>
      <p:pic>
        <p:nvPicPr>
          <p:cNvPr id="6" name="Picture 4" descr="exc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4151"/>
            <a:ext cx="3857625" cy="2545810"/>
          </a:xfrm>
          <a:prstGeom prst="rect">
            <a:avLst/>
          </a:prstGeom>
          <a:noFill/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816772" y="300990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Pod i zid grafikona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hr-HR" dirty="0"/>
              <a:t>Radnom listu </a:t>
            </a:r>
            <a:r>
              <a:rPr lang="hr-HR" dirty="0">
                <a:solidFill>
                  <a:srgbClr val="DF980B"/>
                </a:solidFill>
              </a:rPr>
              <a:t>Grafikon – izostanci </a:t>
            </a:r>
            <a:r>
              <a:rPr lang="hr-HR" dirty="0"/>
              <a:t>obojiti pod i zid grafikona po vlastitom odabiru.</a:t>
            </a:r>
          </a:p>
        </p:txBody>
      </p:sp>
      <p:pic>
        <p:nvPicPr>
          <p:cNvPr id="8" name="Slika 7" descr="Wikipedia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2093492"/>
            <a:ext cx="6903705" cy="2967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8460BD8-AE3F-4AC9-9D0B-717052AA5D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4420CFE-F482-466E-9E1E-C78513C0B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331032B-BD21-4BDA-920C-12E358052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E7514DA3-59E7-409E-8A3B-AD097F6E5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57B9A2A6-3BE4-4599-9364-F71C5BFD61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4FD744C6-4ED8-4BC9-BF68-6BDF701C5D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092C5BAD-C911-4F8F-A1C5-470268BE6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B133D0C8-4EC4-424F-8E70-0482D5B1B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7B1532A0-F4B3-4DE8-B18F-740CAAD25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8EFDD162-BBBA-4062-8BBF-53DBA10913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DCFC9E65-3E19-4483-B952-25D29683CA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2783C067-F8BF-4755-B516-8A0CD74CF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9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2ED796EC-E7FF-46DB-B912-FB08BF12A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549A2DAB-B431-487D-95AD-BB0FECB49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03900" y="2863850"/>
            <a:ext cx="3337719" cy="2279650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xmlns="" id="{0819F787-32B4-46A8-BC57-C6571BCEE2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19230" y="0"/>
            <a:ext cx="1324770" cy="51435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5ECDEE1-7093-418F-9CF5-24EEB115C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600950" y="0"/>
            <a:ext cx="1295400" cy="51435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45062AF-EB11-4651-BC4A-4DA21768D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6994131-3431-4372-80FE-BF1EC5C5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047750"/>
            <a:ext cx="5825202" cy="19903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457200"/>
            <a:r>
              <a:rPr lang="en-US" sz="5400"/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val="184756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Stvaranje grafikona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51670"/>
            <a:ext cx="7596336" cy="6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3728" y="1995686"/>
            <a:ext cx="1872208" cy="503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Stvaranje grafikona</a:t>
            </a:r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hr-HR" dirty="0"/>
              <a:t>Pokrenuti radnu knjigu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Primjeri</a:t>
            </a:r>
            <a:r>
              <a:rPr lang="hr-HR" b="1" dirty="0">
                <a:solidFill>
                  <a:srgbClr val="DF980B"/>
                </a:solidFill>
              </a:rPr>
              <a:t>.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xlsx</a:t>
            </a:r>
            <a:r>
              <a:rPr lang="hr-HR" dirty="0"/>
              <a:t>, otvoriti radni list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Statistika.</a:t>
            </a:r>
          </a:p>
          <a:p>
            <a:pPr eaLnBrk="1" hangingPunct="1"/>
            <a:r>
              <a:rPr lang="hr-HR" dirty="0"/>
              <a:t>Odabrati raspon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A2:E4 </a:t>
            </a:r>
            <a:r>
              <a:rPr lang="hr-HR" dirty="0"/>
              <a:t>pa stvoriti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grafikon vrste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Column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 (3D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column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accent4">
                    <a:lumMod val="75000"/>
                  </a:schemeClr>
                </a:solidFill>
              </a:rPr>
              <a:t>chart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r>
              <a:rPr lang="hr-HR" dirty="0"/>
              <a:t>.</a:t>
            </a:r>
          </a:p>
        </p:txBody>
      </p:sp>
      <p:pic>
        <p:nvPicPr>
          <p:cNvPr id="8" name="Picture 5" descr="exc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283718"/>
            <a:ext cx="8287478" cy="262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Alati grafikona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282" y="1165623"/>
            <a:ext cx="8777318" cy="1138235"/>
          </a:xfrm>
        </p:spPr>
        <p:txBody>
          <a:bodyPr/>
          <a:lstStyle/>
          <a:p>
            <a:r>
              <a:rPr lang="hr-HR" dirty="0"/>
              <a:t>Pri izradi grafikona prikazuju se kontekstne kartica.  Zajednički im je naziv: </a:t>
            </a:r>
            <a:r>
              <a:rPr lang="hr-HR" b="1" i="1" dirty="0"/>
              <a:t>Chart Tool</a:t>
            </a:r>
            <a:r>
              <a:rPr lang="hr-HR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9702"/>
            <a:ext cx="8676456" cy="81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01" y="501030"/>
            <a:ext cx="6447501" cy="990600"/>
          </a:xfrm>
        </p:spPr>
        <p:txBody>
          <a:bodyPr/>
          <a:lstStyle/>
          <a:p>
            <a:r>
              <a:rPr lang="hr-HR"/>
              <a:t>Elementi grafikona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431901" y="1393023"/>
            <a:ext cx="6624638" cy="2969419"/>
            <a:chOff x="930" y="1026"/>
            <a:chExt cx="4173" cy="2494"/>
          </a:xfrm>
        </p:grpSpPr>
        <p:pic>
          <p:nvPicPr>
            <p:cNvPr id="7" name="Picture 11" descr="exc3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0" y="1026"/>
              <a:ext cx="4173" cy="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17"/>
            <p:cNvSpPr>
              <a:spLocks noChangeShapeType="1"/>
            </p:cNvSpPr>
            <p:nvPr/>
          </p:nvSpPr>
          <p:spPr bwMode="auto">
            <a:xfrm flipV="1">
              <a:off x="973" y="2704"/>
              <a:ext cx="319" cy="6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flipV="1">
              <a:off x="973" y="3113"/>
              <a:ext cx="546" cy="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3696" y="2069"/>
              <a:ext cx="1316" cy="4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000100" y="4179105"/>
            <a:ext cx="785818" cy="375050"/>
          </a:xfrm>
          <a:prstGeom prst="wedgeRectCallout">
            <a:avLst>
              <a:gd name="adj1" fmla="val 12435"/>
              <a:gd name="adj2" fmla="val -59827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7387303" y="1388789"/>
            <a:ext cx="1645031" cy="879859"/>
          </a:xfrm>
          <a:prstGeom prst="wedgeRectCallout">
            <a:avLst>
              <a:gd name="adj1" fmla="val -65728"/>
              <a:gd name="adj2" fmla="val -17069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područje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grafikona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3553627" y="847723"/>
            <a:ext cx="3286148" cy="405699"/>
          </a:xfrm>
          <a:prstGeom prst="wedgeRectCallout">
            <a:avLst>
              <a:gd name="adj1" fmla="val -36385"/>
              <a:gd name="adj2" fmla="val 208152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osnovne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crte rešetke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214282" y="1339444"/>
            <a:ext cx="857256" cy="375050"/>
          </a:xfrm>
          <a:prstGeom prst="wedgeRectCallout">
            <a:avLst>
              <a:gd name="adj1" fmla="val 197974"/>
              <a:gd name="adj2" fmla="val 112522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skup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6715140" y="3482584"/>
            <a:ext cx="1500198" cy="375050"/>
          </a:xfrm>
          <a:prstGeom prst="wedgeRectCallout">
            <a:avLst>
              <a:gd name="adj1" fmla="val -5622"/>
              <a:gd name="adj2" fmla="val -204850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legenda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3929058" y="4339840"/>
            <a:ext cx="3000396" cy="375050"/>
          </a:xfrm>
          <a:prstGeom prst="wedgeRectCallout">
            <a:avLst>
              <a:gd name="adj1" fmla="val -28672"/>
              <a:gd name="adj2" fmla="val -12603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područje iscrtavanja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Elementi grafikona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285853" y="964395"/>
            <a:ext cx="6715171" cy="3857652"/>
            <a:chOff x="1066" y="981"/>
            <a:chExt cx="3674" cy="2843"/>
          </a:xfrm>
        </p:grpSpPr>
        <p:pic>
          <p:nvPicPr>
            <p:cNvPr id="7" name="Picture 6" descr="exc30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" y="981"/>
              <a:ext cx="3674" cy="2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1111" y="2341"/>
              <a:ext cx="4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1701" y="3657"/>
              <a:ext cx="90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111" y="2341"/>
              <a:ext cx="0" cy="1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>
              <a:off x="2121" y="1344"/>
              <a:ext cx="124" cy="1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2220" y="1344"/>
              <a:ext cx="25" cy="4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28596" y="1071552"/>
            <a:ext cx="2714644" cy="375050"/>
          </a:xfrm>
          <a:prstGeom prst="wedgeRectCallout">
            <a:avLst>
              <a:gd name="adj1" fmla="val 59680"/>
              <a:gd name="adj2" fmla="val 53420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oznake</a:t>
            </a:r>
            <a:r>
              <a:rPr lang="hr-HR" sz="26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podataka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6286513" y="1017973"/>
            <a:ext cx="1652905" cy="937021"/>
          </a:xfrm>
          <a:prstGeom prst="wedgeRectCallout">
            <a:avLst>
              <a:gd name="adj1" fmla="val -99299"/>
              <a:gd name="adj2" fmla="val -17570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naslov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grafikona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928662" y="4339840"/>
            <a:ext cx="1571636" cy="375050"/>
          </a:xfrm>
          <a:prstGeom prst="wedgeRectCallout">
            <a:avLst>
              <a:gd name="adj1" fmla="val 20344"/>
              <a:gd name="adj2" fmla="val 44213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nazivi</a:t>
            </a:r>
            <a:r>
              <a:rPr lang="hr-HR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6429388" y="3617134"/>
            <a:ext cx="1928826" cy="937021"/>
          </a:xfrm>
          <a:prstGeom prst="wedgeRectCallout">
            <a:avLst>
              <a:gd name="adj1" fmla="val -95016"/>
              <a:gd name="adj2" fmla="val 16985"/>
            </a:avLst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Tabela sa podacima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2346" y="457200"/>
            <a:ext cx="3913155" cy="990600"/>
          </a:xfrm>
        </p:spPr>
        <p:txBody>
          <a:bodyPr>
            <a:normAutofit/>
          </a:bodyPr>
          <a:lstStyle/>
          <a:p>
            <a:r>
              <a:rPr lang="hr-HR"/>
              <a:t>Vrsta grafikona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627798"/>
            <a:ext cx="2362896" cy="16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2346" y="1620441"/>
            <a:ext cx="4409974" cy="291058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1800" dirty="0"/>
              <a:t>Grafikonu je moguće </a:t>
            </a:r>
            <a:r>
              <a:rPr lang="hr-HR" sz="1800" b="1" i="1" dirty="0"/>
              <a:t>promijeniti vrstu</a:t>
            </a:r>
            <a:r>
              <a:rPr lang="hr-HR" sz="1800" dirty="0"/>
              <a:t>. </a:t>
            </a:r>
          </a:p>
          <a:p>
            <a:pPr lvl="1" eaLnBrk="1" hangingPunct="1"/>
            <a:r>
              <a:rPr lang="hr-HR" sz="1800" dirty="0"/>
              <a:t>kartica </a:t>
            </a:r>
            <a:r>
              <a:rPr lang="hr-HR" sz="1800" b="1" i="1" dirty="0"/>
              <a:t>Design</a:t>
            </a:r>
            <a:r>
              <a:rPr lang="hr-HR" sz="1800" dirty="0"/>
              <a:t>, grupa </a:t>
            </a:r>
            <a:r>
              <a:rPr lang="hr-HR" sz="1800" b="1" i="1" dirty="0"/>
              <a:t>Type</a:t>
            </a:r>
            <a:r>
              <a:rPr lang="hr-HR" sz="1800" dirty="0"/>
              <a:t>, alatka </a:t>
            </a:r>
            <a:r>
              <a:rPr lang="hr-HR" sz="1800" b="1" i="1" dirty="0"/>
              <a:t>Change chart type</a:t>
            </a:r>
            <a:r>
              <a:rPr lang="hr-HR" sz="1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676630"/>
            <a:ext cx="2362895" cy="17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3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7858</TotalTime>
  <Words>510</Words>
  <Application>Microsoft Office PowerPoint</Application>
  <PresentationFormat>On-screen Show (16:9)</PresentationFormat>
  <Paragraphs>102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Facet</vt:lpstr>
      <vt:lpstr>MS excel 2010</vt:lpstr>
      <vt:lpstr>Grafikon</vt:lpstr>
      <vt:lpstr>Niz podataka</vt:lpstr>
      <vt:lpstr>Stvaranje grafikona</vt:lpstr>
      <vt:lpstr>Stvaranje grafikona</vt:lpstr>
      <vt:lpstr>Alati grafikona</vt:lpstr>
      <vt:lpstr>Elementi grafikona</vt:lpstr>
      <vt:lpstr>Elementi grafikona</vt:lpstr>
      <vt:lpstr>Vrsta grafikona</vt:lpstr>
      <vt:lpstr>Promjena vrste grafikona</vt:lpstr>
      <vt:lpstr>Prebaci kolonu/red</vt:lpstr>
      <vt:lpstr>Prebaci kolonu/red</vt:lpstr>
      <vt:lpstr>Prebaci redak/stupac</vt:lpstr>
      <vt:lpstr>Stil grafikona</vt:lpstr>
      <vt:lpstr>Stil grafikona</vt:lpstr>
      <vt:lpstr>Premještanje grafikona</vt:lpstr>
      <vt:lpstr>Grafikon – zasebni radni list</vt:lpstr>
      <vt:lpstr>Premještanje grafikona</vt:lpstr>
      <vt:lpstr>Premještanje grafikona</vt:lpstr>
      <vt:lpstr>Natpisi grafikona</vt:lpstr>
      <vt:lpstr>Naslov grafikona</vt:lpstr>
      <vt:lpstr>Naslov grafikona</vt:lpstr>
      <vt:lpstr>Nazivi osa</vt:lpstr>
      <vt:lpstr>Nazivi osa</vt:lpstr>
      <vt:lpstr>Legenda</vt:lpstr>
      <vt:lpstr>Legenda</vt:lpstr>
      <vt:lpstr>Vježba 61 a.</vt:lpstr>
      <vt:lpstr>Ose</vt:lpstr>
      <vt:lpstr>Pod - floor i zid- wall grafikona</vt:lpstr>
      <vt:lpstr>Pod i zid grafikona</vt:lpstr>
      <vt:lpstr>HVALA NA PAŽNJI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Optički mediji</dc:title>
  <dc:creator>Sanda</dc:creator>
  <cp:lastModifiedBy>ucenik</cp:lastModifiedBy>
  <cp:revision>586</cp:revision>
  <dcterms:created xsi:type="dcterms:W3CDTF">2012-03-18T17:34:57Z</dcterms:created>
  <dcterms:modified xsi:type="dcterms:W3CDTF">2019-02-19T09:48:31Z</dcterms:modified>
</cp:coreProperties>
</file>