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6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5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1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4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9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6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2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5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3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Horz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AB60-A9B7-4A42-A111-D2E8C4C86D0A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22659-EE82-4EAF-8A0B-64ECE8562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6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RELATIVE CLAUSES</a:t>
            </a:r>
            <a:endParaRPr lang="en-US" sz="54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English teachers (IV grade)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11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A relative clause </a:t>
            </a:r>
            <a:r>
              <a:rPr lang="en-US" dirty="0" smtClean="0"/>
              <a:t>combines two sentences, the second sentence describing a noun in the first sentence. A relative pronoun (e.g. who, that) is used to replace the noun.</a:t>
            </a:r>
          </a:p>
          <a:p>
            <a:pPr algn="just"/>
            <a:r>
              <a:rPr lang="en-US" dirty="0" smtClean="0"/>
              <a:t>Example:</a:t>
            </a:r>
          </a:p>
          <a:p>
            <a:pPr algn="just">
              <a:buFontTx/>
              <a:buChar char="-"/>
            </a:pPr>
            <a:r>
              <a:rPr lang="en-US" dirty="0" smtClean="0"/>
              <a:t>First Sentence: </a:t>
            </a:r>
            <a:r>
              <a:rPr lang="en-US" dirty="0" smtClean="0">
                <a:solidFill>
                  <a:srgbClr val="0070C0"/>
                </a:solidFill>
              </a:rPr>
              <a:t>The boy had meningitis</a:t>
            </a:r>
            <a:r>
              <a:rPr lang="en-US" dirty="0" smtClean="0"/>
              <a:t>. </a:t>
            </a:r>
          </a:p>
          <a:p>
            <a:pPr algn="just">
              <a:buFontTx/>
              <a:buChar char="-"/>
            </a:pPr>
            <a:r>
              <a:rPr lang="en-US" dirty="0" smtClean="0"/>
              <a:t>Second Sentence: </a:t>
            </a:r>
            <a:r>
              <a:rPr lang="en-US" dirty="0" smtClean="0">
                <a:solidFill>
                  <a:srgbClr val="0070C0"/>
                </a:solidFill>
              </a:rPr>
              <a:t>The boy has gone home today.</a:t>
            </a:r>
          </a:p>
          <a:p>
            <a:pPr marL="0" indent="0" algn="ctr">
              <a:buNone/>
            </a:pPr>
            <a:r>
              <a:rPr lang="en-US" dirty="0" smtClean="0"/>
              <a:t>Combined: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-  The boy </a:t>
            </a:r>
            <a:r>
              <a:rPr lang="en-US" b="1" u="heavy" dirty="0" smtClean="0">
                <a:solidFill>
                  <a:srgbClr val="C00000"/>
                </a:solidFill>
              </a:rPr>
              <a:t>who</a:t>
            </a:r>
            <a:r>
              <a:rPr lang="en-US" b="1" dirty="0" smtClean="0">
                <a:solidFill>
                  <a:srgbClr val="C00000"/>
                </a:solidFill>
              </a:rPr>
              <a:t> had meningitis has gone home today.</a:t>
            </a:r>
          </a:p>
          <a:p>
            <a:pPr algn="just"/>
            <a:r>
              <a:rPr lang="en-US" dirty="0" smtClean="0"/>
              <a:t>Relative clauses help us understand which thing is being talked about. They can give us extra information about something.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34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Defining relative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 defining relative clause </a:t>
            </a:r>
            <a:r>
              <a:rPr lang="en-US" dirty="0" smtClean="0"/>
              <a:t>is one which identifies a noun. This kind of clause defines who or what we are talking about rather than giving extra information about the person or thing.</a:t>
            </a:r>
          </a:p>
          <a:p>
            <a:r>
              <a:rPr lang="en-US" dirty="0" smtClean="0"/>
              <a:t>There are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</a:t>
            </a:r>
            <a:r>
              <a:rPr lang="en-US" dirty="0" smtClean="0"/>
              <a:t> commas at the beginning or ending of a defining relative clause.</a:t>
            </a:r>
          </a:p>
          <a:p>
            <a:r>
              <a:rPr lang="en-US" dirty="0" smtClean="0"/>
              <a:t>Example:</a:t>
            </a:r>
          </a:p>
          <a:p>
            <a:pPr>
              <a:buFontTx/>
              <a:buChar char="-"/>
            </a:pPr>
            <a:r>
              <a:rPr lang="en-US" dirty="0" smtClean="0"/>
              <a:t>First Sentence: </a:t>
            </a:r>
            <a:r>
              <a:rPr lang="en-US" b="1" dirty="0" smtClean="0">
                <a:solidFill>
                  <a:schemeClr val="tx2"/>
                </a:solidFill>
              </a:rPr>
              <a:t>The consultant disagreed with my diagnosis last week.</a:t>
            </a:r>
          </a:p>
          <a:p>
            <a:pPr algn="ctr">
              <a:buFontTx/>
              <a:buChar char="-"/>
            </a:pPr>
            <a:r>
              <a:rPr lang="en-US" dirty="0" smtClean="0"/>
              <a:t> Second Sentence: </a:t>
            </a:r>
            <a:r>
              <a:rPr lang="en-US" b="1" dirty="0" smtClean="0">
                <a:solidFill>
                  <a:schemeClr val="tx2"/>
                </a:solidFill>
              </a:rPr>
              <a:t>The consultant has resigned. </a:t>
            </a:r>
            <a:r>
              <a:rPr lang="en-US" dirty="0" smtClean="0"/>
              <a:t>Combined: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-  The consultant </a:t>
            </a:r>
            <a:r>
              <a:rPr lang="en-US" b="1" u="heavy" dirty="0" smtClean="0">
                <a:solidFill>
                  <a:srgbClr val="C00000"/>
                </a:solidFill>
              </a:rPr>
              <a:t>who</a:t>
            </a:r>
            <a:r>
              <a:rPr lang="en-US" b="1" dirty="0" smtClean="0">
                <a:solidFill>
                  <a:srgbClr val="C00000"/>
                </a:solidFill>
              </a:rPr>
              <a:t> disagreed with my diagnosis has resigned.</a:t>
            </a:r>
          </a:p>
        </p:txBody>
      </p:sp>
    </p:spTree>
    <p:extLst>
      <p:ext uri="{BB962C8B-B14F-4D97-AF65-F5344CB8AC3E}">
        <p14:creationId xmlns:p14="http://schemas.microsoft.com/office/powerpoint/2010/main" val="73775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Non- defining relative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616624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A non-defining relative clause </a:t>
            </a:r>
            <a:r>
              <a:rPr lang="en-US" sz="2400" dirty="0" smtClean="0"/>
              <a:t>is used to give added information about a noun. It follows a noun, but we are already clear about the noun itself (i.e. it has already been identified) so the clause then is not essential in the sentence. If we removed the non-defining clause from the sentence, the sentence is still complete.</a:t>
            </a:r>
          </a:p>
          <a:p>
            <a:r>
              <a:rPr lang="en-US" sz="2400" dirty="0" smtClean="0"/>
              <a:t>A non-defining relative clause has a relative pronoun which </a:t>
            </a:r>
            <a:r>
              <a:rPr lang="en-US" sz="2400" b="1" u="sng" dirty="0" smtClean="0"/>
              <a:t>can</a:t>
            </a:r>
            <a:r>
              <a:rPr lang="en-US" sz="2400" dirty="0" smtClean="0"/>
              <a:t> </a:t>
            </a:r>
            <a:r>
              <a:rPr lang="en-US" sz="2400" b="1" u="sng" dirty="0" smtClean="0"/>
              <a:t>never be left out </a:t>
            </a:r>
            <a:r>
              <a:rPr lang="en-US" sz="2400" dirty="0" smtClean="0"/>
              <a:t>and is separated from the noun with commas. </a:t>
            </a:r>
          </a:p>
          <a:p>
            <a:r>
              <a:rPr lang="en-US" sz="2400" dirty="0" smtClean="0"/>
              <a:t>Example:</a:t>
            </a:r>
          </a:p>
          <a:p>
            <a:pPr marL="0" indent="0">
              <a:buNone/>
            </a:pPr>
            <a:r>
              <a:rPr lang="en-US" sz="2400" dirty="0" smtClean="0"/>
              <a:t>- Sentence:  </a:t>
            </a:r>
            <a:r>
              <a:rPr lang="en-US" sz="2400" b="1" dirty="0" smtClean="0">
                <a:solidFill>
                  <a:schemeClr val="tx2"/>
                </a:solidFill>
              </a:rPr>
              <a:t>Chris has worked with me for the last five years. </a:t>
            </a:r>
          </a:p>
          <a:p>
            <a:pPr marL="0" indent="0">
              <a:buNone/>
            </a:pPr>
            <a:r>
              <a:rPr lang="en-US" sz="2400" dirty="0" smtClean="0"/>
              <a:t>- Second Sentence: </a:t>
            </a:r>
            <a:r>
              <a:rPr lang="en-US" sz="2400" b="1" dirty="0" smtClean="0">
                <a:solidFill>
                  <a:schemeClr val="tx2"/>
                </a:solidFill>
              </a:rPr>
              <a:t>Chris is a faithful friend.</a:t>
            </a:r>
          </a:p>
          <a:p>
            <a:pPr marL="0" indent="0" algn="ctr">
              <a:buNone/>
            </a:pPr>
            <a:r>
              <a:rPr lang="en-US" sz="2400" dirty="0" smtClean="0"/>
              <a:t>Combined:</a:t>
            </a:r>
          </a:p>
          <a:p>
            <a:pPr marL="0" indent="0">
              <a:buNone/>
            </a:pPr>
            <a:r>
              <a:rPr lang="en-US" sz="2400" dirty="0" smtClean="0"/>
              <a:t>-  </a:t>
            </a:r>
            <a:r>
              <a:rPr lang="en-US" sz="2400" b="1" dirty="0" smtClean="0">
                <a:solidFill>
                  <a:srgbClr val="C00000"/>
                </a:solidFill>
              </a:rPr>
              <a:t>Chris, </a:t>
            </a:r>
            <a:r>
              <a:rPr lang="en-US" sz="2400" b="1" u="heavy" dirty="0" smtClean="0">
                <a:solidFill>
                  <a:srgbClr val="C00000"/>
                </a:solidFill>
              </a:rPr>
              <a:t>who has worked with me for the last five years</a:t>
            </a:r>
            <a:r>
              <a:rPr lang="en-US" sz="2400" b="1" dirty="0" smtClean="0">
                <a:solidFill>
                  <a:srgbClr val="C00000"/>
                </a:solidFill>
              </a:rPr>
              <a:t>, is a faithful friend.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144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Reduced relative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 reduced relative clause </a:t>
            </a:r>
            <a:r>
              <a:rPr lang="en-US" dirty="0" smtClean="0"/>
              <a:t>is one where we use a present participle for active verbs and a past participle for passive verbs.</a:t>
            </a:r>
          </a:p>
          <a:p>
            <a:r>
              <a:rPr lang="en-US" dirty="0" smtClean="0"/>
              <a:t>Examples: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tx2"/>
                </a:solidFill>
              </a:rPr>
              <a:t>There’s a new teacher </a:t>
            </a:r>
            <a:r>
              <a:rPr lang="en-US" b="1" dirty="0" smtClean="0">
                <a:solidFill>
                  <a:srgbClr val="C00000"/>
                </a:solidFill>
              </a:rPr>
              <a:t>teaching </a:t>
            </a:r>
            <a:r>
              <a:rPr lang="en-US" b="1" dirty="0" smtClean="0">
                <a:solidFill>
                  <a:schemeClr val="tx2"/>
                </a:solidFill>
              </a:rPr>
              <a:t>Year 4.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...who is teaching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tx2"/>
                </a:solidFill>
              </a:rPr>
              <a:t>The students </a:t>
            </a:r>
            <a:r>
              <a:rPr lang="en-US" b="1" dirty="0" smtClean="0">
                <a:solidFill>
                  <a:srgbClr val="C00000"/>
                </a:solidFill>
              </a:rPr>
              <a:t>taught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by him are delighted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         ...who are taught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48064" y="4221088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49908" y="4816536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84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A comment clause </a:t>
            </a:r>
            <a:r>
              <a:rPr lang="en-US" dirty="0" smtClean="0"/>
              <a:t>is a clause which always come after a comma and it refers to the whole main clause (using which).</a:t>
            </a:r>
          </a:p>
          <a:p>
            <a:pPr algn="just"/>
            <a:r>
              <a:rPr lang="en-US" dirty="0" smtClean="0"/>
              <a:t>Example:</a:t>
            </a:r>
          </a:p>
          <a:p>
            <a:pPr algn="just">
              <a:buFontTx/>
              <a:buChar char="-"/>
            </a:pPr>
            <a:r>
              <a:rPr lang="en-US" b="1" dirty="0" smtClean="0">
                <a:solidFill>
                  <a:schemeClr val="tx2"/>
                </a:solidFill>
              </a:rPr>
              <a:t>Eva is a friend with Sam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C00000"/>
                </a:solidFill>
              </a:rPr>
              <a:t>which I can’t understand.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                  </a:t>
            </a:r>
            <a:r>
              <a:rPr lang="en-US" dirty="0" smtClean="0"/>
              <a:t>I can’t stand the situation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flipH="1">
            <a:off x="6611763" y="3933056"/>
            <a:ext cx="45719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7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Relative </a:t>
            </a:r>
            <a:r>
              <a:rPr lang="en-US" dirty="0" err="1" smtClean="0"/>
              <a:t>pronuons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908720"/>
            <a:ext cx="4038600" cy="536145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solidFill>
                  <a:srgbClr val="C00000"/>
                </a:solidFill>
              </a:rPr>
              <a:t>Who</a:t>
            </a:r>
            <a:r>
              <a:rPr lang="en-US" sz="2000" dirty="0" smtClean="0"/>
              <a:t> is used to refer to people. It is used instead of he/she or they.</a:t>
            </a:r>
          </a:p>
          <a:p>
            <a:pPr algn="just"/>
            <a:r>
              <a:rPr lang="en-US" sz="2000" dirty="0" smtClean="0"/>
              <a:t>That can be used instead of who.</a:t>
            </a:r>
          </a:p>
          <a:p>
            <a:pPr marL="0" indent="0" algn="just">
              <a:buNone/>
            </a:pPr>
            <a:r>
              <a:rPr lang="en-US" sz="2000" dirty="0" smtClean="0"/>
              <a:t>-  </a:t>
            </a:r>
            <a:r>
              <a:rPr lang="en-US" sz="2000" b="1" dirty="0" smtClean="0">
                <a:solidFill>
                  <a:schemeClr val="tx2"/>
                </a:solidFill>
              </a:rPr>
              <a:t>My best friend </a:t>
            </a:r>
            <a:r>
              <a:rPr lang="en-US" sz="2000" b="1" u="sng" dirty="0" smtClean="0">
                <a:solidFill>
                  <a:srgbClr val="C00000"/>
                </a:solidFill>
              </a:rPr>
              <a:t>who/that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chemeClr val="tx2"/>
                </a:solidFill>
              </a:rPr>
              <a:t>lives in Manchester is a surgeon</a:t>
            </a:r>
            <a:r>
              <a:rPr lang="en-US" sz="2000" b="1" dirty="0" smtClean="0"/>
              <a:t>.</a:t>
            </a:r>
          </a:p>
          <a:p>
            <a:pPr algn="just"/>
            <a:r>
              <a:rPr lang="en-US" sz="2000" dirty="0" smtClean="0"/>
              <a:t> But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2000" dirty="0" smtClean="0"/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CAN’T</a:t>
            </a:r>
            <a:r>
              <a:rPr lang="en-US" sz="2000" dirty="0" smtClean="0"/>
              <a:t> be used instead of who in a non-defining clause. </a:t>
            </a:r>
          </a:p>
          <a:p>
            <a:pPr marL="0" indent="0" algn="just">
              <a:buNone/>
            </a:pPr>
            <a:r>
              <a:rPr lang="en-US" sz="2000" dirty="0" smtClean="0"/>
              <a:t>- </a:t>
            </a:r>
            <a:r>
              <a:rPr lang="en-US" sz="2000" b="1" dirty="0" smtClean="0">
                <a:solidFill>
                  <a:schemeClr val="tx2"/>
                </a:solidFill>
              </a:rPr>
              <a:t>My best friend, </a:t>
            </a:r>
            <a:r>
              <a:rPr lang="en-US" sz="2000" b="1" u="sng" dirty="0" smtClean="0">
                <a:solidFill>
                  <a:srgbClr val="C00000"/>
                </a:solidFill>
              </a:rPr>
              <a:t>who</a:t>
            </a:r>
            <a:r>
              <a:rPr lang="en-US" sz="2000" b="1" dirty="0" smtClean="0">
                <a:solidFill>
                  <a:schemeClr val="tx2"/>
                </a:solidFill>
              </a:rPr>
              <a:t> adores French fashion, is going to Paris next week.</a:t>
            </a:r>
          </a:p>
          <a:p>
            <a:pPr marL="0" indent="0" algn="just">
              <a:buNone/>
            </a:pPr>
            <a:r>
              <a:rPr lang="en-US" sz="2000" dirty="0" smtClean="0"/>
              <a:t>( NOT </a:t>
            </a:r>
            <a:r>
              <a:rPr lang="en-US" sz="2000" strike="sngStrike" dirty="0" smtClean="0"/>
              <a:t>My best friend, that adores French fashion, is going to Paris next week.)</a:t>
            </a:r>
            <a:endParaRPr lang="en-US" sz="2000" strike="sngStrike" dirty="0"/>
          </a:p>
          <a:p>
            <a:pPr algn="just"/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21744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en-US" sz="1900" b="1" dirty="0" smtClean="0">
                <a:solidFill>
                  <a:srgbClr val="C00000"/>
                </a:solidFill>
              </a:rPr>
              <a:t>That or which </a:t>
            </a:r>
            <a:r>
              <a:rPr lang="en-US" sz="1900" dirty="0" smtClean="0"/>
              <a:t>is used to refer to things. </a:t>
            </a:r>
          </a:p>
          <a:p>
            <a:pPr marL="0" indent="0" algn="just">
              <a:buNone/>
            </a:pPr>
            <a:r>
              <a:rPr lang="en-US" sz="1900" dirty="0" smtClean="0"/>
              <a:t>- </a:t>
            </a:r>
            <a:r>
              <a:rPr lang="en-US" sz="1900" b="1" dirty="0" smtClean="0">
                <a:solidFill>
                  <a:schemeClr val="tx2"/>
                </a:solidFill>
              </a:rPr>
              <a:t>The chair</a:t>
            </a:r>
            <a:r>
              <a:rPr lang="en-US" sz="1900" dirty="0" smtClean="0"/>
              <a:t> </a:t>
            </a:r>
            <a:r>
              <a:rPr lang="en-US" sz="1900" b="1" u="sng" dirty="0" smtClean="0">
                <a:solidFill>
                  <a:srgbClr val="C00000"/>
                </a:solidFill>
              </a:rPr>
              <a:t>that </a:t>
            </a:r>
            <a:r>
              <a:rPr lang="en-US" sz="1900" b="1" dirty="0" smtClean="0">
                <a:solidFill>
                  <a:schemeClr val="tx2"/>
                </a:solidFill>
              </a:rPr>
              <a:t>Ricky Martin once sat on has been sent away for repairs.</a:t>
            </a:r>
          </a:p>
          <a:p>
            <a:pPr algn="just"/>
            <a:r>
              <a:rPr lang="en-US" sz="1900" dirty="0" smtClean="0"/>
              <a:t>However, 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CAN’T </a:t>
            </a:r>
            <a:r>
              <a:rPr lang="en-US" sz="1900" dirty="0" smtClean="0"/>
              <a:t>be used instead of which in a non-defining clause.</a:t>
            </a:r>
          </a:p>
          <a:p>
            <a:pPr algn="just">
              <a:buFontTx/>
              <a:buChar char="-"/>
            </a:pPr>
            <a:r>
              <a:rPr lang="en-US" sz="1900" b="1" dirty="0" smtClean="0">
                <a:solidFill>
                  <a:schemeClr val="tx2"/>
                </a:solidFill>
              </a:rPr>
              <a:t>I've been practicing my Italian</a:t>
            </a:r>
            <a:r>
              <a:rPr lang="en-US" sz="1900" dirty="0" smtClean="0"/>
              <a:t>, </a:t>
            </a:r>
            <a:r>
              <a:rPr lang="en-US" sz="1900" b="1" u="sng" dirty="0" smtClean="0">
                <a:solidFill>
                  <a:srgbClr val="C00000"/>
                </a:solidFill>
              </a:rPr>
              <a:t>which</a:t>
            </a:r>
            <a:r>
              <a:rPr lang="en-US" sz="1900" dirty="0" smtClean="0"/>
              <a:t> </a:t>
            </a:r>
            <a:r>
              <a:rPr lang="en-US" sz="1900" b="1" dirty="0" smtClean="0">
                <a:solidFill>
                  <a:schemeClr val="tx2"/>
                </a:solidFill>
              </a:rPr>
              <a:t>I'm doing at night school</a:t>
            </a:r>
            <a:r>
              <a:rPr lang="en-US" sz="1900" dirty="0" smtClean="0"/>
              <a:t>.</a:t>
            </a:r>
          </a:p>
          <a:p>
            <a:pPr marL="0" indent="0" algn="just">
              <a:buNone/>
            </a:pPr>
            <a:r>
              <a:rPr lang="en-US" sz="1900" dirty="0" smtClean="0"/>
              <a:t> (NOT</a:t>
            </a:r>
            <a:r>
              <a:rPr lang="en-US" sz="1900" strike="sngStrike" dirty="0" smtClean="0"/>
              <a:t> I've been practicing my Italian, that I'm doing at night school</a:t>
            </a:r>
            <a:r>
              <a:rPr lang="en-US" sz="1900" strike="sngStrike" dirty="0"/>
              <a:t>)</a:t>
            </a:r>
            <a:endParaRPr lang="en-US" sz="1900" strike="sngStrike" dirty="0" smtClean="0"/>
          </a:p>
          <a:p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899592" y="4941168"/>
            <a:ext cx="7654458" cy="17281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 can omit who/that/which when it is not the subject of a relative clause: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663300"/>
                </a:solidFill>
              </a:rPr>
              <a:t>The receptionist (who) I chose for the job is doing really well</a:t>
            </a:r>
            <a:r>
              <a:rPr lang="en-US" dirty="0" smtClean="0"/>
              <a:t>.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When who/that/which is the subject of a relative clause, it can not be left out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The doctor who is the head of this department will examine her tomorrow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1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Relative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Where</a:t>
            </a:r>
            <a:r>
              <a:rPr lang="en-US" dirty="0" smtClean="0"/>
              <a:t> refers to places.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b="1" dirty="0" smtClean="0">
                <a:solidFill>
                  <a:schemeClr val="tx2"/>
                </a:solidFill>
              </a:rPr>
              <a:t>The restaurant </a:t>
            </a:r>
            <a:r>
              <a:rPr lang="en-US" b="1" u="sng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we first met is being renovated.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Whose</a:t>
            </a:r>
            <a:r>
              <a:rPr lang="en-US" dirty="0" smtClean="0"/>
              <a:t> is used instead of his/her or their.</a:t>
            </a:r>
          </a:p>
          <a:p>
            <a:pPr marL="0" indent="0">
              <a:buNone/>
            </a:pPr>
            <a:r>
              <a:rPr lang="en-US" dirty="0" smtClean="0"/>
              <a:t>-  </a:t>
            </a:r>
            <a:r>
              <a:rPr lang="en-US" b="1" dirty="0" smtClean="0">
                <a:solidFill>
                  <a:schemeClr val="tx2"/>
                </a:solidFill>
              </a:rPr>
              <a:t>I met a man </a:t>
            </a:r>
            <a:r>
              <a:rPr lang="en-US" b="1" u="sng" dirty="0" smtClean="0">
                <a:solidFill>
                  <a:srgbClr val="FF0000"/>
                </a:solidFill>
              </a:rPr>
              <a:t>whose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car was stolen last week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Whom</a:t>
            </a:r>
            <a:r>
              <a:rPr lang="en-US" dirty="0" smtClean="0"/>
              <a:t> is sometimes used instead of who when it is the object of the verb in a relative clause. 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b="1" dirty="0" smtClean="0">
                <a:solidFill>
                  <a:schemeClr val="tx2"/>
                </a:solidFill>
              </a:rPr>
              <a:t>The receptionist </a:t>
            </a:r>
            <a:r>
              <a:rPr lang="en-US" b="1" u="sng" dirty="0" smtClean="0">
                <a:solidFill>
                  <a:srgbClr val="FF0000"/>
                </a:solidFill>
              </a:rPr>
              <a:t>whom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 talked to on the phone last time has gone home.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1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Exercises-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I Combine the sentences with a relative clause. Use the word prompt as the beginning of the sentence. (If the relative pronoun can be left out, then omit it.)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1. I was hunting for a key all morning. I have just found it.</a:t>
            </a:r>
          </a:p>
          <a:p>
            <a:pPr marL="0" indent="0" algn="just">
              <a:buNone/>
            </a:pPr>
            <a:r>
              <a:rPr lang="en-US" dirty="0" smtClean="0"/>
              <a:t>-  I have just found...</a:t>
            </a:r>
          </a:p>
          <a:p>
            <a:pPr algn="just"/>
            <a:r>
              <a:rPr lang="en-US" dirty="0" smtClean="0"/>
              <a:t>2. She showed me the coat. She had just bought the coat. </a:t>
            </a: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- She showed...</a:t>
            </a:r>
          </a:p>
          <a:p>
            <a:pPr algn="just"/>
            <a:r>
              <a:rPr lang="en-US" dirty="0" smtClean="0"/>
              <a:t>3. My friend lives in White Street. White Street is a pretty little street.</a:t>
            </a:r>
          </a:p>
          <a:p>
            <a:pPr marL="0" indent="0" algn="just">
              <a:buNone/>
            </a:pPr>
            <a:r>
              <a:rPr lang="en-US" dirty="0" smtClean="0"/>
              <a:t>-  My friend...</a:t>
            </a:r>
          </a:p>
          <a:p>
            <a:pPr algn="just"/>
            <a:r>
              <a:rPr lang="en-US" dirty="0" smtClean="0"/>
              <a:t>4. My car is painted red. My car is being serviced. </a:t>
            </a:r>
          </a:p>
          <a:p>
            <a:pPr marL="0" indent="0" algn="just">
              <a:buNone/>
            </a:pPr>
            <a:r>
              <a:rPr lang="en-US" dirty="0" smtClean="0"/>
              <a:t>- My car...</a:t>
            </a:r>
          </a:p>
          <a:p>
            <a:pPr algn="just"/>
            <a:r>
              <a:rPr lang="en-US" dirty="0" smtClean="0"/>
              <a:t>5. What is the name of the doctor? You talked to that doctor last time. What is the...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3347864" y="5661248"/>
            <a:ext cx="4392488" cy="1196752"/>
          </a:xfrm>
          <a:prstGeom prst="horizont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Student’s book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Page 46.- exercises 6 &amp;7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807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91</TotalTime>
  <Words>864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RELATIVE CLAUSES</vt:lpstr>
      <vt:lpstr>PowerPoint Presentation</vt:lpstr>
      <vt:lpstr>Defining relative clause</vt:lpstr>
      <vt:lpstr>Non- defining relative clause</vt:lpstr>
      <vt:lpstr>Reduced relative clauses</vt:lpstr>
      <vt:lpstr>Comment clauses</vt:lpstr>
      <vt:lpstr>Relative pronuons</vt:lpstr>
      <vt:lpstr>Relative pronouns</vt:lpstr>
      <vt:lpstr>Exercises- Homework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Clauses</dc:title>
  <dc:creator>victor penafiel</dc:creator>
  <cp:lastModifiedBy>victor penafiel</cp:lastModifiedBy>
  <cp:revision>10</cp:revision>
  <dcterms:created xsi:type="dcterms:W3CDTF">2020-10-04T10:58:53Z</dcterms:created>
  <dcterms:modified xsi:type="dcterms:W3CDTF">2020-10-04T12:29:54Z</dcterms:modified>
</cp:coreProperties>
</file>