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72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9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3B870D-E835-43F4-B71D-4D7B7D4CC34B}" type="doc">
      <dgm:prSet loTypeId="urn:microsoft.com/office/officeart/2005/8/layout/target1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B58A2F4-7D21-449F-B91E-7DAF4BDA8892}">
      <dgm:prSet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rtl="0"/>
          <a:r>
            <a:rPr lang="en-US" sz="1400" dirty="0" err="1" smtClean="0"/>
            <a:t>Standardi</a:t>
          </a:r>
          <a:r>
            <a:rPr lang="en-US" sz="1400" dirty="0" smtClean="0"/>
            <a:t> se </a:t>
          </a:r>
          <a:r>
            <a:rPr lang="en-US" sz="1400" dirty="0" err="1" smtClean="0"/>
            <a:t>mogu</a:t>
          </a:r>
          <a:r>
            <a:rPr lang="en-US" sz="1400" dirty="0" smtClean="0"/>
            <a:t> </a:t>
          </a:r>
          <a:r>
            <a:rPr lang="en-US" sz="1400" dirty="0" err="1" smtClean="0"/>
            <a:t>podijeliti</a:t>
          </a:r>
          <a:r>
            <a:rPr lang="en-US" sz="1400" dirty="0" smtClean="0"/>
            <a:t> </a:t>
          </a:r>
          <a:r>
            <a:rPr lang="en-US" sz="1400" dirty="0" err="1" smtClean="0"/>
            <a:t>na</a:t>
          </a:r>
          <a:r>
            <a:rPr lang="en-US" sz="1400" dirty="0" smtClean="0"/>
            <a:t> </a:t>
          </a:r>
          <a:endParaRPr lang="sr-Latn-ME" sz="1400" dirty="0" smtClean="0"/>
        </a:p>
        <a:p>
          <a:pPr rtl="0"/>
          <a:r>
            <a:rPr lang="en-US" sz="1400" dirty="0" err="1" smtClean="0"/>
            <a:t>formalne</a:t>
          </a:r>
          <a:r>
            <a:rPr lang="en-US" sz="1400" dirty="0" smtClean="0"/>
            <a:t> </a:t>
          </a:r>
          <a:r>
            <a:rPr lang="en-US" sz="1400" dirty="0" err="1" smtClean="0"/>
            <a:t>standarde</a:t>
          </a:r>
          <a:r>
            <a:rPr lang="en-US" sz="1400" dirty="0" smtClean="0"/>
            <a:t> </a:t>
          </a:r>
          <a:r>
            <a:rPr lang="en-US" sz="1800" b="1" i="1" dirty="0" smtClean="0">
              <a:solidFill>
                <a:srgbClr val="FF0000"/>
              </a:solidFill>
            </a:rPr>
            <a:t>de jure</a:t>
          </a:r>
          <a:r>
            <a:rPr lang="en-US" sz="1800" dirty="0" smtClean="0">
              <a:solidFill>
                <a:srgbClr val="FF0000"/>
              </a:solidFill>
            </a:rPr>
            <a:t> </a:t>
          </a:r>
          <a:r>
            <a:rPr lang="en-US" sz="1400" dirty="0" err="1" smtClean="0"/>
            <a:t>i</a:t>
          </a:r>
          <a:r>
            <a:rPr lang="en-US" sz="1400" dirty="0" smtClean="0"/>
            <a:t> </a:t>
          </a:r>
          <a:endParaRPr lang="sr-Latn-ME" sz="1400" dirty="0" smtClean="0"/>
        </a:p>
        <a:p>
          <a:pPr rtl="0"/>
          <a:r>
            <a:rPr lang="sr-Latn-ME" sz="1400" dirty="0" smtClean="0"/>
            <a:t>neformalne  </a:t>
          </a:r>
          <a:r>
            <a:rPr lang="en-US" sz="1800" b="1" i="1" dirty="0" smtClean="0">
              <a:solidFill>
                <a:srgbClr val="FF0000"/>
              </a:solidFill>
            </a:rPr>
            <a:t>de facto</a:t>
          </a:r>
          <a:r>
            <a:rPr lang="en-US" sz="1800" i="1" dirty="0" smtClean="0">
              <a:solidFill>
                <a:srgbClr val="FF0000"/>
              </a:solidFill>
            </a:rPr>
            <a:t> </a:t>
          </a:r>
          <a:r>
            <a:rPr lang="en-US" sz="1400" dirty="0" err="1" smtClean="0"/>
            <a:t>standarde</a:t>
          </a:r>
          <a:r>
            <a:rPr lang="en-US" sz="1100" dirty="0" smtClean="0"/>
            <a:t>. </a:t>
          </a:r>
          <a:endParaRPr lang="sr-Latn-ME" sz="1100" dirty="0" smtClean="0"/>
        </a:p>
      </dgm:t>
    </dgm:pt>
    <dgm:pt modelId="{4C2945D8-BD44-4CBB-9C91-375C2D8CB91A}" type="parTrans" cxnId="{2EB5C0EF-6C2F-419F-B074-B5F5A1CCF0D0}">
      <dgm:prSet/>
      <dgm:spPr/>
      <dgm:t>
        <a:bodyPr/>
        <a:lstStyle/>
        <a:p>
          <a:endParaRPr lang="en-US"/>
        </a:p>
      </dgm:t>
    </dgm:pt>
    <dgm:pt modelId="{20D59C98-832A-481C-842A-9727ED79D3F6}" type="sibTrans" cxnId="{2EB5C0EF-6C2F-419F-B074-B5F5A1CCF0D0}">
      <dgm:prSet/>
      <dgm:spPr/>
      <dgm:t>
        <a:bodyPr/>
        <a:lstStyle/>
        <a:p>
          <a:endParaRPr lang="en-US"/>
        </a:p>
      </dgm:t>
    </dgm:pt>
    <dgm:pt modelId="{EB5D74BF-6EB0-4D68-B291-CE304B9DD0F0}" type="pres">
      <dgm:prSet presAssocID="{053B870D-E835-43F4-B71D-4D7B7D4CC34B}" presName="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54ACBA2-AAFB-4F19-BDC0-14571030D5DD}" type="pres">
      <dgm:prSet presAssocID="{EB58A2F4-7D21-449F-B91E-7DAF4BDA8892}" presName="circle1" presStyleLbl="lnNode1" presStyleIdx="0" presStyleCnt="1" custScaleX="124339" custLinFactNeighborX="709" custLinFactNeighborY="-158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0372043-3A4B-4E11-9EE7-61591C89691F}" type="pres">
      <dgm:prSet presAssocID="{EB58A2F4-7D21-449F-B91E-7DAF4BDA8892}" presName="text1" presStyleLbl="revTx" presStyleIdx="0" presStyleCnt="1" custScaleX="153609" custScaleY="1015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544E9A-057A-435A-856E-7CFDD2BBBBAD}" type="pres">
      <dgm:prSet presAssocID="{EB58A2F4-7D21-449F-B91E-7DAF4BDA8892}" presName="line1" presStyleLbl="callout" presStyleIdx="0" presStyleCnt="2"/>
      <dgm:spPr/>
    </dgm:pt>
    <dgm:pt modelId="{4A774172-3268-48A1-B60E-A795187F066B}" type="pres">
      <dgm:prSet presAssocID="{EB58A2F4-7D21-449F-B91E-7DAF4BDA8892}" presName="d1" presStyleLbl="callout" presStyleIdx="1" presStyleCnt="2"/>
      <dgm:spPr/>
    </dgm:pt>
  </dgm:ptLst>
  <dgm:cxnLst>
    <dgm:cxn modelId="{2EB5C0EF-6C2F-419F-B074-B5F5A1CCF0D0}" srcId="{053B870D-E835-43F4-B71D-4D7B7D4CC34B}" destId="{EB58A2F4-7D21-449F-B91E-7DAF4BDA8892}" srcOrd="0" destOrd="0" parTransId="{4C2945D8-BD44-4CBB-9C91-375C2D8CB91A}" sibTransId="{20D59C98-832A-481C-842A-9727ED79D3F6}"/>
    <dgm:cxn modelId="{EDF23A31-1680-4D5F-B515-EDF91711EDAD}" type="presOf" srcId="{EB58A2F4-7D21-449F-B91E-7DAF4BDA8892}" destId="{80372043-3A4B-4E11-9EE7-61591C89691F}" srcOrd="0" destOrd="0" presId="urn:microsoft.com/office/officeart/2005/8/layout/target1"/>
    <dgm:cxn modelId="{645A0041-D7C1-435C-8221-34F92C9ED2D4}" type="presOf" srcId="{053B870D-E835-43F4-B71D-4D7B7D4CC34B}" destId="{EB5D74BF-6EB0-4D68-B291-CE304B9DD0F0}" srcOrd="0" destOrd="0" presId="urn:microsoft.com/office/officeart/2005/8/layout/target1"/>
    <dgm:cxn modelId="{DFC3800B-5A32-4778-A94D-59EA8C0A709B}" type="presParOf" srcId="{EB5D74BF-6EB0-4D68-B291-CE304B9DD0F0}" destId="{B54ACBA2-AAFB-4F19-BDC0-14571030D5DD}" srcOrd="0" destOrd="0" presId="urn:microsoft.com/office/officeart/2005/8/layout/target1"/>
    <dgm:cxn modelId="{C6D77114-7253-4BEA-8C5E-E6A8A2DD6551}" type="presParOf" srcId="{EB5D74BF-6EB0-4D68-B291-CE304B9DD0F0}" destId="{80372043-3A4B-4E11-9EE7-61591C89691F}" srcOrd="1" destOrd="0" presId="urn:microsoft.com/office/officeart/2005/8/layout/target1"/>
    <dgm:cxn modelId="{4894C5A1-CB66-4DF9-95F1-2868C26451E1}" type="presParOf" srcId="{EB5D74BF-6EB0-4D68-B291-CE304B9DD0F0}" destId="{77544E9A-057A-435A-856E-7CFDD2BBBBAD}" srcOrd="2" destOrd="0" presId="urn:microsoft.com/office/officeart/2005/8/layout/target1"/>
    <dgm:cxn modelId="{DBC8FEF1-AD18-49FC-8B8C-BCF313BFB50A}" type="presParOf" srcId="{EB5D74BF-6EB0-4D68-B291-CE304B9DD0F0}" destId="{4A774172-3268-48A1-B60E-A795187F066B}" srcOrd="3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4ACBA2-AAFB-4F19-BDC0-14571030D5DD}">
      <dsp:nvSpPr>
        <dsp:cNvPr id="0" name=""/>
        <dsp:cNvSpPr/>
      </dsp:nvSpPr>
      <dsp:spPr>
        <a:xfrm>
          <a:off x="713744" y="831706"/>
          <a:ext cx="3240619" cy="26062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dk1"/>
        </a:fontRef>
      </dsp:style>
    </dsp:sp>
    <dsp:sp modelId="{80372043-3A4B-4E11-9EE7-61591C89691F}">
      <dsp:nvSpPr>
        <dsp:cNvPr id="0" name=""/>
        <dsp:cNvSpPr/>
      </dsp:nvSpPr>
      <dsp:spPr>
        <a:xfrm>
          <a:off x="3703794" y="-4308"/>
          <a:ext cx="2001738" cy="1103183"/>
        </a:xfrm>
        <a:prstGeom prst="rect">
          <a:avLst/>
        </a:prstGeom>
        <a:gradFill rotWithShape="1">
          <a:gsLst>
            <a:gs pos="28000">
              <a:schemeClr val="accent4">
                <a:tint val="18000"/>
                <a:satMod val="120000"/>
                <a:lumMod val="88000"/>
              </a:schemeClr>
            </a:gs>
            <a:gs pos="100000">
              <a:schemeClr val="accent4"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4"/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99568" tIns="17780" rIns="17780" bIns="17780" numCol="1" spcCol="1270" anchor="ctr" anchorCtr="0">
          <a:noAutofit/>
        </a:bodyPr>
        <a:lstStyle/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Standardi</a:t>
          </a:r>
          <a:r>
            <a:rPr lang="en-US" sz="1400" kern="1200" dirty="0" smtClean="0"/>
            <a:t> se </a:t>
          </a:r>
          <a:r>
            <a:rPr lang="en-US" sz="1400" kern="1200" dirty="0" err="1" smtClean="0"/>
            <a:t>mogu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podijeliti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na</a:t>
          </a:r>
          <a:r>
            <a:rPr lang="en-US" sz="1400" kern="1200" dirty="0" smtClean="0"/>
            <a:t> </a:t>
          </a:r>
          <a:endParaRPr lang="sr-Latn-ME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err="1" smtClean="0"/>
            <a:t>formalne</a:t>
          </a:r>
          <a:r>
            <a:rPr lang="en-US" sz="1400" kern="1200" dirty="0" smtClean="0"/>
            <a:t> </a:t>
          </a:r>
          <a:r>
            <a:rPr lang="en-US" sz="1400" kern="1200" dirty="0" err="1" smtClean="0"/>
            <a:t>standarde</a:t>
          </a:r>
          <a:r>
            <a:rPr lang="en-US" sz="1400" kern="1200" dirty="0" smtClean="0"/>
            <a:t> </a:t>
          </a:r>
          <a:r>
            <a:rPr lang="en-US" sz="1800" b="1" i="1" kern="1200" dirty="0" smtClean="0">
              <a:solidFill>
                <a:srgbClr val="FF0000"/>
              </a:solidFill>
            </a:rPr>
            <a:t>de jure</a:t>
          </a:r>
          <a:r>
            <a:rPr lang="en-US" sz="1800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/>
            <a:t>i</a:t>
          </a:r>
          <a:r>
            <a:rPr lang="en-US" sz="1400" kern="1200" dirty="0" smtClean="0"/>
            <a:t> </a:t>
          </a:r>
          <a:endParaRPr lang="sr-Latn-ME" sz="1400" kern="1200" dirty="0" smtClean="0"/>
        </a:p>
        <a:p>
          <a:pPr lvl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r-Latn-ME" sz="1400" kern="1200" dirty="0" smtClean="0"/>
            <a:t>neformalne  </a:t>
          </a:r>
          <a:r>
            <a:rPr lang="en-US" sz="1800" b="1" i="1" kern="1200" dirty="0" smtClean="0">
              <a:solidFill>
                <a:srgbClr val="FF0000"/>
              </a:solidFill>
            </a:rPr>
            <a:t>de facto</a:t>
          </a:r>
          <a:r>
            <a:rPr lang="en-US" sz="1800" i="1" kern="1200" dirty="0" smtClean="0">
              <a:solidFill>
                <a:srgbClr val="FF0000"/>
              </a:solidFill>
            </a:rPr>
            <a:t> </a:t>
          </a:r>
          <a:r>
            <a:rPr lang="en-US" sz="1400" kern="1200" dirty="0" err="1" smtClean="0"/>
            <a:t>standarde</a:t>
          </a:r>
          <a:r>
            <a:rPr lang="en-US" sz="1100" kern="1200" dirty="0" smtClean="0"/>
            <a:t>. </a:t>
          </a:r>
          <a:endParaRPr lang="sr-Latn-ME" sz="1100" kern="1200" dirty="0" smtClean="0"/>
        </a:p>
      </dsp:txBody>
      <dsp:txXfrm>
        <a:off x="3703794" y="-4308"/>
        <a:ext cx="2001738" cy="1103183"/>
      </dsp:txXfrm>
    </dsp:sp>
    <dsp:sp modelId="{77544E9A-057A-435A-856E-7CFDD2BBBBAD}">
      <dsp:nvSpPr>
        <dsp:cNvPr id="0" name=""/>
        <dsp:cNvSpPr/>
      </dsp:nvSpPr>
      <dsp:spPr>
        <a:xfrm>
          <a:off x="3727310" y="547283"/>
          <a:ext cx="325784" cy="0"/>
        </a:xfrm>
        <a:prstGeom prst="line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4A774172-3268-48A1-B60E-A795187F066B}">
      <dsp:nvSpPr>
        <dsp:cNvPr id="0" name=""/>
        <dsp:cNvSpPr/>
      </dsp:nvSpPr>
      <dsp:spPr>
        <a:xfrm rot="5400000">
          <a:off x="2206004" y="655986"/>
          <a:ext cx="1629792" cy="1410647"/>
        </a:xfrm>
        <a:prstGeom prst="line">
          <a:avLst/>
        </a:prstGeom>
        <a:gradFill rotWithShape="0">
          <a:gsLst>
            <a:gs pos="28000">
              <a:schemeClr val="accent2">
                <a:hueOff val="0"/>
                <a:satOff val="0"/>
                <a:lumOff val="0"/>
                <a:alphaOff val="0"/>
                <a:tint val="18000"/>
                <a:satMod val="120000"/>
                <a:lumMod val="88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40000"/>
                <a:satMod val="100000"/>
                <a:lumMod val="78000"/>
              </a:schemeClr>
            </a:gs>
          </a:gsLst>
          <a:lin ang="5400000" scaled="0"/>
        </a:gradFill>
        <a:ln w="9525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3095D42-4A23-4CF0-B8D3-6233A174C1A5}" type="datetimeFigureOut">
              <a:rPr lang="en-US" smtClean="0"/>
              <a:pPr/>
              <a:t>11/13/2014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4B88C4-39FB-443E-80B9-479FF4282E6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zbornica\Downloads\www.iso.ch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zbornica\Downloads\www.itu.int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zbornica\Downloads\www.standards.ieee.or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zbornica\Downloads\www.ietf.or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gif"/><Relationship Id="rId4" Type="http://schemas.openxmlformats.org/officeDocument/2006/relationships/image" Target="../media/image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</a:t>
            </a:r>
            <a:r>
              <a:rPr lang="sr-Latn-ME" dirty="0" smtClean="0"/>
              <a:t>tandardizacija </a:t>
            </a:r>
            <a:br>
              <a:rPr lang="sr-Latn-ME" dirty="0" smtClean="0"/>
            </a:br>
            <a:r>
              <a:rPr lang="sr-Latn-ME" dirty="0" smtClean="0"/>
              <a:t>računarskih mreža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4343400"/>
            <a:ext cx="6512511" cy="1143000"/>
          </a:xfrm>
        </p:spPr>
        <p:txBody>
          <a:bodyPr/>
          <a:lstStyle/>
          <a:p>
            <a:r>
              <a:rPr lang="en-US" dirty="0" err="1"/>
              <a:t>Vodeće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45720" indent="0">
              <a:buNone/>
            </a:pPr>
            <a:endParaRPr lang="en-US" dirty="0"/>
          </a:p>
          <a:p>
            <a:pPr lvl="0"/>
            <a:r>
              <a:rPr lang="en-US" i="1" dirty="0">
                <a:solidFill>
                  <a:schemeClr val="tx2"/>
                </a:solidFill>
              </a:rPr>
              <a:t>International Organization for Standardization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ISO</a:t>
            </a:r>
            <a:r>
              <a:rPr lang="en-US" dirty="0" smtClean="0"/>
              <a:t>)</a:t>
            </a:r>
          </a:p>
          <a:p>
            <a:pPr marL="45720" lvl="0" indent="0">
              <a:buNone/>
            </a:pPr>
            <a:endParaRPr lang="en-US" dirty="0"/>
          </a:p>
          <a:p>
            <a:pPr lvl="0"/>
            <a:r>
              <a:rPr lang="en-US" i="1" dirty="0">
                <a:solidFill>
                  <a:schemeClr val="tx2"/>
                </a:solidFill>
              </a:rPr>
              <a:t>International Telecommunications Union - Telecommunications </a:t>
            </a:r>
            <a:r>
              <a:rPr lang="en-US" i="1" dirty="0" smtClean="0">
                <a:solidFill>
                  <a:schemeClr val="tx2"/>
                </a:solidFill>
              </a:rPr>
              <a:t>Group</a:t>
            </a:r>
            <a:r>
              <a:rPr lang="sr-Latn-ME" i="1" dirty="0" smtClean="0">
                <a:solidFill>
                  <a:schemeClr val="tx2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ITU</a:t>
            </a:r>
            <a:r>
              <a:rPr lang="en-US" dirty="0" smtClean="0"/>
              <a:t>)</a:t>
            </a:r>
          </a:p>
          <a:p>
            <a:pPr marL="45720" lvl="0" indent="0">
              <a:buNone/>
            </a:pPr>
            <a:endParaRPr lang="en-US" dirty="0"/>
          </a:p>
          <a:p>
            <a:pPr lvl="0"/>
            <a:r>
              <a:rPr lang="en-US" i="1" dirty="0">
                <a:solidFill>
                  <a:schemeClr val="tx2"/>
                </a:solidFill>
              </a:rPr>
              <a:t>Institute of Electrical and Electronics Engineers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IEEE</a:t>
            </a:r>
            <a:r>
              <a:rPr lang="en-US" dirty="0" smtClean="0"/>
              <a:t>)</a:t>
            </a:r>
          </a:p>
          <a:p>
            <a:pPr lvl="0"/>
            <a:endParaRPr lang="en-US" dirty="0"/>
          </a:p>
          <a:p>
            <a:pPr lvl="0"/>
            <a:r>
              <a:rPr lang="en-US" i="1" dirty="0">
                <a:solidFill>
                  <a:schemeClr val="tx2"/>
                </a:solidFill>
              </a:rPr>
              <a:t>Internet Engineering Task Forc</a:t>
            </a:r>
            <a:r>
              <a:rPr lang="en-US" i="1" dirty="0"/>
              <a:t>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IETF</a:t>
            </a:r>
            <a:r>
              <a:rPr lang="en-US" dirty="0" smtClean="0"/>
              <a:t>)</a:t>
            </a:r>
          </a:p>
          <a:p>
            <a:pPr marL="45720" lvl="0" indent="0">
              <a:buNone/>
            </a:pPr>
            <a:endParaRPr lang="en-US" dirty="0"/>
          </a:p>
          <a:p>
            <a:pPr lvl="0"/>
            <a:r>
              <a:rPr lang="en-US" i="1" dirty="0">
                <a:solidFill>
                  <a:schemeClr val="tx2"/>
                </a:solidFill>
              </a:rPr>
              <a:t>American </a:t>
            </a:r>
            <a:r>
              <a:rPr lang="en-US" i="1" dirty="0" err="1">
                <a:solidFill>
                  <a:schemeClr val="tx2"/>
                </a:solidFill>
              </a:rPr>
              <a:t>Nationas</a:t>
            </a:r>
            <a:r>
              <a:rPr lang="en-US" i="1" dirty="0">
                <a:solidFill>
                  <a:schemeClr val="tx2"/>
                </a:solidFill>
              </a:rPr>
              <a:t> Standards Institute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ANSI</a:t>
            </a:r>
            <a:r>
              <a:rPr lang="en-US" dirty="0"/>
              <a:t>).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International Organization for Standardization</a:t>
            </a:r>
            <a:r>
              <a:rPr lang="sr-Latn-ME" i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(ISO)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i="1" dirty="0"/>
              <a:t>International Organization for Standardization</a:t>
            </a:r>
            <a:r>
              <a:rPr lang="en-US" dirty="0"/>
              <a:t> (ISO) </a:t>
            </a:r>
            <a:r>
              <a:rPr lang="en-US" dirty="0" err="1"/>
              <a:t>predstavlja</a:t>
            </a:r>
            <a:r>
              <a:rPr lang="en-US" dirty="0"/>
              <a:t> </a:t>
            </a:r>
            <a:r>
              <a:rPr lang="en-US" dirty="0" err="1"/>
              <a:t>jedno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najvažnijih</a:t>
            </a:r>
            <a:r>
              <a:rPr lang="en-US" dirty="0"/>
              <a:t> </a:t>
            </a:r>
            <a:r>
              <a:rPr lang="en-US" dirty="0" err="1"/>
              <a:t>svjetskih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. </a:t>
            </a:r>
            <a:endParaRPr lang="en-US" sz="2800" dirty="0"/>
          </a:p>
          <a:p>
            <a:pPr>
              <a:buNone/>
            </a:pPr>
            <a:r>
              <a:rPr lang="sr-Latn-ME" dirty="0" smtClean="0"/>
              <a:t>	</a:t>
            </a:r>
            <a:r>
              <a:rPr lang="en-US" dirty="0" err="1" smtClean="0"/>
              <a:t>Sjedište</a:t>
            </a:r>
            <a:r>
              <a:rPr lang="en-US" dirty="0" smtClean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je u </a:t>
            </a:r>
            <a:r>
              <a:rPr lang="en-US" dirty="0" err="1"/>
              <a:t>Ženevi</a:t>
            </a:r>
            <a:r>
              <a:rPr lang="en-US" dirty="0"/>
              <a:t> a </a:t>
            </a:r>
            <a:r>
              <a:rPr lang="en-US" dirty="0" err="1"/>
              <a:t>članice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sjedišta</a:t>
            </a:r>
            <a:r>
              <a:rPr lang="en-US" dirty="0"/>
              <a:t> u </a:t>
            </a:r>
            <a:r>
              <a:rPr lang="en-US" dirty="0" err="1"/>
              <a:t>zemljama</a:t>
            </a:r>
            <a:r>
              <a:rPr lang="en-US" dirty="0"/>
              <a:t> </a:t>
            </a:r>
            <a:r>
              <a:rPr lang="sr-Latn-BA" dirty="0"/>
              <a:t>č</a:t>
            </a:r>
            <a:r>
              <a:rPr lang="en-US" dirty="0" err="1"/>
              <a:t>lanicama</a:t>
            </a:r>
            <a:r>
              <a:rPr lang="en-US" dirty="0"/>
              <a:t>.</a:t>
            </a:r>
            <a:endParaRPr lang="en-US" sz="2800" dirty="0"/>
          </a:p>
          <a:p>
            <a:pPr>
              <a:buNone/>
            </a:pPr>
            <a:r>
              <a:rPr lang="sr-Latn-ME" dirty="0" smtClean="0"/>
              <a:t>	</a:t>
            </a:r>
            <a:r>
              <a:rPr lang="en-US" dirty="0" smtClean="0"/>
              <a:t>ISO </a:t>
            </a:r>
            <a:r>
              <a:rPr lang="en-US" dirty="0" err="1"/>
              <a:t>organizacija</a:t>
            </a:r>
            <a:r>
              <a:rPr lang="en-US" dirty="0"/>
              <a:t> je </a:t>
            </a:r>
            <a:r>
              <a:rPr lang="en-US" dirty="0" err="1"/>
              <a:t>član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-a. </a:t>
            </a:r>
            <a:endParaRPr lang="en-US" sz="2800" dirty="0"/>
          </a:p>
          <a:p>
            <a:pPr>
              <a:buNone/>
            </a:pPr>
            <a:r>
              <a:rPr lang="sr-Latn-ME" dirty="0" smtClean="0"/>
              <a:t>	</a:t>
            </a:r>
            <a:r>
              <a:rPr lang="en-US" dirty="0" smtClean="0"/>
              <a:t>ISO </a:t>
            </a:r>
            <a:r>
              <a:rPr lang="en-US" dirty="0"/>
              <a:t>i ITU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sarađuju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standardima</a:t>
            </a:r>
            <a:r>
              <a:rPr lang="en-US" dirty="0"/>
              <a:t> </a:t>
            </a:r>
            <a:r>
              <a:rPr lang="en-US" dirty="0" err="1"/>
              <a:t>vezanim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telekomunikacije</a:t>
            </a:r>
            <a:r>
              <a:rPr lang="en-US" dirty="0"/>
              <a:t>. </a:t>
            </a:r>
            <a:endParaRPr lang="en-US" dirty="0" smtClean="0"/>
          </a:p>
          <a:p>
            <a:pPr>
              <a:buNone/>
            </a:pPr>
            <a:r>
              <a:rPr lang="en-US" dirty="0"/>
              <a:t>	</a:t>
            </a:r>
            <a:r>
              <a:rPr lang="en-US" dirty="0" err="1" smtClean="0"/>
              <a:t>Adresa</a:t>
            </a:r>
            <a:r>
              <a:rPr lang="en-US" dirty="0" smtClean="0"/>
              <a:t> </a:t>
            </a:r>
            <a:r>
              <a:rPr lang="en-US" dirty="0"/>
              <a:t>Web </a:t>
            </a:r>
            <a:r>
              <a:rPr lang="en-US" dirty="0" err="1"/>
              <a:t>sajta</a:t>
            </a:r>
            <a:r>
              <a:rPr lang="en-US" dirty="0"/>
              <a:t> ISO </a:t>
            </a:r>
            <a:r>
              <a:rPr lang="en-US" dirty="0" err="1"/>
              <a:t>organizacije</a:t>
            </a:r>
            <a:r>
              <a:rPr lang="en-US" dirty="0"/>
              <a:t> je </a:t>
            </a:r>
            <a:r>
              <a:rPr lang="en-US" u="sng" dirty="0">
                <a:hlinkClick r:id="rId2"/>
              </a:rPr>
              <a:t>www.iso.ch.</a:t>
            </a:r>
            <a:endParaRPr lang="en-US" sz="2800" dirty="0"/>
          </a:p>
          <a:p>
            <a:pPr lvl="1"/>
            <a:r>
              <a:rPr lang="sr-Latn-CS" dirty="0"/>
              <a:t>npr: OSI standard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i="1" dirty="0" smtClean="0">
                <a:solidFill>
                  <a:srgbClr val="FF0000"/>
                </a:solidFill>
              </a:rPr>
              <a:t>International Telecommunications Union – Telecommunications Group </a:t>
            </a:r>
            <a:r>
              <a:rPr lang="en-US" dirty="0" smtClean="0"/>
              <a:t>(</a:t>
            </a:r>
            <a:r>
              <a:rPr lang="en-US" dirty="0" err="1" smtClean="0"/>
              <a:t>ITU</a:t>
            </a:r>
            <a:r>
              <a:rPr lang="en-US" dirty="0" smtClean="0"/>
              <a:t>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i="1" dirty="0"/>
              <a:t>International Telecommunications Union – Telecommunications Group </a:t>
            </a:r>
            <a:r>
              <a:rPr lang="en-US" dirty="0"/>
              <a:t>(</a:t>
            </a:r>
            <a:r>
              <a:rPr lang="en-US" dirty="0" err="1"/>
              <a:t>ITU</a:t>
            </a:r>
            <a:r>
              <a:rPr lang="en-US" dirty="0"/>
              <a:t>)</a:t>
            </a:r>
            <a:endParaRPr lang="en-US" sz="2800" dirty="0"/>
          </a:p>
          <a:p>
            <a:pPr algn="just">
              <a:buNone/>
            </a:pPr>
            <a:r>
              <a:rPr lang="sr-Latn-ME" dirty="0" smtClean="0"/>
              <a:t>	</a:t>
            </a:r>
            <a:r>
              <a:rPr lang="en-US" dirty="0" err="1" smtClean="0"/>
              <a:t>predstavlja</a:t>
            </a:r>
            <a:r>
              <a:rPr lang="en-US" dirty="0" smtClean="0"/>
              <a:t> </a:t>
            </a:r>
            <a:r>
              <a:rPr lang="en-US" dirty="0" err="1"/>
              <a:t>tijelo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je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usmjeren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telefoniju</a:t>
            </a:r>
            <a:r>
              <a:rPr lang="en-US" dirty="0" smtClean="0"/>
              <a:t>,</a:t>
            </a:r>
            <a:r>
              <a:rPr lang="sr-Latn-ME" sz="2800" dirty="0" smtClean="0"/>
              <a:t> </a:t>
            </a:r>
            <a:r>
              <a:rPr lang="en-US" dirty="0" err="1" smtClean="0"/>
              <a:t>telegrafiju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prenos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.</a:t>
            </a:r>
            <a:endParaRPr lang="en-US" sz="2800" dirty="0"/>
          </a:p>
          <a:p>
            <a:pPr algn="just"/>
            <a:r>
              <a:rPr lang="en-US" dirty="0" err="1"/>
              <a:t>Članstvo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do 1993. </a:t>
            </a:r>
            <a:r>
              <a:rPr lang="sr-Latn-ME" dirty="0" smtClean="0"/>
              <a:t>g</a:t>
            </a:r>
            <a:r>
              <a:rPr lang="en-US" dirty="0" err="1" smtClean="0"/>
              <a:t>odine</a:t>
            </a:r>
            <a:r>
              <a:rPr lang="en-US" dirty="0" smtClean="0"/>
              <a:t> </a:t>
            </a:r>
            <a:r>
              <a:rPr lang="en-US" dirty="0" err="1"/>
              <a:t>uglavnom</a:t>
            </a:r>
            <a:r>
              <a:rPr lang="en-US" dirty="0"/>
              <a:t> </a:t>
            </a:r>
            <a:r>
              <a:rPr lang="en-US" dirty="0" err="1"/>
              <a:t>činile</a:t>
            </a:r>
            <a:r>
              <a:rPr lang="en-US" dirty="0"/>
              <a:t> </a:t>
            </a:r>
            <a:r>
              <a:rPr lang="en-US" dirty="0" err="1"/>
              <a:t>javne</a:t>
            </a:r>
            <a:r>
              <a:rPr lang="en-US" dirty="0"/>
              <a:t> </a:t>
            </a:r>
            <a:r>
              <a:rPr lang="en-US" dirty="0" err="1"/>
              <a:t>telefonske</a:t>
            </a:r>
            <a:r>
              <a:rPr lang="en-US" dirty="0"/>
              <a:t> </a:t>
            </a:r>
            <a:r>
              <a:rPr lang="en-US" dirty="0" err="1"/>
              <a:t>kompanije</a:t>
            </a:r>
            <a:r>
              <a:rPr lang="en-US" dirty="0"/>
              <a:t> </a:t>
            </a:r>
            <a:r>
              <a:rPr lang="en-US" dirty="0" err="1"/>
              <a:t>preko</a:t>
            </a:r>
            <a:r>
              <a:rPr lang="en-US" dirty="0"/>
              <a:t> 200 </a:t>
            </a:r>
            <a:r>
              <a:rPr lang="en-US" dirty="0" err="1"/>
              <a:t>zemalja</a:t>
            </a:r>
            <a:r>
              <a:rPr lang="en-US" dirty="0"/>
              <a:t> </a:t>
            </a:r>
            <a:r>
              <a:rPr lang="en-US" dirty="0" err="1"/>
              <a:t>svijeta</a:t>
            </a:r>
            <a:r>
              <a:rPr lang="en-US" dirty="0"/>
              <a:t>. </a:t>
            </a:r>
            <a:endParaRPr lang="en-US" sz="2800" dirty="0"/>
          </a:p>
          <a:p>
            <a:pPr algn="just"/>
            <a:r>
              <a:rPr lang="en-US" dirty="0" err="1"/>
              <a:t>1993.godine</a:t>
            </a:r>
            <a:r>
              <a:rPr lang="en-US" dirty="0"/>
              <a:t> je </a:t>
            </a:r>
            <a:r>
              <a:rPr lang="en-US" dirty="0" err="1"/>
              <a:t>izvršena</a:t>
            </a:r>
            <a:r>
              <a:rPr lang="en-US" dirty="0"/>
              <a:t> </a:t>
            </a:r>
            <a:r>
              <a:rPr lang="en-US" dirty="0" err="1"/>
              <a:t>reorganizacija</a:t>
            </a:r>
            <a:r>
              <a:rPr lang="en-US" dirty="0"/>
              <a:t>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sada</a:t>
            </a:r>
            <a:r>
              <a:rPr lang="en-US" dirty="0"/>
              <a:t> </a:t>
            </a:r>
            <a:r>
              <a:rPr lang="en-US" dirty="0" err="1"/>
              <a:t>članstvo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 (</a:t>
            </a:r>
            <a:r>
              <a:rPr lang="en-US" dirty="0" err="1"/>
              <a:t>npr</a:t>
            </a:r>
            <a:r>
              <a:rPr lang="en-US" dirty="0"/>
              <a:t>. AT&amp;T). </a:t>
            </a:r>
            <a:endParaRPr lang="en-US" sz="2800" dirty="0"/>
          </a:p>
          <a:p>
            <a:pPr algn="just"/>
            <a:r>
              <a:rPr lang="en-US" dirty="0" err="1"/>
              <a:t>Sjedište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je </a:t>
            </a:r>
            <a:r>
              <a:rPr lang="en-US" dirty="0" err="1"/>
              <a:t>takođe</a:t>
            </a:r>
            <a:r>
              <a:rPr lang="en-US" dirty="0"/>
              <a:t> u </a:t>
            </a:r>
            <a:r>
              <a:rPr lang="en-US" dirty="0" err="1"/>
              <a:t>Ženevi</a:t>
            </a:r>
            <a:r>
              <a:rPr lang="en-US" dirty="0"/>
              <a:t> a </a:t>
            </a:r>
            <a:r>
              <a:rPr lang="en-US" dirty="0" err="1"/>
              <a:t>adresa</a:t>
            </a:r>
            <a:r>
              <a:rPr lang="en-US" dirty="0"/>
              <a:t> Web </a:t>
            </a:r>
            <a:r>
              <a:rPr lang="en-US" dirty="0" err="1"/>
              <a:t>sajta</a:t>
            </a:r>
            <a:r>
              <a:rPr lang="en-US" dirty="0"/>
              <a:t> </a:t>
            </a:r>
            <a:r>
              <a:rPr lang="en-US" u="sng" dirty="0" err="1">
                <a:hlinkClick r:id="rId2"/>
              </a:rPr>
              <a:t>www.itu.int</a:t>
            </a:r>
            <a:r>
              <a:rPr lang="en-US" u="sng" dirty="0">
                <a:hlinkClick r:id="rId2"/>
              </a:rPr>
              <a:t>.</a:t>
            </a:r>
            <a:endParaRPr lang="en-US" sz="2800" dirty="0"/>
          </a:p>
          <a:p>
            <a:pPr lvl="1" algn="just"/>
            <a:r>
              <a:rPr lang="sr-Latn-CS" dirty="0"/>
              <a:t>npr: međunarodni standard V.24 (ili EIA RS-232) za raspored i značenje pinova na konektoru 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Institute of Electrical and Electronics Engineers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(IEEE)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/>
              <a:t>Institute of Electrical and Electronics Engineers</a:t>
            </a:r>
            <a:r>
              <a:rPr lang="en-US" dirty="0"/>
              <a:t> (IEEE)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predstavlja</a:t>
            </a:r>
            <a:endParaRPr lang="en-US" sz="2800" dirty="0"/>
          </a:p>
          <a:p>
            <a:pPr>
              <a:buNone/>
            </a:pPr>
            <a:r>
              <a:rPr lang="sr-Latn-ME" dirty="0" smtClean="0"/>
              <a:t>	</a:t>
            </a:r>
            <a:r>
              <a:rPr lang="en-US" dirty="0" err="1" smtClean="0"/>
              <a:t>profesionalno</a:t>
            </a:r>
            <a:r>
              <a:rPr lang="en-US" dirty="0" smtClean="0"/>
              <a:t> </a:t>
            </a:r>
            <a:r>
              <a:rPr lang="en-US" dirty="0" err="1"/>
              <a:t>udruženje</a:t>
            </a:r>
            <a:r>
              <a:rPr lang="en-US" dirty="0"/>
              <a:t> u </a:t>
            </a:r>
            <a:r>
              <a:rPr lang="en-US" dirty="0" err="1"/>
              <a:t>čijem</a:t>
            </a:r>
            <a:r>
              <a:rPr lang="en-US" dirty="0"/>
              <a:t> </a:t>
            </a:r>
            <a:r>
              <a:rPr lang="en-US" dirty="0" err="1"/>
              <a:t>sklopu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odjeljenje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standarde</a:t>
            </a:r>
            <a:endParaRPr lang="en-US" sz="2800" dirty="0"/>
          </a:p>
          <a:p>
            <a:pPr>
              <a:buNone/>
            </a:pPr>
            <a:r>
              <a:rPr lang="sr-Latn-ME" dirty="0" smtClean="0"/>
              <a:t>	</a:t>
            </a:r>
            <a:r>
              <a:rPr lang="en-US" dirty="0" smtClean="0"/>
              <a:t>(</a:t>
            </a:r>
            <a:r>
              <a:rPr lang="en-US" dirty="0"/>
              <a:t>Standards Association, IEEE-SA). </a:t>
            </a:r>
            <a:endParaRPr lang="en-US" sz="2800" dirty="0"/>
          </a:p>
          <a:p>
            <a:r>
              <a:rPr lang="en-US" dirty="0" err="1"/>
              <a:t>Najpoznatiji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usm</a:t>
            </a:r>
            <a:r>
              <a:rPr lang="sr-Latn-ME" dirty="0" smtClean="0"/>
              <a:t>j</a:t>
            </a:r>
            <a:r>
              <a:rPr lang="en-US" dirty="0" err="1" smtClean="0"/>
              <a:t>ereni</a:t>
            </a:r>
            <a:r>
              <a:rPr lang="en-US" dirty="0" smtClean="0"/>
              <a:t> </a:t>
            </a:r>
            <a:r>
              <a:rPr lang="en-US" dirty="0"/>
              <a:t>ka LAN </a:t>
            </a:r>
            <a:r>
              <a:rPr lang="en-US" dirty="0" err="1"/>
              <a:t>mrežama</a:t>
            </a:r>
            <a:r>
              <a:rPr lang="en-US" dirty="0"/>
              <a:t>. </a:t>
            </a:r>
            <a:endParaRPr lang="en-US" sz="2800" dirty="0"/>
          </a:p>
          <a:p>
            <a:r>
              <a:rPr lang="en-US" dirty="0" err="1"/>
              <a:t>Sjedište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je u SAD a Web </a:t>
            </a:r>
            <a:r>
              <a:rPr lang="en-US" dirty="0" err="1"/>
              <a:t>sajt</a:t>
            </a:r>
            <a:r>
              <a:rPr lang="en-US" dirty="0"/>
              <a:t>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adresi</a:t>
            </a:r>
            <a:r>
              <a:rPr lang="en-US" dirty="0"/>
              <a:t> </a:t>
            </a:r>
            <a:r>
              <a:rPr lang="en-US" u="sng" dirty="0" err="1">
                <a:hlinkClick r:id="rId2"/>
              </a:rPr>
              <a:t>www.standards.ieee.org</a:t>
            </a:r>
            <a:r>
              <a:rPr lang="en-US" u="sng" dirty="0">
                <a:hlinkClick r:id="rId2"/>
              </a:rPr>
              <a:t>.</a:t>
            </a:r>
            <a:endParaRPr lang="en-US" sz="2800" dirty="0"/>
          </a:p>
          <a:p>
            <a:pPr lvl="1"/>
            <a:r>
              <a:rPr lang="sr-Latn-CS" dirty="0"/>
              <a:t>npr: IEEE 802 standardi za lokalne mreže </a:t>
            </a:r>
            <a:endParaRPr lang="en-US" sz="2400" dirty="0"/>
          </a:p>
          <a:p>
            <a:r>
              <a:rPr lang="en-US" dirty="0"/>
              <a:t> </a:t>
            </a:r>
            <a:endParaRPr lang="en-US" sz="28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Internet Engineering Task Force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</a:t>
            </a:r>
            <a:r>
              <a:rPr lang="en-US" dirty="0" err="1" smtClean="0"/>
              <a:t>IETF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i="1" dirty="0"/>
              <a:t>Internet Engineering Task Force</a:t>
            </a:r>
            <a:r>
              <a:rPr lang="en-US" dirty="0"/>
              <a:t> (</a:t>
            </a:r>
            <a:r>
              <a:rPr lang="en-US" dirty="0" err="1"/>
              <a:t>IETF</a:t>
            </a:r>
            <a:r>
              <a:rPr lang="en-US" dirty="0"/>
              <a:t>) je </a:t>
            </a:r>
            <a:r>
              <a:rPr lang="en-US" dirty="0" smtClean="0"/>
              <a:t>t</a:t>
            </a:r>
            <a:r>
              <a:rPr lang="sr-Latn-ME" dirty="0" smtClean="0"/>
              <a:t>ij</a:t>
            </a:r>
            <a:r>
              <a:rPr lang="en-US" dirty="0" err="1" smtClean="0"/>
              <a:t>elo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 </a:t>
            </a:r>
            <a:r>
              <a:rPr lang="en-US" dirty="0" err="1"/>
              <a:t>čiji</a:t>
            </a:r>
            <a:r>
              <a:rPr lang="en-US" dirty="0"/>
              <a:t> je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usmjeren</a:t>
            </a:r>
            <a:r>
              <a:rPr lang="en-US" dirty="0"/>
              <a:t> ka </a:t>
            </a:r>
            <a:r>
              <a:rPr lang="en-US" dirty="0" err="1"/>
              <a:t>razvoju</a:t>
            </a:r>
            <a:r>
              <a:rPr lang="en-US" dirty="0"/>
              <a:t> Internet </a:t>
            </a:r>
            <a:r>
              <a:rPr lang="en-US" dirty="0" err="1"/>
              <a:t>mreže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Specifičnost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je u tome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nema</a:t>
            </a:r>
            <a:r>
              <a:rPr lang="en-US" dirty="0"/>
              <a:t> </a:t>
            </a:r>
            <a:r>
              <a:rPr lang="en-US" dirty="0" err="1"/>
              <a:t>zvanično</a:t>
            </a:r>
            <a:r>
              <a:rPr lang="en-US" dirty="0"/>
              <a:t> </a:t>
            </a:r>
            <a:r>
              <a:rPr lang="en-US" dirty="0" err="1"/>
              <a:t>članstvo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zaintesovani</a:t>
            </a:r>
            <a:r>
              <a:rPr lang="en-US" dirty="0"/>
              <a:t> </a:t>
            </a:r>
            <a:r>
              <a:rPr lang="en-US" dirty="0" err="1"/>
              <a:t>pojedinci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mejling-listama</a:t>
            </a:r>
            <a:r>
              <a:rPr lang="en-US" dirty="0"/>
              <a:t>, </a:t>
            </a:r>
            <a:r>
              <a:rPr lang="en-US" dirty="0" err="1"/>
              <a:t>prisustvovati</a:t>
            </a:r>
            <a:r>
              <a:rPr lang="en-US" dirty="0"/>
              <a:t> </a:t>
            </a:r>
            <a:r>
              <a:rPr lang="en-US" dirty="0" err="1"/>
              <a:t>sastancima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davati</a:t>
            </a:r>
            <a:r>
              <a:rPr lang="en-US" dirty="0"/>
              <a:t> </a:t>
            </a:r>
            <a:r>
              <a:rPr lang="en-US" dirty="0" err="1"/>
              <a:t>sopstvene</a:t>
            </a:r>
            <a:r>
              <a:rPr lang="en-US" dirty="0"/>
              <a:t> </a:t>
            </a:r>
            <a:r>
              <a:rPr lang="en-US" dirty="0" err="1"/>
              <a:t>prijedloge</a:t>
            </a:r>
            <a:r>
              <a:rPr lang="en-US" dirty="0"/>
              <a:t> u </a:t>
            </a:r>
            <a:r>
              <a:rPr lang="en-US" dirty="0" err="1"/>
              <a:t>razvoju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. </a:t>
            </a:r>
          </a:p>
          <a:p>
            <a:r>
              <a:rPr lang="en-US" dirty="0"/>
              <a:t>Web </a:t>
            </a:r>
            <a:r>
              <a:rPr lang="en-US" dirty="0" err="1"/>
              <a:t>sajt</a:t>
            </a:r>
            <a:r>
              <a:rPr lang="en-US" dirty="0"/>
              <a:t> </a:t>
            </a:r>
            <a:r>
              <a:rPr lang="en-US" dirty="0" err="1"/>
              <a:t>IETF</a:t>
            </a:r>
            <a:r>
              <a:rPr lang="en-US" dirty="0"/>
              <a:t>-a se </a:t>
            </a:r>
            <a:r>
              <a:rPr lang="en-US" dirty="0" err="1"/>
              <a:t>nalazi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adresi</a:t>
            </a:r>
            <a:r>
              <a:rPr lang="en-US" dirty="0"/>
              <a:t> </a:t>
            </a:r>
            <a:r>
              <a:rPr lang="en-US" u="sng" dirty="0" err="1">
                <a:hlinkClick r:id="rId2"/>
              </a:rPr>
              <a:t>www.ietf.org</a:t>
            </a:r>
            <a:r>
              <a:rPr lang="en-US" u="sng" dirty="0">
                <a:hlinkClick r:id="rId2"/>
              </a:rPr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American </a:t>
            </a:r>
            <a:r>
              <a:rPr lang="en-US" i="1" dirty="0" err="1" smtClean="0">
                <a:solidFill>
                  <a:srgbClr val="FF0000"/>
                </a:solidFill>
              </a:rPr>
              <a:t>Nationas</a:t>
            </a:r>
            <a:r>
              <a:rPr lang="en-US" i="1" dirty="0" smtClean="0">
                <a:solidFill>
                  <a:srgbClr val="FF0000"/>
                </a:solidFill>
              </a:rPr>
              <a:t> Standards Institute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(ANSI)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en-US" i="1" dirty="0"/>
              <a:t>American </a:t>
            </a:r>
            <a:r>
              <a:rPr lang="en-US" i="1" dirty="0" err="1"/>
              <a:t>Nationas</a:t>
            </a:r>
            <a:r>
              <a:rPr lang="en-US" i="1" dirty="0"/>
              <a:t> Standards Institute</a:t>
            </a:r>
            <a:r>
              <a:rPr lang="en-US" dirty="0"/>
              <a:t> (ANSI) </a:t>
            </a:r>
            <a:r>
              <a:rPr lang="sr-Latn-ME" dirty="0" smtClean="0"/>
              <a:t>-</a:t>
            </a:r>
          </a:p>
          <a:p>
            <a:pPr>
              <a:buNone/>
            </a:pPr>
            <a:r>
              <a:rPr lang="en-US" dirty="0" err="1" smtClean="0"/>
              <a:t>američka</a:t>
            </a:r>
            <a:r>
              <a:rPr lang="en-US" dirty="0" smtClean="0"/>
              <a:t> </a:t>
            </a:r>
            <a:r>
              <a:rPr lang="en-US" dirty="0" err="1"/>
              <a:t>nacionalna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Sastoji</a:t>
            </a:r>
            <a:r>
              <a:rPr lang="en-US" dirty="0"/>
              <a:t> se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oko</a:t>
            </a:r>
            <a:r>
              <a:rPr lang="en-US" dirty="0"/>
              <a:t> 1000 </a:t>
            </a:r>
            <a:r>
              <a:rPr lang="en-US" dirty="0" err="1"/>
              <a:t>članova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čine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državnog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privatnog</a:t>
            </a:r>
            <a:r>
              <a:rPr lang="en-US" dirty="0"/>
              <a:t> </a:t>
            </a:r>
            <a:r>
              <a:rPr lang="en-US" dirty="0" err="1"/>
              <a:t>sektora</a:t>
            </a:r>
            <a:r>
              <a:rPr lang="en-US" dirty="0"/>
              <a:t>. </a:t>
            </a:r>
            <a:r>
              <a:rPr lang="en-US" dirty="0" err="1"/>
              <a:t>Fokus</a:t>
            </a:r>
            <a:r>
              <a:rPr lang="en-US" dirty="0"/>
              <a:t> </a:t>
            </a:r>
            <a:r>
              <a:rPr lang="en-US" dirty="0" err="1"/>
              <a:t>rada</a:t>
            </a:r>
            <a:r>
              <a:rPr lang="en-US" dirty="0"/>
              <a:t> </a:t>
            </a:r>
            <a:r>
              <a:rPr lang="en-US" dirty="0" err="1"/>
              <a:t>ove</a:t>
            </a:r>
            <a:r>
              <a:rPr lang="en-US" dirty="0"/>
              <a:t> </a:t>
            </a:r>
            <a:r>
              <a:rPr lang="en-US" dirty="0" err="1"/>
              <a:t>organizacije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razvoj</a:t>
            </a:r>
            <a:r>
              <a:rPr lang="en-US" dirty="0"/>
              <a:t> </a:t>
            </a:r>
            <a:r>
              <a:rPr lang="en-US" dirty="0" err="1"/>
              <a:t>nacionalnih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očuvanje</a:t>
            </a:r>
            <a:r>
              <a:rPr lang="en-US" dirty="0"/>
              <a:t> </a:t>
            </a:r>
            <a:r>
              <a:rPr lang="en-US" dirty="0" err="1"/>
              <a:t>kompatibilnosti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ISO </a:t>
            </a:r>
            <a:r>
              <a:rPr lang="en-US" dirty="0" err="1"/>
              <a:t>standardima</a:t>
            </a:r>
            <a:r>
              <a:rPr lang="en-US" dirty="0"/>
              <a:t>.</a:t>
            </a:r>
          </a:p>
          <a:p>
            <a:r>
              <a:rPr lang="en-US" dirty="0"/>
              <a:t>ANSI </a:t>
            </a:r>
            <a:r>
              <a:rPr lang="en-US" dirty="0" err="1"/>
              <a:t>organizacija</a:t>
            </a:r>
            <a:r>
              <a:rPr lang="en-US" dirty="0"/>
              <a:t> je </a:t>
            </a:r>
            <a:r>
              <a:rPr lang="en-US" dirty="0" err="1"/>
              <a:t>članica</a:t>
            </a:r>
            <a:r>
              <a:rPr lang="en-US" dirty="0"/>
              <a:t> ISO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organizacija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ansi logo.gif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71687" y="2710656"/>
            <a:ext cx="5000625" cy="1099344"/>
          </a:xfrm>
        </p:spPr>
      </p:pic>
      <p:pic>
        <p:nvPicPr>
          <p:cNvPr id="5" name="Content Placeholder 3" descr="ansi logo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2743200"/>
            <a:ext cx="5000625" cy="1099344"/>
          </a:xfrm>
          <a:prstGeom prst="rect">
            <a:avLst/>
          </a:prstGeom>
        </p:spPr>
      </p:pic>
      <p:pic>
        <p:nvPicPr>
          <p:cNvPr id="13316" name="Picture 4" descr="http://97.74.179.129/wp-content/uploads/2009/05/iso_logo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1905000"/>
            <a:ext cx="1905000" cy="1524001"/>
          </a:xfrm>
          <a:prstGeom prst="rect">
            <a:avLst/>
          </a:prstGeom>
          <a:noFill/>
        </p:spPr>
      </p:pic>
      <p:sp>
        <p:nvSpPr>
          <p:cNvPr id="13318" name="AutoShape 6" descr="data:image/jpeg;base64,/9j/4AAQSkZJRgABAQAAAQABAAD/2wCEAAkGBhQGEBEUBxIWEhIVFxMSFBUWFxoZHBcdFRUXFRUWFxkZJyceFx8vGRUUHy8gJycpLi4sGB4xNTAsQTItLCoBCQoKDgwOGg8PGjUkHyU0NS8xNS4sMDEqNTAsMC8qLCwsLCw1LCosNCksLCksLCwsLCwqLCwsLywsNC4uLC0vKf/AABEIAIYBeQMBIgACEQEDEQH/xAAcAAEBAQADAQEBAAAAAAAAAAAABwYEBQgDAgH/xABLEAABAwEDBgcLCQcDBQAAAAABAAIDBAUGEQcSFyExQRNRUmFyktIiNDVTVHFzk7Kz0RQyM0J0gZGisRUjQ2KCocEkJeEWY4TC8v/EABoBAQADAQEBAAAAAAAAAAAAAAADBAUCBgH/xAAxEQACAgACBwYGAwEBAAAAAAAAAQIDBBESFCExUVKREzNBYYGhFTRxscHwBSIy4dH/2gAMAwEAAhEDEQA/ALiiIgCIiAIiIAiIgCIiAIiIAiIgCIiAIiIAiIgCIiAIiIAiIgCIiAIiIAiIgCIiAIiIAiIgCIiAIiIAiIgCIiAIiIAiIgCIiAIi/MsohaXSkNaASSTgABrJJ3DBAcS2LWjsOF81cc1jBieM8TRxknABQG2L5VNrVRqBK+NwOMbWuOEY3NG7z8evHiXZZQr6m9U2ZSEimjJzByzsMhH9gNwPOV8qTJlX1kYe2ENzhi1j3hrz/SdnmOC3MNTCiOlbvfEx8RbO6WjXuXAr1yr1NvXTNfqErcGTMG52G0DknaPvG5aBed7GtSouHWB0rHMcO5lidqz2nd/kO4+NXyyLWjtuFk1C7OY8YjjHGCNxB1ELPxeH7KWlH/LLuGv7RZS3o5iIiplsIiIAiLhWxbEVgwumtBxbG0tBIBd84ho1DXtIX1Jt5I+NpLNnNRZDSvZ/jneqk+CaV7P8c71UnwUur28r6Efb18y6mvRdZYN4obyxukstxc1rswktc3XgHYYOw3OC5NqWmyx4Xy1pLY2DFxAJw1gbBrOshRuMk9HLadqSazz2HKRZDSvZ/jneqk+CaV7P8c71UnwUmr28r6HHb18y6mvRZDSvZ/jneqk+CaV7P8c71UnwTV7eV9B29fMupr0WQ0r2f453qpPgmlez/HO9VJ8E1e3lfQdvXzLqa9FkNK1n+Od6qT4LUUNY20Io5KY4ska17ThhiHDEHA6xqK5lXOH+lkdRsjL/AC8z7outt28EN24xJabi1hcGAhpdrIJGpuJ2NK6LSvZ/jneqk+CRqnJZxi36HyVsIvJs16LIaV7P8c71UnwTSvZ/jneqk+C61e3lfQ+dvXzLqa9FkNK9n+Od6qT4JpXs/wAc71UnwTV7eV9B29fMupr0WQ0r2f453qpPgv63KrZ7yA2Z2J1fRSfBNXt5X0Hb18y6muRF0tv3vprslgtV5YXhxbgxzsc3AH5oOG0KOMXJ5RWZJKSis2d0iyGlez/HO9VJ8E0r2f453qpPgpNXt5X0I+3r5l1NeiyGlez/ABzvVSfBNK9n+Od6qT4Jq9vK+g7evmXU16LIaV7P8c71UnwTSvZ/jneqk+CavbyvoO3r5l1NeizFn5SKK1JWRUkri95DWjg3jEnnIwC064lCUNklkdxnGX+XmERFwdBERAERfwnDagBOG1SG/wBfN96JRRXdxewuzXFn8Zw+q3+Qbcdhwx2DXyr530kvRL8huri8PJY+Rv1+U1p3M43b/Nt6KttSO4kbqewXCSscM2oqh9Tjih4te13+fm6mGw7g1JrOXguHmzOxF6kmk/6+L/CPqBT5OR3YZVWltw2x0x5+U/8Av0d+RtC15rVlM1bI58mOOcTs4g3DU0cQGC4jnZxJdrJ1kqg3Wud+07GrJC3GSQ58P/j4nV5yZG/gtGWjStOe1vZn++BQjpXPRjsS2nAs69UV4o2018cSBqhqx9JEf5z9dvGfxx2jl2RaNRksqsyu/e0k2Dg5mtrxqwliPKAwxbvGH8pWBWnu3ettPGaS32maifu2uhPLiO0a9eHnw3g/LKck8lmnvX5R9ruzazeT8H+GXmirWWjG2SkcHseA5rhsIK+6kFlWpLkzna2V3yizp+7jkbrGB+u3cHYYZzd+0Ks0dYy0I2yUjg9jhnNcDiCFhXU9m81tT3M2ardPY9jW8+yIigJgshlX8FzdKH3rVr1kMq/gubpQ+9ap8P3sfqiK/u5fQg6Ii9QeaLLkV7yn9OfdRrvso3gur6A9tq6HIr3lP6c+6jXfZRvBdX0B7bV56z5r1RvV/LejPPiIi9CYIRaO6Vx5b3iU0cjGcGWg5+drzgSMMAeJaDQpU+Pg/P2VBPE1QejKW0njh7JLNLYTxFQ9ClT4+D8/ZTQpU+Pg/P2VxrdPMdarbyk8C9IXQ8H0X2eD3bVMtClT4+D8/ZVWsKgNl0tPFKQXRxxxkjYSxoaSMfMs/H3V2RSg8y9gqZ1ybksjHZaO8IvtDPdyqLq0ZaO8IvtDPdyqLq3/AB/clXHd6ERa67WTWe89OJ6WWJjSXNwdnY9ycDsBCuTsjWs5PIqwrlN5RRkUVD0KVPj4Pz9lNClT4+D8/ZUGt08xNqtvKTxfSn+ezpN/Vb/QpU+Pg/P2V+osi9SxzSZ4dRB+vuPmR4unmCwtvKWJSXLf9LR9Cb2o1WlJct/0tH0JvajWNge/Xr9jWxncsmSIi9GYARbqzMkdRakMUsU0IbIxkgBz8QHtDgDgNutcnQpU+Pg/P2VWeLpTyciwsNa9uiTxFQ9ClT4+D8/ZTQpU+Pg/P2V81unmPuq28pmbi+EqP0rf0K9FKWXcyT1FjVcE000TmxvDyBn4nDixGCqaycdbCyacXnsNTBVyhBqSCIioF0Ii6q8N5oLsx59pPwxxzWDW55G5rd/n2DeV9jFyeSPjais2djUVLaRjn1DgxjQS5zjgABtJJ2KQ3wv5Le6QUl2w7g3nMxGp03N/Kzz7RrOA1LP3vv1Nex2En7uAHFsQOrmc8/Xd/YbhvPaYjJ3SjDwlUsx56aJ36PP+ObXr04XsspS2ye5fvAzLcT2uajsit7/eJ+LVrmXFhdSWO4Oq3jCrqG/U/wCzEd3Of8/NxKE52t2s7VurtZJqi2Gh9ou+TRnWARi8jo6s37zjzK/nCiOc3v8Aco5TvllBbEYiGE1DmthGLnENaOMuOAH4kL0tYtmCxqaGGLZGxrPOQNZ+84n71Fb73GZdYg0dSyQasY3uaJRzho+cOfAYc+1aW6bC67tacTiRUu/BjeyqWLyuhGUXsz+5bwqdM5RktuRh762L+wK6eJowZnZ8fRf3TQPNiW/0ro13F2LFbeSo4GebgS5rixxGcMWjOzTrGAzQ448y5tv3CmsGLhjJFNDjm58Ti7m16sB+KvKyMMq5PaU3XKec4rYfy7F42U7HUtugyUUp18qF26WPi16yP+Qe4s62qjJfU8FMeHpJMJG4HuXtdsliOwOwwxGw/g5YNa67Ncy8EP7PtZwGJJo5T/CkP8MnkO2Ycf3YR3VpZvLNPevyd1WN5LPatz/BbLHtmK3Ymy2c8PYfxB3tcNrTzLmrznZdsVNx6l4hJY9jsyWN2trs07HDfzOHHiCrPdK/kF62gRng5wO6icdfOWH64/vxgLIxGElV/aO2Jq0YpWf1lsZpVkMq/gubpQ+9ateshlX8FzdKH3rVDh+9j9UTX93L6EHREXqDzRZciveU/pz7qNd9lG8F1fQHttXQ5Fe8p/Tn3Ua77KN4Lq+gPbavPWfNeqN6v5b0Z58REXoTBKxkP+jrOlD+j1T1CrgX6Zc5s4qInycIWEZpAwzQ4a8fOtZpth8ml6zFh4rDWztcorYbWGxFcKkpPaUlFNtNsPk0vWYmm2HyaXrMVbU7uUn1qnmKSiw938qkV4amKCGCRjpC4BxLcBmtc7Xh0VuFDZXKt5SWRNCyNizizAZaO8IvtDPdyqLq0ZaO8IvtDPdyqLrc/j+5MXHd6FdMkfgxnpJvbULVBuXlMiuvSNgnhe8hz3ZzS0DunY711ja5WV5RWe0+YOyMJ5yfgWZFNtNsPk0vWYmm2HyaXrMWPqd3KautU8xSUU202w+TS9Zi726OUKO90z46eF8ZazhCXFpHzmtw1dJcyw1sFpSjsOo4iuTyTNYpLlv+lo+hN7UarSkuW/6Wj6E3tRqTA9+vX7EeM7lkyQIi9GYB6Quf4PovQQ+7au3UpsTK9DZVNBC+nkcYo44yQ5uBLGhpI/Bc3TbD5NL1mLzs8Jc5NqJvwxNSilpFJRTbTbD5NL1mJpth8ml6zFxqd3Kda1TzFJRZ6598WXwZK6njdGI3BpDiDjiMdWC0Krzg4PRlvJ4yUlmtwREXJ0FDcqFhVNLWSz1gc+F5HBybQ0YaozyCNfn28auS+dRTtqmubUND2uGDmuAIIO4g7VYw97pnpZZkF9Kujo5nmy79Qykq6Z9b9G2WNz8eIOBJI38f3LtMotLJT2jUGqOIkIkjdtDmOAzM07wAM3+laS/GSt1BnTXfBfHrLodrmc7N7hzbRz7usu/VsvfTCgtRwbOzE0Uztx3wOPEcNX3cQB2ldGWV0dq3PyMjspRTqlv3rzM1d6sjs6rp5K1udGyRjnDDHUDtw34bcOZXq2Kt9s0ErrrSNdI5v7t7XDjGcAfquzcQMcMDhjgvPdbRPs6R8dY0skYS1zTuI/Xz719LPtSWynZ1nyvidvLHFuPnw2/evuIw3bNTT2roKMR2ScWt/U/loUUtA8i0WPjfjieEBBJ4+62+dVi5zB/09OCR3UdZ+jx/hYyDKnWsbm1Top28UsTT7ObittYlC636JtUaez2lzZHZpo849w5zfnZ425vFvUOKc9BKay2+BNhlHSeg89niRtozzg3WTu/4VGyb2RPYjpai1/8AT0XBuEgm7kSYjue4dt8+GvYMcV0WkmpiH+3sp6bHxMDW+1iuitK2Z7ZONpTPlI2ZziQPMNjfuCszjZbHRaSXVlaEq63pJtvoj5V72SSymjBbGXvMYO0NLjmg/dgvxTwuqXtbTAue4hrANpJODQOfHBfNbWy4W3Ep21VYAa2Zp+SxH+E0jAzvG44HUP8AnCSc9BZLa/D9+5HCOm83sXicfKdO2WuABBlZDDHO4bHSAEu8+otH3YLorCsiotiZrbHa50gIcHN1ZmvU5zvq696766Fw5r4vMtUXMgLiXynW6Q44uzMfnHHHFx1Dn2K1WNYkNgRCKzmBjRt43HlOO1x5yqNuKjh4KuO1rp++Rcrw8r5OyWxHMhBa1olOLsBieM4az+KyeVfwXN0ofetWvWQyr+C5ulD71qysP3sfqjTu7uX0IOiIvUHmyy5Fe8p/Tn3Ua77KN4Lq+gPbauhyK95T+nPuo132UbwXV9Ae21ees+a9Ub1fy3ozz4iIvQmCEWwuFcVl8WzmaV0fBlgGa0HHODjv8y1ehGLyqTqN+KqzxdVcnGT2lmGFsnHSithJEVb0IxeVSdRvxTQjF5VJ1G/Fca9Rx9md6ldw9zF5NPCtL55PcyL0AsLd3JXHd6pinjqHvMZcQ0taAc5rm7R0lullY22Ns04cDTwlUq4NS4mAy0d4RfaGe7lUXVoy0d4RfaGe7lUXWn/H9yZuO70Ii39zcmbL0UjZ5Z3xkue3NDQR3Jw2lW7bY1LSkVq6pWPKJgEVb0IxeVSdRvxTQjF5VJ1G/FVteo4+zLGpXcPckioORXv2f0B95Gu60IxeVSdRvxXfXPyeMujM+SGZ0hczg8HNAw7prsdXRUGIxlU63GL2k1GFthYpNGuUly3/AEtH0JvajVaUly3/AEtH0JvajVDA9+vX7F3GdyyZIiL0ZgBFT7FyQR2rTQTOqXtMscchAY3VntDsBr51zNCMXlUnUb8VTeNpTyb9i2sHa1nkSRFW9CMXlUnUb8U0IxeVSdRvxXzXqOPsz7qV3D3P1kR+gqvSM9hUpZ25tzm3PZK2GR0nCODiXADDAYYaloliYmana5R3GxRBwrUXvCIigJgiIgCn1/MmotXOqLDAZUDunMHciQ7cRyX8+/fr1qgopKrZVS0okdlcbFlIigIygR8DX4RWpCCxjndz8oDMcY347HjX/c8YGHqaZ1G9zKlpY9pLXNIwII2ghW2/twRbw4eyv3dWzAgg5vCZuwE7nDAYO8wO4jDiVl/BwNr4U9ps/dslcM0T5urgpR9V+4H/AOVtYe9ZZx3eK4f8+xk30vPJ7/B8f+mGV+yfRf7RTDjjf+Z7z/lQm0LPksqR0dcwxyNODmn9eccRGore3fytiw6WGD5KX8G0MzuFwzsN+GacF1ja5WwSgs9pzhJxqm9PYToDBF/XHOJwWwsyxIrqRtqrztzpHd1TUh2vO6SYfVYOI/fxK3OxQXmVYQc35H8sWx47tQtrbxNzi7XSUx2ykaxI8bmDUefVzA99da5Mt8pjW3qxzHkObHsMg+rq+pHhsG0/3PMuldKW9U3y+9ndZ2BhiI1EDW0lu5g3N37T/NTQMFj4jEuLai/7eL4eS/L/AFatGHTSbWzhx83/AOH4iiEDQ2IBrQAAAMAANgAGwL9oizDRCyGVfwXN0ofetWvWQyr+C5ulD71qnw/ex+qIr+7l9CDoiL1B5osuRXvKf0591Gu+yjeC6voD22rociveU/pz7qNd9lG8F1fQHttXnrPmvVG9X8t6M8+IiL0JglYyH/R1nSh/R6p6gVyr9m5rZgyES8IWHW/NwzQRxHHatNpwd5G31x7CxMThLZ2uUVs+qNjD4mqFajJ7SropRpwd5G31x7CacHeRt9cewq+o38vuifXKePsyropRpwd5G31x7CpdjV/7Vp4Ji3N4WNkmbjjhntDsMd+1RW4eypZzRLXfCx5RZjMtHeEX2hnu5VF1aMtHeEX2hnu5VF1s/wAf3JkY7vQrpkj8GM9JN7aha2908pxutTNgbTiTBz3ZxkLfnHHDDNP6rvG1Str0YLbmc4SyNc85FwRSjTg7yNvrj2E04O8jb649hZGo38vujU1ynj7Mq6KUacHeRt9cewv1HltdIQPkbdZA+lO89BNRv5fdDXKePsyqqS5b/paPoTe1Gq0pLlv+lo+hN7UaYHv16/YYzuWTJAiL0ZgHpC5/g+i9BD7tq7dR2yMsDrKp4YRSh3BRsjzuFIxzGhuOGbq2Ll6cHeRt9cewvPzwVzk2l7o3YYulRSz+5V0Uo04O8jb649hNODvI2+uPYXGo38vujrXKePsyropvYOVx1tVMMJpQzhHhmdwpOGO/DNGKpCgtpnU8ponrtjYs4sIiKIkCIiAIiIAsBlJuB+22mospv+oaO6aP4oH/ALgbOMauJb9FJVbKqWlEjsrjZHRkQqivJDeWNtPfDEPb3MNYBi9n8svLbz/jylw6rJzWxSBtJFw7Ha2SxOaWOB2Ozse5+/8AutPlVuP8mLqyzW9yTjO0bif4o5ifnc+vecJ9S2zPRMLKSeWNh2sa9zQcduoHBb1L046dLy8nuMa1aMtG1Z+aNWIqbJ+MZsyrtEbGjXFTncXct44t3NtPa3EujJeuY115SZGE4sD/AOKRsJGwRjYG7Dhxbc/k+uWb1T51SCKaMgyHZnnaIwefaTuHnCrd7Kh1n08MdnngeFmp6XPYAODbI7NJZuBzRgOIkKriLNCXZxecnvfDyXAsUQ0lpyWUVuR3+xf1R+lrn0Immo8YnwMM2Jc/96BU8CGOD5H8O1wbIC7NaWvAw2qvg4rNtq7PxL9Vun4H9REUJMFkMq/gubpQ+9ateuut+w47xwOgrS4McWk5pAPcuDhrIO8KSqShOMn4Mjti5QaR5pRWvQ1Rcqfrt7KaGqLlT9dvZW58Qp8zH1G0+ORXvKf0591Gu+yjeC6voD22rmXZuvFdSJ0dnl5a53CHPIJxzQ3cBqwaFy7ZslluQSQ1WIZIMHZpwO0HUTjxLJnbF39ot2eZqQrap0PHI8yorXoaouVP129lNDVFyp+u3srW+IU+Zl6jaRRFa9DVFyp+u3spoaouVP129lPiFPmNRtIoitehqi5U/Xb2U0NUXKn67eynxCnzGo2kUC9IXQ8H0X2eD3bVmtDVFyp+u3sraWdQtsyGKKDHNjY2NuOs4NAaMefAKjjMTC6KUS5hMPOqTcjEZaO8IvtDPdyqLr0jeW7MV6omxV5eGteJBmEA4gOaNoOrBxWZ0NUXKn67eypMJi66q9GRxicLOyelEiiK16GqLlT9dvZTQ1Rcqfrt7KtfEKfMrajaRRFa9DVFyp+u3spoaouVP129lPiFPmNRtIovpT/PZ0m/qrPoaouVP129lfpmRyiYQQ6fUQfnt3f0r4/5CnzGo2m6Uly3/S0fQm9qNVpZ+9FyYL2ujdaJkBjDg3McB84gnHEHkhZGGsVdqlLcauIrdlbijzwitehqi5U/Xb2U0NUXKn67eytj4hT5mVqNpFEVr0NUXKn67eymhqi5U/Xb2U+IU+Y1G0iiK16GqLlT9dvZTQ1Rcqfrt7KfEKfMajaTG4vhKj9K39CvRSx1lZLKSyJo5qZ02fG4PbnPaRiOMZq2KzMZfG6ScTRwlMqotSCIipFsIiIAiIgCIiA/E0Qna5soDmuBaQdYIIwII3jBRm1sklSyrLLNaDTOdi2QuHcNOvB4+cSNY1Y44D7rSinpxE6c9HxILqIW5aRwLEsaOwII4aIYMYMOdx+s53GSda+1pWdHa0Toq1ucxwwI2bDiCCNYIIBBGwhclFFpPPS8SbRWWXgZ2G5EbXRmrllnbEcY2SZmaDjnAuzGtL+6190Tr1nErRIiSm5bz5GKjuCIi5Og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20" name="AutoShape 8" descr="data:image/jpeg;base64,/9j/4AAQSkZJRgABAQAAAQABAAD/2wCEAAkGBhQGEBEUBxIWEhIVFxMSFBUWFxoZHBcdFRUXFRUWFxkZJyceFx8vGRUUHy8gJycpLi4sGB4xNTAsQTItLCoBCQoKDgwOGg8PGjUkHyU0NS8xNS4sMDEqNTAsMC8qLCwsLCw1LCosNCksLCksLCwsLCwqLCwsLywsNC4uLC0vKf/AABEIAIYBeQMBIgACEQEDEQH/xAAcAAEBAQADAQEBAAAAAAAAAAAABwYEBQgDAgH/xABLEAABAwEDBgcLCQcDBQAAAAABAAIDBAUGEQcSFyExQRNRUmFyktIiNDVTVHFzk7Kz0RQyM0J0gZGisRUjQ2KCocEkJeEWY4TC8v/EABoBAQADAQEBAAAAAAAAAAAAAAADBAUCBgH/xAAxEQACAgACBwYGAwEBAAAAAAAAAQIDBBESFCExUVKREzNBYYGhFTRxscHwBSIy4dH/2gAMAwEAAhEDEQA/ALiiIgCIiAIiIAiIgCIiAIiIAiIgCIiAIiIAiIgCIiAIiIAiIgCIiAIiIAiIgCIiAIiIAiIgCIiAIiIAiIgCIiAIiIAiIgCIiAIi/MsohaXSkNaASSTgABrJJ3DBAcS2LWjsOF81cc1jBieM8TRxknABQG2L5VNrVRqBK+NwOMbWuOEY3NG7z8evHiXZZQr6m9U2ZSEimjJzByzsMhH9gNwPOV8qTJlX1kYe2ENzhi1j3hrz/SdnmOC3MNTCiOlbvfEx8RbO6WjXuXAr1yr1NvXTNfqErcGTMG52G0DknaPvG5aBed7GtSouHWB0rHMcO5lidqz2nd/kO4+NXyyLWjtuFk1C7OY8YjjHGCNxB1ELPxeH7KWlH/LLuGv7RZS3o5iIiplsIiIAiLhWxbEVgwumtBxbG0tBIBd84ho1DXtIX1Jt5I+NpLNnNRZDSvZ/jneqk+CaV7P8c71UnwUur28r6Efb18y6mvRdZYN4obyxukstxc1rswktc3XgHYYOw3OC5NqWmyx4Xy1pLY2DFxAJw1gbBrOshRuMk9HLadqSazz2HKRZDSvZ/jneqk+CaV7P8c71UnwUmr28r6HHb18y6mvRZDSvZ/jneqk+CaV7P8c71UnwTV7eV9B29fMupr0WQ0r2f453qpPgmlez/HO9VJ8E1e3lfQdvXzLqa9FkNK1n+Od6qT4LUUNY20Io5KY4ska17ThhiHDEHA6xqK5lXOH+lkdRsjL/AC8z7outt28EN24xJabi1hcGAhpdrIJGpuJ2NK6LSvZ/jneqk+CRqnJZxi36HyVsIvJs16LIaV7P8c71UnwTSvZ/jneqk+C61e3lfQ+dvXzLqa9FkNK9n+Od6qT4JpXs/wAc71UnwTV7eV9B29fMupr0WQ0r2f453qpPgv63KrZ7yA2Z2J1fRSfBNXt5X0Hb18y6muRF0tv3vprslgtV5YXhxbgxzsc3AH5oOG0KOMXJ5RWZJKSis2d0iyGlez/HO9VJ8E0r2f453qpPgpNXt5X0I+3r5l1NeiyGlez/ABzvVSfBNK9n+Od6qT4Jq9vK+g7evmXU16LIaV7P8c71UnwTSvZ/jneqk+CavbyvoO3r5l1NeizFn5SKK1JWRUkri95DWjg3jEnnIwC064lCUNklkdxnGX+XmERFwdBERAERfwnDagBOG1SG/wBfN96JRRXdxewuzXFn8Zw+q3+Qbcdhwx2DXyr530kvRL8huri8PJY+Rv1+U1p3M43b/Nt6KttSO4kbqewXCSscM2oqh9Tjih4te13+fm6mGw7g1JrOXguHmzOxF6kmk/6+L/CPqBT5OR3YZVWltw2x0x5+U/8Av0d+RtC15rVlM1bI58mOOcTs4g3DU0cQGC4jnZxJdrJ1kqg3Wud+07GrJC3GSQ58P/j4nV5yZG/gtGWjStOe1vZn++BQjpXPRjsS2nAs69UV4o2018cSBqhqx9JEf5z9dvGfxx2jl2RaNRksqsyu/e0k2Dg5mtrxqwliPKAwxbvGH8pWBWnu3ettPGaS32maifu2uhPLiO0a9eHnw3g/LKck8lmnvX5R9ruzazeT8H+GXmirWWjG2SkcHseA5rhsIK+6kFlWpLkzna2V3yizp+7jkbrGB+u3cHYYZzd+0Ks0dYy0I2yUjg9jhnNcDiCFhXU9m81tT3M2ardPY9jW8+yIigJgshlX8FzdKH3rVr1kMq/gubpQ+9ap8P3sfqiK/u5fQg6Ii9QeaLLkV7yn9OfdRrvso3gur6A9tq6HIr3lP6c+6jXfZRvBdX0B7bV56z5r1RvV/LejPPiIi9CYIRaO6Vx5b3iU0cjGcGWg5+drzgSMMAeJaDQpU+Pg/P2VBPE1QejKW0njh7JLNLYTxFQ9ClT4+D8/ZTQpU+Pg/P2VxrdPMdarbyk8C9IXQ8H0X2eD3bVMtClT4+D8/ZVWsKgNl0tPFKQXRxxxkjYSxoaSMfMs/H3V2RSg8y9gqZ1ybksjHZaO8IvtDPdyqLq0ZaO8IvtDPdyqLq3/AB/clXHd6ERa67WTWe89OJ6WWJjSXNwdnY9ycDsBCuTsjWs5PIqwrlN5RRkUVD0KVPj4Pz9lNClT4+D8/ZUGt08xNqtvKTxfSn+ezpN/Vb/QpU+Pg/P2V+osi9SxzSZ4dRB+vuPmR4unmCwtvKWJSXLf9LR9Cb2o1WlJct/0tH0JvajWNge/Xr9jWxncsmSIi9GYARbqzMkdRakMUsU0IbIxkgBz8QHtDgDgNutcnQpU+Pg/P2VWeLpTyciwsNa9uiTxFQ9ClT4+D8/ZTQpU+Pg/P2V81unmPuq28pmbi+EqP0rf0K9FKWXcyT1FjVcE000TmxvDyBn4nDixGCqaycdbCyacXnsNTBVyhBqSCIioF0Ii6q8N5oLsx59pPwxxzWDW55G5rd/n2DeV9jFyeSPjais2djUVLaRjn1DgxjQS5zjgABtJJ2KQ3wv5Le6QUl2w7g3nMxGp03N/Kzz7RrOA1LP3vv1Nex2En7uAHFsQOrmc8/Xd/YbhvPaYjJ3SjDwlUsx56aJ36PP+ObXr04XsspS2ye5fvAzLcT2uajsit7/eJ+LVrmXFhdSWO4Oq3jCrqG/U/wCzEd3Of8/NxKE52t2s7VurtZJqi2Gh9ou+TRnWARi8jo6s37zjzK/nCiOc3v8Aco5TvllBbEYiGE1DmthGLnENaOMuOAH4kL0tYtmCxqaGGLZGxrPOQNZ+84n71Fb73GZdYg0dSyQasY3uaJRzho+cOfAYc+1aW6bC67tacTiRUu/BjeyqWLyuhGUXsz+5bwqdM5RktuRh762L+wK6eJowZnZ8fRf3TQPNiW/0ro13F2LFbeSo4GebgS5rixxGcMWjOzTrGAzQ448y5tv3CmsGLhjJFNDjm58Ti7m16sB+KvKyMMq5PaU3XKec4rYfy7F42U7HUtugyUUp18qF26WPi16yP+Qe4s62qjJfU8FMeHpJMJG4HuXtdsliOwOwwxGw/g5YNa67Ncy8EP7PtZwGJJo5T/CkP8MnkO2Ycf3YR3VpZvLNPevyd1WN5LPatz/BbLHtmK3Ymy2c8PYfxB3tcNrTzLmrznZdsVNx6l4hJY9jsyWN2trs07HDfzOHHiCrPdK/kF62gRng5wO6icdfOWH64/vxgLIxGElV/aO2Jq0YpWf1lsZpVkMq/gubpQ+9ateshlX8FzdKH3rVDh+9j9UTX93L6EHREXqDzRZciveU/pz7qNd9lG8F1fQHttXQ5Fe8p/Tn3Ua77KN4Lq+gPbavPWfNeqN6v5b0Z58REXoTBKxkP+jrOlD+j1T1CrgX6Zc5s4qInycIWEZpAwzQ4a8fOtZpth8ml6zFh4rDWztcorYbWGxFcKkpPaUlFNtNsPk0vWYmm2HyaXrMVbU7uUn1qnmKSiw938qkV4amKCGCRjpC4BxLcBmtc7Xh0VuFDZXKt5SWRNCyNizizAZaO8IvtDPdyqLq0ZaO8IvtDPdyqLrc/j+5MXHd6FdMkfgxnpJvbULVBuXlMiuvSNgnhe8hz3ZzS0DunY711ja5WV5RWe0+YOyMJ5yfgWZFNtNsPk0vWYmm2HyaXrMWPqd3KautU8xSUU202w+TS9Zi726OUKO90z46eF8ZazhCXFpHzmtw1dJcyw1sFpSjsOo4iuTyTNYpLlv+lo+hN7UarSkuW/6Wj6E3tRqTA9+vX7EeM7lkyQIi9GYB6Quf4PovQQ+7au3UpsTK9DZVNBC+nkcYo44yQ5uBLGhpI/Bc3TbD5NL1mLzs8Jc5NqJvwxNSilpFJRTbTbD5NL1mJpth8ml6zFxqd3Kda1TzFJRZ6598WXwZK6njdGI3BpDiDjiMdWC0Krzg4PRlvJ4yUlmtwREXJ0FDcqFhVNLWSz1gc+F5HBybQ0YaozyCNfn28auS+dRTtqmubUND2uGDmuAIIO4g7VYw97pnpZZkF9Kujo5nmy79Qykq6Z9b9G2WNz8eIOBJI38f3LtMotLJT2jUGqOIkIkjdtDmOAzM07wAM3+laS/GSt1BnTXfBfHrLodrmc7N7hzbRz7usu/VsvfTCgtRwbOzE0Uztx3wOPEcNX3cQB2ldGWV0dq3PyMjspRTqlv3rzM1d6sjs6rp5K1udGyRjnDDHUDtw34bcOZXq2Kt9s0ErrrSNdI5v7t7XDjGcAfquzcQMcMDhjgvPdbRPs6R8dY0skYS1zTuI/Xz719LPtSWynZ1nyvidvLHFuPnw2/evuIw3bNTT2roKMR2ScWt/U/loUUtA8i0WPjfjieEBBJ4+62+dVi5zB/09OCR3UdZ+jx/hYyDKnWsbm1Top28UsTT7ObittYlC636JtUaez2lzZHZpo849w5zfnZ425vFvUOKc9BKay2+BNhlHSeg89niRtozzg3WTu/4VGyb2RPYjpai1/8AT0XBuEgm7kSYjue4dt8+GvYMcV0WkmpiH+3sp6bHxMDW+1iuitK2Z7ZONpTPlI2ZziQPMNjfuCszjZbHRaSXVlaEq63pJtvoj5V72SSymjBbGXvMYO0NLjmg/dgvxTwuqXtbTAue4hrANpJODQOfHBfNbWy4W3Ep21VYAa2Zp+SxH+E0jAzvG44HUP8AnCSc9BZLa/D9+5HCOm83sXicfKdO2WuABBlZDDHO4bHSAEu8+otH3YLorCsiotiZrbHa50gIcHN1ZmvU5zvq696766Fw5r4vMtUXMgLiXynW6Q44uzMfnHHHFx1Dn2K1WNYkNgRCKzmBjRt43HlOO1x5yqNuKjh4KuO1rp++Rcrw8r5OyWxHMhBa1olOLsBieM4az+KyeVfwXN0ofetWvWQyr+C5ulD71qysP3sfqjTu7uX0IOiIvUHmyy5Fe8p/Tn3Ua77KN4Lq+gPbauhyK95T+nPuo132UbwXV9Ae21ees+a9Ub1fy3ozz4iIvQmCEWwuFcVl8WzmaV0fBlgGa0HHODjv8y1ehGLyqTqN+KqzxdVcnGT2lmGFsnHSithJEVb0IxeVSdRvxTQjF5VJ1G/Fca9Rx9md6ldw9zF5NPCtL55PcyL0AsLd3JXHd6pinjqHvMZcQ0taAc5rm7R0lullY22Ns04cDTwlUq4NS4mAy0d4RfaGe7lUXVoy0d4RfaGe7lUXWn/H9yZuO70Ii39zcmbL0UjZ5Z3xkue3NDQR3Jw2lW7bY1LSkVq6pWPKJgEVb0IxeVSdRvxTQjF5VJ1G/FVteo4+zLGpXcPckioORXv2f0B95Gu60IxeVSdRvxXfXPyeMujM+SGZ0hczg8HNAw7prsdXRUGIxlU63GL2k1GFthYpNGuUly3/AEtH0JvajVaUly3/AEtH0JvajVDA9+vX7F3GdyyZIiL0ZgBFT7FyQR2rTQTOqXtMscchAY3VntDsBr51zNCMXlUnUb8VTeNpTyb9i2sHa1nkSRFW9CMXlUnUb8U0IxeVSdRvxXzXqOPsz7qV3D3P1kR+gqvSM9hUpZ25tzm3PZK2GR0nCODiXADDAYYaloliYmana5R3GxRBwrUXvCIigJgiIgCn1/MmotXOqLDAZUDunMHciQ7cRyX8+/fr1qgopKrZVS0okdlcbFlIigIygR8DX4RWpCCxjndz8oDMcY347HjX/c8YGHqaZ1G9zKlpY9pLXNIwII2ghW2/twRbw4eyv3dWzAgg5vCZuwE7nDAYO8wO4jDiVl/BwNr4U9ps/dslcM0T5urgpR9V+4H/AOVtYe9ZZx3eK4f8+xk30vPJ7/B8f+mGV+yfRf7RTDjjf+Z7z/lQm0LPksqR0dcwxyNODmn9eccRGore3fytiw6WGD5KX8G0MzuFwzsN+GacF1ja5WwSgs9pzhJxqm9PYToDBF/XHOJwWwsyxIrqRtqrztzpHd1TUh2vO6SYfVYOI/fxK3OxQXmVYQc35H8sWx47tQtrbxNzi7XSUx2ykaxI8bmDUefVzA99da5Mt8pjW3qxzHkObHsMg+rq+pHhsG0/3PMuldKW9U3y+9ndZ2BhiI1EDW0lu5g3N37T/NTQMFj4jEuLai/7eL4eS/L/AFatGHTSbWzhx83/AOH4iiEDQ2IBrQAAAMAANgAGwL9oizDRCyGVfwXN0ofetWvWQyr+C5ulD71qnw/ex+qIr+7l9CDoiL1B5osuRXvKf0591Gu+yjeC6voD22rociveU/pz7qNd9lG8F1fQHttXnrPmvVG9X8t6M8+IiL0JglYyH/R1nSh/R6p6gVyr9m5rZgyES8IWHW/NwzQRxHHatNpwd5G31x7CxMThLZ2uUVs+qNjD4mqFajJ7SropRpwd5G31x7CacHeRt9cewq+o38vuifXKePsyropRpwd5G31x7CpdjV/7Vp4Ji3N4WNkmbjjhntDsMd+1RW4eypZzRLXfCx5RZjMtHeEX2hnu5VF1aMtHeEX2hnu5VF1s/wAf3JkY7vQrpkj8GM9JN7aha2908pxutTNgbTiTBz3ZxkLfnHHDDNP6rvG1Str0YLbmc4SyNc85FwRSjTg7yNvrj2E04O8jb649hZGo38vujU1ynj7Mq6KUacHeRt9cewv1HltdIQPkbdZA+lO89BNRv5fdDXKePsyqqS5b/paPoTe1Gq0pLlv+lo+hN7UaYHv16/YYzuWTJAiL0ZgHpC5/g+i9BD7tq7dR2yMsDrKp4YRSh3BRsjzuFIxzGhuOGbq2Ll6cHeRt9cewvPzwVzk2l7o3YYulRSz+5V0Uo04O8jb649hNODvI2+uPYXGo38vujrXKePsyropvYOVx1tVMMJpQzhHhmdwpOGO/DNGKpCgtpnU8ponrtjYs4sIiKIkCIiAIiIAsBlJuB+22mospv+oaO6aP4oH/ALgbOMauJb9FJVbKqWlEjsrjZHRkQqivJDeWNtPfDEPb3MNYBi9n8svLbz/jylw6rJzWxSBtJFw7Ha2SxOaWOB2Ozse5+/8AutPlVuP8mLqyzW9yTjO0bif4o5ifnc+vecJ9S2zPRMLKSeWNh2sa9zQcduoHBb1L046dLy8nuMa1aMtG1Z+aNWIqbJ+MZsyrtEbGjXFTncXct44t3NtPa3EujJeuY115SZGE4sD/AOKRsJGwRjYG7Dhxbc/k+uWb1T51SCKaMgyHZnnaIwefaTuHnCrd7Kh1n08MdnngeFmp6XPYAODbI7NJZuBzRgOIkKriLNCXZxecnvfDyXAsUQ0lpyWUVuR3+xf1R+lrn0Immo8YnwMM2Jc/96BU8CGOD5H8O1wbIC7NaWvAw2qvg4rNtq7PxL9Vun4H9REUJMFkMq/gubpQ+9ateuut+w47xwOgrS4McWk5pAPcuDhrIO8KSqShOMn4Mjti5QaR5pRWvQ1Rcqfrt7KaGqLlT9dvZW58Qp8zH1G0+ORXvKf0591Gu+yjeC6voD22rmXZuvFdSJ0dnl5a53CHPIJxzQ3cBqwaFy7ZslluQSQ1WIZIMHZpwO0HUTjxLJnbF39ot2eZqQrap0PHI8yorXoaouVP129lNDVFyp+u3srW+IU+Zl6jaRRFa9DVFyp+u3spoaouVP129lPiFPmNRtIoitehqi5U/Xb2U0NUXKn67eynxCnzGo2kUC9IXQ8H0X2eD3bVmtDVFyp+u3sraWdQtsyGKKDHNjY2NuOs4NAaMefAKjjMTC6KUS5hMPOqTcjEZaO8IvtDPdyqLr0jeW7MV6omxV5eGteJBmEA4gOaNoOrBxWZ0NUXKn67eypMJi66q9GRxicLOyelEiiK16GqLlT9dvZTQ1Rcqfrt7KtfEKfMrajaRRFa9DVFyp+u3spoaouVP129lPiFPmNRtIovpT/PZ0m/qrPoaouVP129lfpmRyiYQQ6fUQfnt3f0r4/5CnzGo2m6Uly3/S0fQm9qNVpZ+9FyYL2ujdaJkBjDg3McB84gnHEHkhZGGsVdqlLcauIrdlbijzwitehqi5U/Xb2U0NUXKn67eytj4hT5mVqNpFEVr0NUXKn67eymhqi5U/Xb2U+IU+Y1G0iiK16GqLlT9dvZTQ1Rcqfrt7KfEKfMajaTG4vhKj9K39CvRSx1lZLKSyJo5qZ02fG4PbnPaRiOMZq2KzMZfG6ScTRwlMqotSCIipFsIiIAiIgCIiA/E0Qna5soDmuBaQdYIIwII3jBRm1sklSyrLLNaDTOdi2QuHcNOvB4+cSNY1Y44D7rSinpxE6c9HxILqIW5aRwLEsaOwII4aIYMYMOdx+s53GSda+1pWdHa0Toq1ucxwwI2bDiCCNYIIBBGwhclFFpPPS8SbRWWXgZ2G5EbXRmrllnbEcY2SZmaDjnAuzGtL+6190Tr1nErRIiSm5bz5GKjuCIi5OgiIgCIiAIiIAiIgCIiAIiIAiIgCIiAIiIAiIgCIiAIiIAiIgCIiAIiIAiIgCIiAIiIAiIgCIiAIiIAiIgCIiAIiIAiIgCIiAIiIAiIgCIiAIiIAiIgCIiAIiIAiIgCIiAIiIAiIgCIiAIiIAiIgCIiA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26" name="Picture 14" descr="http://m2mworldnews.com/WordPress/wp-content/uploads/2012/06/iee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3944112"/>
            <a:ext cx="1752600" cy="1542288"/>
          </a:xfrm>
          <a:prstGeom prst="rect">
            <a:avLst/>
          </a:prstGeom>
          <a:noFill/>
        </p:spPr>
      </p:pic>
      <p:pic>
        <p:nvPicPr>
          <p:cNvPr id="13328" name="Picture 16" descr="http://www.ndis.com/images/ietflogo2e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3886200"/>
            <a:ext cx="2667000" cy="1524001"/>
          </a:xfrm>
          <a:prstGeom prst="rect">
            <a:avLst/>
          </a:prstGeom>
          <a:noFill/>
        </p:spPr>
      </p:pic>
      <p:pic>
        <p:nvPicPr>
          <p:cNvPr id="13330" name="Picture 18" descr="http://www.nowtheendbegins.com/blog/wp-content/uploads/international-telecommunication-union-itu-log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4267200"/>
            <a:ext cx="1600200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sr-Latn-CS" dirty="0" smtClean="0"/>
              <a:t>očetn</a:t>
            </a:r>
            <a:r>
              <a:rPr lang="en-US" dirty="0" smtClean="0"/>
              <a:t>a</a:t>
            </a:r>
            <a:r>
              <a:rPr lang="sr-Latn-CS" dirty="0" smtClean="0"/>
              <a:t> faz</a:t>
            </a:r>
            <a:r>
              <a:rPr lang="en-US" dirty="0" smtClean="0"/>
              <a:t>a</a:t>
            </a:r>
            <a:r>
              <a:rPr lang="sr-Latn-CS" dirty="0" smtClean="0"/>
              <a:t> </a:t>
            </a:r>
            <a:r>
              <a:rPr lang="sr-Latn-CS" dirty="0"/>
              <a:t>umrežavanja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45720" lvl="0" indent="0">
              <a:buNone/>
            </a:pPr>
            <a:endParaRPr lang="en-US" sz="2800" dirty="0"/>
          </a:p>
          <a:p>
            <a:pPr lvl="1"/>
            <a:r>
              <a:rPr lang="sr-Latn-CS" dirty="0"/>
              <a:t>Proizvođači su nudili kompletno mrežno okruženje: uređaji, oprema, </a:t>
            </a:r>
            <a:r>
              <a:rPr lang="sr-Latn-CS" dirty="0" smtClean="0"/>
              <a:t>softver</a:t>
            </a:r>
            <a:endParaRPr lang="en-US" dirty="0" smtClean="0"/>
          </a:p>
          <a:p>
            <a:pPr lvl="1"/>
            <a:endParaRPr lang="en-US" sz="2400" dirty="0"/>
          </a:p>
          <a:p>
            <a:pPr lvl="1"/>
            <a:r>
              <a:rPr lang="sr-Latn-CS" dirty="0"/>
              <a:t>Nisu postojali standardi – svako se trudio da nametne svoje </a:t>
            </a:r>
            <a:r>
              <a:rPr lang="sr-Latn-CS" dirty="0" smtClean="0"/>
              <a:t>rješenje</a:t>
            </a:r>
            <a:r>
              <a:rPr lang="sr-Latn-CS" dirty="0" smtClean="0"/>
              <a:t>.</a:t>
            </a:r>
            <a:endParaRPr lang="en-US" dirty="0" smtClean="0"/>
          </a:p>
          <a:p>
            <a:pPr lvl="1"/>
            <a:endParaRPr lang="en-US" sz="2400" dirty="0"/>
          </a:p>
          <a:p>
            <a:pPr lvl="1"/>
            <a:r>
              <a:rPr lang="sr-Latn-CS" dirty="0"/>
              <a:t>Posledice vezivanja za jednog proizvođača: visoka </a:t>
            </a:r>
            <a:r>
              <a:rPr lang="sr-Latn-CS" dirty="0" smtClean="0"/>
              <a:t>cijena</a:t>
            </a:r>
            <a:r>
              <a:rPr lang="sr-Latn-CS" dirty="0"/>
              <a:t>, spor razvoj, rizik od prestanka proizvodnje ...</a:t>
            </a:r>
            <a:endParaRPr lang="en-US" sz="2400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 algn="just"/>
            <a:r>
              <a:rPr lang="en-US" b="1" i="1" dirty="0" err="1"/>
              <a:t>Osnovni</a:t>
            </a:r>
            <a:r>
              <a:rPr lang="en-US" b="1" i="1" dirty="0"/>
              <a:t> </a:t>
            </a:r>
            <a:r>
              <a:rPr lang="en-US" b="1" i="1" dirty="0" err="1"/>
              <a:t>razlog</a:t>
            </a:r>
            <a:r>
              <a:rPr lang="en-US" b="1" i="1" dirty="0"/>
              <a:t> </a:t>
            </a:r>
            <a:r>
              <a:rPr lang="en-US" b="1" i="1" dirty="0" err="1"/>
              <a:t>za</a:t>
            </a:r>
            <a:r>
              <a:rPr lang="en-US" b="1" i="1" dirty="0"/>
              <a:t> </a:t>
            </a:r>
            <a:r>
              <a:rPr lang="en-US" b="1" i="1" dirty="0" err="1"/>
              <a:t>postavljanje</a:t>
            </a:r>
            <a:r>
              <a:rPr lang="en-US" b="1" i="1" dirty="0"/>
              <a:t> </a:t>
            </a:r>
            <a:r>
              <a:rPr lang="en-US" b="1" i="1" dirty="0" err="1"/>
              <a:t>standarda</a:t>
            </a:r>
            <a:r>
              <a:rPr lang="en-US" b="1" i="1" dirty="0"/>
              <a:t> </a:t>
            </a:r>
            <a:r>
              <a:rPr lang="en-US" b="1" i="1" dirty="0" err="1"/>
              <a:t>jeste</a:t>
            </a:r>
            <a:r>
              <a:rPr lang="en-US" b="1" i="1" dirty="0"/>
              <a:t> </a:t>
            </a:r>
            <a:r>
              <a:rPr lang="en-US" b="1" i="1" dirty="0" err="1"/>
              <a:t>omogućavanje</a:t>
            </a:r>
            <a:r>
              <a:rPr lang="en-US" b="1" i="1" dirty="0"/>
              <a:t> </a:t>
            </a:r>
            <a:r>
              <a:rPr lang="en-US" b="1" i="1" dirty="0" err="1"/>
              <a:t>korišćenja</a:t>
            </a:r>
            <a:r>
              <a:rPr lang="en-US" b="1" i="1" dirty="0"/>
              <a:t> </a:t>
            </a:r>
            <a:r>
              <a:rPr lang="en-US" b="1" i="1" dirty="0" err="1"/>
              <a:t>komponenti</a:t>
            </a:r>
            <a:r>
              <a:rPr lang="en-US" b="1" i="1" dirty="0"/>
              <a:t> </a:t>
            </a:r>
            <a:r>
              <a:rPr lang="en-US" b="1" i="1" dirty="0" err="1"/>
              <a:t>različitih</a:t>
            </a:r>
            <a:r>
              <a:rPr lang="en-US" b="1" i="1" dirty="0"/>
              <a:t> </a:t>
            </a:r>
            <a:r>
              <a:rPr lang="en-US" b="1" i="1" dirty="0" err="1"/>
              <a:t>proizvođača</a:t>
            </a:r>
            <a:r>
              <a:rPr lang="en-US" b="1" i="1" dirty="0"/>
              <a:t> </a:t>
            </a:r>
            <a:r>
              <a:rPr lang="en-US" b="1" i="1" dirty="0" err="1"/>
              <a:t>i</a:t>
            </a:r>
            <a:r>
              <a:rPr lang="en-US" b="1" i="1" dirty="0"/>
              <a:t> </a:t>
            </a:r>
            <a:r>
              <a:rPr lang="en-US" b="1" i="1" dirty="0" err="1"/>
              <a:t>njihove</a:t>
            </a:r>
            <a:r>
              <a:rPr lang="en-US" b="1" i="1" dirty="0"/>
              <a:t> </a:t>
            </a:r>
            <a:r>
              <a:rPr lang="en-US" b="1" i="1" dirty="0" err="1"/>
              <a:t>međusobne</a:t>
            </a:r>
            <a:r>
              <a:rPr lang="en-US" b="1" i="1" dirty="0"/>
              <a:t> </a:t>
            </a:r>
            <a:r>
              <a:rPr lang="en-US" b="1" i="1" dirty="0" err="1"/>
              <a:t>kompatibilnosti</a:t>
            </a:r>
            <a:r>
              <a:rPr lang="en-US" b="1" i="1" dirty="0"/>
              <a:t> u </a:t>
            </a:r>
            <a:r>
              <a:rPr lang="en-US" b="1" i="1" dirty="0" err="1"/>
              <a:t>kompleksnim</a:t>
            </a:r>
            <a:r>
              <a:rPr lang="en-US" b="1" i="1" dirty="0"/>
              <a:t> </a:t>
            </a:r>
            <a:r>
              <a:rPr lang="en-US" b="1" i="1" dirty="0" err="1"/>
              <a:t>sistemima</a:t>
            </a:r>
            <a:r>
              <a:rPr lang="en-US" dirty="0"/>
              <a:t> (</a:t>
            </a:r>
            <a:r>
              <a:rPr lang="en-US" dirty="0" err="1"/>
              <a:t>kakav</a:t>
            </a:r>
            <a:r>
              <a:rPr lang="en-US" dirty="0"/>
              <a:t> je </a:t>
            </a:r>
            <a:r>
              <a:rPr lang="en-US" dirty="0" err="1"/>
              <a:t>npr</a:t>
            </a:r>
            <a:r>
              <a:rPr lang="en-US" dirty="0"/>
              <a:t>. </a:t>
            </a:r>
            <a:r>
              <a:rPr lang="en-US" dirty="0" err="1"/>
              <a:t>računarska</a:t>
            </a:r>
            <a:r>
              <a:rPr lang="en-US" dirty="0"/>
              <a:t> </a:t>
            </a:r>
            <a:r>
              <a:rPr lang="en-US" dirty="0" err="1"/>
              <a:t>mreža</a:t>
            </a:r>
            <a:r>
              <a:rPr lang="en-US" dirty="0"/>
              <a:t>).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sr-Latn-CS" dirty="0"/>
              <a:t>Prednosti standardizacije</a:t>
            </a:r>
            <a:r>
              <a:rPr lang="en-US" sz="5400" dirty="0"/>
              <a:t/>
            </a:r>
            <a:br>
              <a:rPr lang="en-US" sz="5400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lvl="0"/>
            <a:endParaRPr lang="sr-Latn-CS" dirty="0" smtClean="0"/>
          </a:p>
          <a:p>
            <a:pPr lvl="1"/>
            <a:r>
              <a:rPr lang="sr-Latn-CS" dirty="0" smtClean="0"/>
              <a:t>Prelazak </a:t>
            </a:r>
            <a:r>
              <a:rPr lang="sr-Latn-CS" dirty="0" smtClean="0"/>
              <a:t>na modularna rešenja</a:t>
            </a:r>
            <a:endParaRPr lang="en-US" sz="2400" dirty="0" smtClean="0"/>
          </a:p>
          <a:p>
            <a:pPr lvl="1"/>
            <a:r>
              <a:rPr lang="sr-Latn-CS" dirty="0" smtClean="0"/>
              <a:t>Kombinovanje rešenja različitih proizvođača</a:t>
            </a:r>
            <a:endParaRPr lang="en-US" sz="2400" dirty="0" smtClean="0"/>
          </a:p>
          <a:p>
            <a:pPr lvl="1"/>
            <a:r>
              <a:rPr lang="sr-Latn-CS" dirty="0" smtClean="0"/>
              <a:t>Nezavisan razvoj pojedinih modula</a:t>
            </a:r>
            <a:r>
              <a:rPr lang="en-US" dirty="0" smtClean="0"/>
              <a:t> </a:t>
            </a:r>
            <a:endParaRPr lang="en-US" sz="2400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err="1"/>
              <a:t>Standardizacija</a:t>
            </a:r>
            <a:r>
              <a:rPr lang="en-US" dirty="0"/>
              <a:t> </a:t>
            </a:r>
            <a:r>
              <a:rPr lang="en-US" dirty="0" err="1"/>
              <a:t>omogućava</a:t>
            </a:r>
            <a:r>
              <a:rPr lang="en-US" dirty="0"/>
              <a:t> </a:t>
            </a:r>
            <a:r>
              <a:rPr lang="en-US" dirty="0" err="1" smtClean="0"/>
              <a:t>proizvo</a:t>
            </a:r>
            <a:r>
              <a:rPr lang="sr-Latn-ME" dirty="0" smtClean="0"/>
              <a:t>-</a:t>
            </a:r>
            <a:r>
              <a:rPr lang="en-US" dirty="0" err="1" smtClean="0"/>
              <a:t>đačima</a:t>
            </a:r>
            <a:r>
              <a:rPr lang="en-US" dirty="0" smtClean="0"/>
              <a:t> </a:t>
            </a:r>
            <a:r>
              <a:rPr lang="en-US" dirty="0" err="1"/>
              <a:t>oslanjanje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</a:t>
            </a:r>
            <a:r>
              <a:rPr lang="en-US" dirty="0" err="1" smtClean="0"/>
              <a:t>proizvođača</a:t>
            </a:r>
            <a:r>
              <a:rPr lang="sr-Latn-ME" dirty="0" smtClean="0"/>
              <a:t>,</a:t>
            </a:r>
            <a:r>
              <a:rPr lang="en-US" dirty="0" smtClean="0"/>
              <a:t> </a:t>
            </a:r>
            <a:endParaRPr lang="sr-Latn-ME" dirty="0" smtClean="0"/>
          </a:p>
          <a:p>
            <a:pPr algn="just"/>
            <a:r>
              <a:rPr lang="en-US" dirty="0" smtClean="0"/>
              <a:t>a </a:t>
            </a:r>
            <a:r>
              <a:rPr lang="en-US" dirty="0" err="1"/>
              <a:t>korisnicima</a:t>
            </a:r>
            <a:r>
              <a:rPr lang="en-US" dirty="0"/>
              <a:t> </a:t>
            </a:r>
            <a:r>
              <a:rPr lang="en-US" dirty="0" err="1"/>
              <a:t>daje</a:t>
            </a:r>
            <a:r>
              <a:rPr lang="en-US" dirty="0"/>
              <a:t> </a:t>
            </a:r>
            <a:r>
              <a:rPr lang="en-US" dirty="0" err="1" smtClean="0"/>
              <a:t>slobodu</a:t>
            </a:r>
            <a:r>
              <a:rPr lang="en-US" dirty="0" smtClean="0"/>
              <a:t> </a:t>
            </a:r>
            <a:r>
              <a:rPr lang="en-US" dirty="0"/>
              <a:t>time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ne </a:t>
            </a:r>
            <a:r>
              <a:rPr lang="en-US" dirty="0" err="1"/>
              <a:t>ograničava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proizvode</a:t>
            </a:r>
            <a:r>
              <a:rPr lang="en-US" dirty="0"/>
              <a:t>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. </a:t>
            </a:r>
            <a:endParaRPr lang="sr-Latn-ME" dirty="0" smtClean="0"/>
          </a:p>
          <a:p>
            <a:pPr algn="just"/>
            <a:r>
              <a:rPr lang="en-US" dirty="0" smtClean="0"/>
              <a:t>Na </a:t>
            </a:r>
            <a:r>
              <a:rPr lang="en-US" dirty="0" err="1"/>
              <a:t>ovaj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pozitivno</a:t>
            </a:r>
            <a:r>
              <a:rPr lang="en-US" dirty="0"/>
              <a:t> </a:t>
            </a:r>
            <a:r>
              <a:rPr lang="en-US" dirty="0" err="1"/>
              <a:t>utiču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 smtClean="0"/>
              <a:t>razvoj</a:t>
            </a:r>
            <a:r>
              <a:rPr lang="sr-Latn-ME" dirty="0" smtClean="0"/>
              <a:t> </a:t>
            </a:r>
            <a:r>
              <a:rPr lang="en-US" dirty="0" err="1" smtClean="0"/>
              <a:t>tržišta</a:t>
            </a:r>
            <a:r>
              <a:rPr lang="en-US" dirty="0" smtClean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cijene</a:t>
            </a:r>
            <a:r>
              <a:rPr lang="en-US" dirty="0"/>
              <a:t> </a:t>
            </a:r>
            <a:r>
              <a:rPr lang="en-US" dirty="0" err="1"/>
              <a:t>proizvoda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3"/>
          </p:nvPr>
        </p:nvGraphicFramePr>
        <p:xfrm>
          <a:off x="1143000" y="731838"/>
          <a:ext cx="6400800" cy="347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992880"/>
          </a:xfrm>
        </p:spPr>
        <p:txBody>
          <a:bodyPr>
            <a:normAutofit lnSpcReduction="10000"/>
          </a:bodyPr>
          <a:lstStyle/>
          <a:p>
            <a:pPr lvl="0" algn="just"/>
            <a:r>
              <a:rPr lang="en-US" dirty="0" err="1" smtClean="0"/>
              <a:t>Formalne</a:t>
            </a:r>
            <a:r>
              <a:rPr lang="en-US" dirty="0" smtClean="0"/>
              <a:t> </a:t>
            </a:r>
            <a:r>
              <a:rPr lang="en-US" dirty="0" err="1" smtClean="0"/>
              <a:t>standarde</a:t>
            </a:r>
            <a:r>
              <a:rPr lang="en-US" dirty="0" smtClean="0"/>
              <a:t> </a:t>
            </a:r>
            <a:r>
              <a:rPr lang="en-US" dirty="0" err="1" smtClean="0"/>
              <a:t>razvija</a:t>
            </a:r>
            <a:r>
              <a:rPr lang="en-US" dirty="0" smtClean="0"/>
              <a:t> i </a:t>
            </a:r>
            <a:r>
              <a:rPr lang="en-US" dirty="0" err="1" smtClean="0"/>
              <a:t>propisuje</a:t>
            </a:r>
            <a:r>
              <a:rPr lang="en-US" dirty="0" smtClean="0"/>
              <a:t> </a:t>
            </a:r>
            <a:r>
              <a:rPr lang="en-US" dirty="0" err="1" smtClean="0"/>
              <a:t>zvanično</a:t>
            </a:r>
            <a:r>
              <a:rPr lang="en-US" dirty="0" smtClean="0"/>
              <a:t> </a:t>
            </a:r>
            <a:r>
              <a:rPr lang="en-US" dirty="0" err="1" smtClean="0"/>
              <a:t>ovlašćeno</a:t>
            </a:r>
            <a:r>
              <a:rPr lang="en-US" dirty="0" smtClean="0"/>
              <a:t> </a:t>
            </a:r>
            <a:r>
              <a:rPr lang="en-US" dirty="0" err="1" smtClean="0"/>
              <a:t>industrijsko</a:t>
            </a:r>
            <a:r>
              <a:rPr lang="en-US" dirty="0" smtClean="0"/>
              <a:t> </a:t>
            </a:r>
            <a:r>
              <a:rPr lang="en-US" dirty="0" err="1" smtClean="0"/>
              <a:t>ili</a:t>
            </a:r>
            <a:r>
              <a:rPr lang="en-US" dirty="0" smtClean="0"/>
              <a:t> </a:t>
            </a:r>
            <a:r>
              <a:rPr lang="en-US" dirty="0" err="1" smtClean="0"/>
              <a:t>vladino</a:t>
            </a:r>
            <a:r>
              <a:rPr lang="en-US" dirty="0" smtClean="0"/>
              <a:t> </a:t>
            </a:r>
            <a:r>
              <a:rPr lang="en-US" dirty="0" err="1" smtClean="0"/>
              <a:t>telo</a:t>
            </a:r>
            <a:r>
              <a:rPr lang="en-US" dirty="0" smtClean="0"/>
              <a:t>- </a:t>
            </a:r>
            <a:r>
              <a:rPr lang="en-US" dirty="0" err="1" smtClean="0"/>
              <a:t>tijelo</a:t>
            </a:r>
            <a:r>
              <a:rPr lang="en-US" dirty="0" smtClean="0"/>
              <a:t>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standardizaciju</a:t>
            </a:r>
            <a:endParaRPr lang="en-US" dirty="0" smtClean="0"/>
          </a:p>
          <a:p>
            <a:pPr marL="45720" lvl="0" indent="0" algn="just">
              <a:buNone/>
            </a:pPr>
            <a:endParaRPr lang="en-US" dirty="0" smtClean="0"/>
          </a:p>
          <a:p>
            <a:pPr algn="just"/>
            <a:r>
              <a:rPr lang="en-US" dirty="0" err="1" smtClean="0"/>
              <a:t>Proces</a:t>
            </a:r>
            <a:r>
              <a:rPr lang="en-US" dirty="0" smtClean="0"/>
              <a:t> </a:t>
            </a:r>
            <a:r>
              <a:rPr lang="en-US" dirty="0" err="1"/>
              <a:t>razvijanja</a:t>
            </a:r>
            <a:r>
              <a:rPr lang="en-US" dirty="0"/>
              <a:t> </a:t>
            </a:r>
            <a:r>
              <a:rPr lang="en-US" dirty="0" err="1"/>
              <a:t>formalnog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se </a:t>
            </a:r>
            <a:r>
              <a:rPr lang="en-US" dirty="0" err="1"/>
              <a:t>sastoji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tri faze</a:t>
            </a:r>
            <a:r>
              <a:rPr lang="en-US" dirty="0" smtClean="0"/>
              <a:t>:</a:t>
            </a:r>
            <a:endParaRPr lang="sr-Latn-ME" dirty="0" smtClean="0"/>
          </a:p>
          <a:p>
            <a:pPr algn="just"/>
            <a:endParaRPr lang="en-US" dirty="0"/>
          </a:p>
          <a:p>
            <a:pPr>
              <a:buNone/>
            </a:pPr>
            <a:r>
              <a:rPr lang="en-US" b="1" i="1" dirty="0"/>
              <a:t>1. </a:t>
            </a:r>
            <a:r>
              <a:rPr lang="en-US" b="1" i="1" dirty="0" err="1"/>
              <a:t>specifikacija</a:t>
            </a:r>
            <a:endParaRPr lang="en-US" dirty="0"/>
          </a:p>
          <a:p>
            <a:pPr>
              <a:buNone/>
            </a:pPr>
            <a:r>
              <a:rPr lang="en-US" b="1" i="1" dirty="0"/>
              <a:t>2. </a:t>
            </a:r>
            <a:r>
              <a:rPr lang="en-US" b="1" i="1" dirty="0" err="1"/>
              <a:t>prepoznavanje</a:t>
            </a:r>
            <a:r>
              <a:rPr lang="en-US" b="1" i="1" dirty="0"/>
              <a:t> </a:t>
            </a:r>
            <a:r>
              <a:rPr lang="en-US" b="1" i="1" dirty="0" err="1"/>
              <a:t>opcija</a:t>
            </a:r>
            <a:endParaRPr lang="en-US" dirty="0"/>
          </a:p>
          <a:p>
            <a:pPr>
              <a:buNone/>
            </a:pPr>
            <a:r>
              <a:rPr lang="en-US" b="1" i="1" dirty="0"/>
              <a:t>3. </a:t>
            </a:r>
            <a:r>
              <a:rPr lang="en-US" b="1" i="1" dirty="0" err="1"/>
              <a:t>prihvatanje</a:t>
            </a:r>
            <a:r>
              <a:rPr lang="en-US" b="1" i="1" dirty="0"/>
              <a:t> </a:t>
            </a:r>
            <a:r>
              <a:rPr lang="en-US" b="1" i="1" dirty="0" err="1"/>
              <a:t>standarda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475488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U </a:t>
            </a:r>
            <a:r>
              <a:rPr lang="en-US" b="1" i="1" dirty="0" err="1"/>
              <a:t>fazi</a:t>
            </a:r>
            <a:r>
              <a:rPr lang="en-US" b="1" i="1" dirty="0"/>
              <a:t> </a:t>
            </a:r>
            <a:r>
              <a:rPr lang="en-US" b="1" i="1" dirty="0" err="1"/>
              <a:t>specifikacije</a:t>
            </a:r>
            <a:r>
              <a:rPr lang="en-US" dirty="0"/>
              <a:t> se </a:t>
            </a:r>
            <a:r>
              <a:rPr lang="en-US" dirty="0" err="1"/>
              <a:t>razvija</a:t>
            </a:r>
            <a:r>
              <a:rPr lang="en-US" dirty="0"/>
              <a:t> </a:t>
            </a:r>
            <a:r>
              <a:rPr lang="en-US" dirty="0" err="1"/>
              <a:t>nomenklatura</a:t>
            </a:r>
            <a:r>
              <a:rPr lang="en-US" dirty="0"/>
              <a:t> i </a:t>
            </a:r>
            <a:r>
              <a:rPr lang="en-US" dirty="0" err="1"/>
              <a:t>identifikuju</a:t>
            </a:r>
            <a:r>
              <a:rPr lang="en-US" dirty="0"/>
              <a:t> </a:t>
            </a:r>
            <a:r>
              <a:rPr lang="en-US" dirty="0" err="1"/>
              <a:t>problemi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  <a:p>
            <a:pPr algn="just"/>
            <a:r>
              <a:rPr lang="en-US" dirty="0"/>
              <a:t>U </a:t>
            </a:r>
            <a:r>
              <a:rPr lang="en-US" b="1" i="1" dirty="0" err="1"/>
              <a:t>fazi</a:t>
            </a:r>
            <a:r>
              <a:rPr lang="en-US" b="1" i="1" dirty="0"/>
              <a:t> </a:t>
            </a:r>
            <a:r>
              <a:rPr lang="en-US" b="1" i="1" dirty="0" err="1"/>
              <a:t>prepoznavanja</a:t>
            </a:r>
            <a:r>
              <a:rPr lang="en-US" dirty="0"/>
              <a:t> </a:t>
            </a:r>
            <a:r>
              <a:rPr lang="en-US" b="1" i="1" dirty="0" err="1"/>
              <a:t>opcija</a:t>
            </a:r>
            <a:r>
              <a:rPr lang="en-US" dirty="0"/>
              <a:t> se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identifikovane</a:t>
            </a:r>
            <a:r>
              <a:rPr lang="en-US" dirty="0"/>
              <a:t> </a:t>
            </a:r>
            <a:r>
              <a:rPr lang="en-US" dirty="0" err="1"/>
              <a:t>probleme</a:t>
            </a:r>
            <a:r>
              <a:rPr lang="en-US" dirty="0"/>
              <a:t> </a:t>
            </a:r>
            <a:r>
              <a:rPr lang="en-US" dirty="0" err="1"/>
              <a:t>nalaze</a:t>
            </a:r>
            <a:r>
              <a:rPr lang="en-US" dirty="0"/>
              <a:t> </a:t>
            </a:r>
            <a:r>
              <a:rPr lang="en-US" dirty="0" err="1"/>
              <a:t>moguća</a:t>
            </a:r>
            <a:r>
              <a:rPr lang="en-US" dirty="0"/>
              <a:t> </a:t>
            </a:r>
            <a:r>
              <a:rPr lang="en-US" dirty="0" err="1"/>
              <a:t>rješenja</a:t>
            </a:r>
            <a:r>
              <a:rPr lang="en-US" dirty="0"/>
              <a:t> </a:t>
            </a:r>
            <a:r>
              <a:rPr lang="en-US" dirty="0" err="1" smtClean="0"/>
              <a:t>i</a:t>
            </a:r>
            <a:r>
              <a:rPr lang="sr-Latn-ME" dirty="0" smtClean="0"/>
              <a:t> </a:t>
            </a:r>
            <a:r>
              <a:rPr lang="en-US" dirty="0" err="1" smtClean="0"/>
              <a:t>odabiraju</a:t>
            </a:r>
            <a:r>
              <a:rPr lang="en-US" dirty="0" smtClean="0"/>
              <a:t> </a:t>
            </a:r>
            <a:r>
              <a:rPr lang="en-US" dirty="0"/>
              <a:t>se </a:t>
            </a:r>
            <a:r>
              <a:rPr lang="en-US" dirty="0" err="1"/>
              <a:t>ona</a:t>
            </a:r>
            <a:r>
              <a:rPr lang="en-US" dirty="0"/>
              <a:t> </a:t>
            </a:r>
            <a:r>
              <a:rPr lang="en-US" dirty="0" err="1"/>
              <a:t>optimalna</a:t>
            </a:r>
            <a:r>
              <a:rPr lang="en-US" dirty="0"/>
              <a:t>. </a:t>
            </a:r>
            <a:endParaRPr lang="en-US" dirty="0" smtClean="0"/>
          </a:p>
          <a:p>
            <a:pPr marL="45720" indent="0" algn="just">
              <a:buNone/>
            </a:pPr>
            <a:endParaRPr lang="en-US" dirty="0" smtClean="0"/>
          </a:p>
          <a:p>
            <a:pPr marL="45720" indent="0" algn="just">
              <a:buNone/>
            </a:pPr>
            <a:endParaRPr lang="en-US" dirty="0"/>
          </a:p>
          <a:p>
            <a:r>
              <a:rPr lang="en-US" dirty="0"/>
              <a:t>U </a:t>
            </a:r>
            <a:r>
              <a:rPr lang="en-US" b="1" i="1" dirty="0" err="1"/>
              <a:t>fazi</a:t>
            </a:r>
            <a:r>
              <a:rPr lang="en-US" b="1" i="1" dirty="0"/>
              <a:t> </a:t>
            </a:r>
            <a:r>
              <a:rPr lang="en-US" b="1" i="1" dirty="0" err="1"/>
              <a:t>prihvatanja</a:t>
            </a:r>
            <a:r>
              <a:rPr lang="en-US" b="1" i="1" dirty="0"/>
              <a:t> </a:t>
            </a:r>
            <a:r>
              <a:rPr lang="en-US" b="1" i="1" dirty="0" err="1"/>
              <a:t>standarda</a:t>
            </a:r>
            <a:r>
              <a:rPr lang="en-US" dirty="0"/>
              <a:t> se </a:t>
            </a:r>
            <a:r>
              <a:rPr lang="en-US" dirty="0" err="1"/>
              <a:t>definiše</a:t>
            </a:r>
            <a:r>
              <a:rPr lang="en-US" dirty="0"/>
              <a:t> </a:t>
            </a:r>
            <a:r>
              <a:rPr lang="en-US" dirty="0" err="1"/>
              <a:t>cjelokupno</a:t>
            </a:r>
            <a:r>
              <a:rPr lang="en-US" dirty="0"/>
              <a:t> </a:t>
            </a:r>
            <a:r>
              <a:rPr lang="en-US" dirty="0" err="1"/>
              <a:t>rješenje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standard se </a:t>
            </a:r>
            <a:r>
              <a:rPr lang="en-US" dirty="0" err="1"/>
              <a:t>promoviše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industrijskih</a:t>
            </a:r>
            <a:r>
              <a:rPr lang="en-US" dirty="0"/>
              <a:t> </a:t>
            </a:r>
            <a:r>
              <a:rPr lang="en-US" dirty="0" err="1"/>
              <a:t>lidera</a:t>
            </a:r>
            <a:r>
              <a:rPr lang="en-US" dirty="0"/>
              <a:t> u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koju</a:t>
            </a:r>
            <a:r>
              <a:rPr lang="en-US" dirty="0"/>
              <a:t> je standard </a:t>
            </a:r>
            <a:r>
              <a:rPr lang="en-US" dirty="0" err="1"/>
              <a:t>nadležan</a:t>
            </a:r>
            <a:r>
              <a:rPr lang="en-US" dirty="0"/>
              <a:t>. </a:t>
            </a:r>
          </a:p>
          <a:p>
            <a:pPr lvl="1"/>
            <a:r>
              <a:rPr lang="en-US" dirty="0" err="1"/>
              <a:t>Treća</a:t>
            </a:r>
            <a:r>
              <a:rPr lang="en-US" dirty="0"/>
              <a:t> </a:t>
            </a:r>
            <a:r>
              <a:rPr lang="en-US" dirty="0" err="1"/>
              <a:t>faza</a:t>
            </a:r>
            <a:r>
              <a:rPr lang="en-US" dirty="0"/>
              <a:t> </a:t>
            </a:r>
            <a:r>
              <a:rPr lang="en-US" dirty="0" err="1"/>
              <a:t>jasno</a:t>
            </a:r>
            <a:r>
              <a:rPr lang="en-US" dirty="0"/>
              <a:t> </a:t>
            </a:r>
            <a:r>
              <a:rPr lang="en-US" dirty="0" err="1"/>
              <a:t>ukazuje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to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čak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formalne</a:t>
            </a:r>
            <a:r>
              <a:rPr lang="en-US" dirty="0"/>
              <a:t> </a:t>
            </a:r>
            <a:r>
              <a:rPr lang="en-US" dirty="0" err="1"/>
              <a:t>standarde</a:t>
            </a:r>
            <a:r>
              <a:rPr lang="en-US" dirty="0"/>
              <a:t> </a:t>
            </a:r>
            <a:r>
              <a:rPr lang="en-US" dirty="0" err="1"/>
              <a:t>veliki</a:t>
            </a:r>
            <a:r>
              <a:rPr lang="en-US" dirty="0"/>
              <a:t>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imati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 </a:t>
            </a:r>
            <a:r>
              <a:rPr lang="en-US" dirty="0" err="1"/>
              <a:t>industrijske</a:t>
            </a:r>
            <a:r>
              <a:rPr lang="en-US" dirty="0"/>
              <a:t> </a:t>
            </a:r>
            <a:r>
              <a:rPr lang="en-US" dirty="0" err="1"/>
              <a:t>korporacije</a:t>
            </a:r>
            <a:r>
              <a:rPr lang="en-US" dirty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vladina</a:t>
            </a:r>
            <a:r>
              <a:rPr lang="en-US" dirty="0"/>
              <a:t> </a:t>
            </a:r>
            <a:r>
              <a:rPr lang="en-US" dirty="0" err="1"/>
              <a:t>tijela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just"/>
            <a:r>
              <a:rPr lang="en-US" i="1" dirty="0">
                <a:solidFill>
                  <a:srgbClr val="FF0000"/>
                </a:solidFill>
              </a:rPr>
              <a:t>De facto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 smtClean="0"/>
              <a:t>standardi</a:t>
            </a:r>
            <a:r>
              <a:rPr lang="en-US" dirty="0" smtClean="0"/>
              <a:t> </a:t>
            </a:r>
            <a:r>
              <a:rPr lang="en-US" dirty="0" err="1"/>
              <a:t>koji</a:t>
            </a:r>
            <a:r>
              <a:rPr lang="en-US" dirty="0"/>
              <a:t> se </a:t>
            </a:r>
            <a:r>
              <a:rPr lang="en-US" dirty="0" err="1"/>
              <a:t>pojavljuju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, </a:t>
            </a:r>
            <a:r>
              <a:rPr lang="en-US" dirty="0" err="1" smtClean="0"/>
              <a:t>podržani</a:t>
            </a:r>
            <a:r>
              <a:rPr lang="en-US" dirty="0" smtClean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strane</a:t>
            </a:r>
            <a:endParaRPr lang="en-US" dirty="0"/>
          </a:p>
          <a:p>
            <a:pPr algn="just">
              <a:buNone/>
            </a:pPr>
            <a:r>
              <a:rPr lang="sr-Latn-ME" dirty="0" smtClean="0"/>
              <a:t>	</a:t>
            </a:r>
            <a:r>
              <a:rPr lang="en-US" dirty="0" err="1" smtClean="0"/>
              <a:t>jednog</a:t>
            </a:r>
            <a:r>
              <a:rPr lang="en-US" dirty="0" smtClean="0"/>
              <a:t> </a:t>
            </a:r>
            <a:r>
              <a:rPr lang="en-US" dirty="0" err="1"/>
              <a:t>ili</a:t>
            </a:r>
            <a:r>
              <a:rPr lang="en-US" dirty="0"/>
              <a:t> </a:t>
            </a:r>
            <a:r>
              <a:rPr lang="en-US" dirty="0" err="1"/>
              <a:t>više</a:t>
            </a:r>
            <a:r>
              <a:rPr lang="en-US" dirty="0"/>
              <a:t> </a:t>
            </a:r>
            <a:r>
              <a:rPr lang="en-US" dirty="0" err="1"/>
              <a:t>proizvođača</a:t>
            </a:r>
            <a:r>
              <a:rPr lang="en-US" dirty="0"/>
              <a:t> </a:t>
            </a:r>
            <a:r>
              <a:rPr lang="en-US" dirty="0" err="1"/>
              <a:t>ali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zvanično</a:t>
            </a:r>
            <a:r>
              <a:rPr lang="en-US" dirty="0"/>
              <a:t> </a:t>
            </a:r>
            <a:r>
              <a:rPr lang="en-US" dirty="0" err="1"/>
              <a:t>potvrđeni</a:t>
            </a:r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en-US" dirty="0" err="1"/>
              <a:t>strane</a:t>
            </a:r>
            <a:r>
              <a:rPr lang="en-US" dirty="0"/>
              <a:t> </a:t>
            </a:r>
            <a:r>
              <a:rPr lang="en-US" dirty="0" err="1" smtClean="0"/>
              <a:t>organizacija</a:t>
            </a:r>
            <a:r>
              <a:rPr lang="sr-Latn-ME" dirty="0" smtClean="0"/>
              <a:t> </a:t>
            </a:r>
            <a:r>
              <a:rPr lang="en-US" dirty="0" err="1" smtClean="0"/>
              <a:t>nadležnih</a:t>
            </a:r>
            <a:r>
              <a:rPr lang="en-US" dirty="0" smtClean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standardizaciju</a:t>
            </a:r>
            <a:r>
              <a:rPr lang="en-US" dirty="0"/>
              <a:t>. </a:t>
            </a:r>
          </a:p>
          <a:p>
            <a:pPr algn="just"/>
            <a:r>
              <a:rPr lang="en-US" dirty="0" err="1"/>
              <a:t>Ovakvi</a:t>
            </a:r>
            <a:r>
              <a:rPr lang="en-US" dirty="0"/>
              <a:t> </a:t>
            </a:r>
            <a:r>
              <a:rPr lang="en-US" dirty="0" err="1"/>
              <a:t>standardi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postati</a:t>
            </a:r>
            <a:r>
              <a:rPr lang="en-US" dirty="0"/>
              <a:t> </a:t>
            </a:r>
            <a:r>
              <a:rPr lang="en-US" dirty="0" err="1"/>
              <a:t>formalni</a:t>
            </a:r>
            <a:r>
              <a:rPr lang="en-US" dirty="0"/>
              <a:t> u </a:t>
            </a:r>
            <a:r>
              <a:rPr lang="en-US" dirty="0" err="1"/>
              <a:t>slučajevima</a:t>
            </a:r>
            <a:r>
              <a:rPr lang="en-US" dirty="0"/>
              <a:t> </a:t>
            </a:r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postanu</a:t>
            </a:r>
            <a:r>
              <a:rPr lang="en-US" dirty="0"/>
              <a:t> </a:t>
            </a:r>
            <a:r>
              <a:rPr lang="en-US" dirty="0" err="1"/>
              <a:t>široko</a:t>
            </a:r>
            <a:r>
              <a:rPr lang="en-US" dirty="0"/>
              <a:t> </a:t>
            </a:r>
            <a:r>
              <a:rPr lang="en-US" dirty="0" err="1"/>
              <a:t>prihvaćeni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tržištu</a:t>
            </a:r>
            <a:r>
              <a:rPr lang="en-US" dirty="0"/>
              <a:t>.</a:t>
            </a:r>
          </a:p>
          <a:p>
            <a:pPr algn="just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134</TotalTime>
  <Words>504</Words>
  <Application>Microsoft Office PowerPoint</Application>
  <PresentationFormat>On-screen Show (4:3)</PresentationFormat>
  <Paragraphs>80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Slipstream</vt:lpstr>
      <vt:lpstr>Standardizacija  računarskih mreža</vt:lpstr>
      <vt:lpstr>Početna faza umrežavanja</vt:lpstr>
      <vt:lpstr>PowerPoint Presentation</vt:lpstr>
      <vt:lpstr>Prednosti standardizacije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Vodeće organizacije za standardizaciju </vt:lpstr>
      <vt:lpstr>International Organization for Standardization (ISO) </vt:lpstr>
      <vt:lpstr>International Telecommunications Union – Telecommunications Group (ITU)</vt:lpstr>
      <vt:lpstr>Institute of Electrical and Electronics Engineers (IEEE)</vt:lpstr>
      <vt:lpstr>Internet Engineering Task Force (IETF)</vt:lpstr>
      <vt:lpstr>American Nationas Standards Institute (ANSI)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Standardizacija  računarskih mreža</dc:title>
  <dc:creator>zbornica</dc:creator>
  <cp:lastModifiedBy>zbornica</cp:lastModifiedBy>
  <cp:revision>14</cp:revision>
  <dcterms:created xsi:type="dcterms:W3CDTF">2013-11-12T12:33:46Z</dcterms:created>
  <dcterms:modified xsi:type="dcterms:W3CDTF">2014-11-13T16:21:08Z</dcterms:modified>
</cp:coreProperties>
</file>