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9" r:id="rId2"/>
    <p:sldId id="260" r:id="rId3"/>
    <p:sldId id="261" r:id="rId4"/>
    <p:sldId id="265" r:id="rId5"/>
    <p:sldId id="262" r:id="rId6"/>
    <p:sldId id="263" r:id="rId7"/>
    <p:sldId id="266" r:id="rId8"/>
    <p:sldId id="267" r:id="rId9"/>
    <p:sldId id="268" r:id="rId10"/>
    <p:sldId id="269" r:id="rId11"/>
    <p:sldId id="272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6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7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53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003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51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29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3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6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9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2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5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0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0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64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C0D7D-4DD5-4238-99CB-E4D2512B3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SUPLETIVIZAM</a:t>
            </a:r>
          </a:p>
        </p:txBody>
      </p:sp>
    </p:spTree>
    <p:extLst>
      <p:ext uri="{BB962C8B-B14F-4D97-AF65-F5344CB8AC3E}">
        <p14:creationId xmlns:p14="http://schemas.microsoft.com/office/powerpoint/2010/main" val="370374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388DE-6D56-47C4-8294-37CE080B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D8AA1-BA9A-4678-B17C-FDEFC3A66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3089429"/>
            <a:ext cx="9613861" cy="28467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Latn-ME" dirty="0"/>
              <a:t> </a:t>
            </a:r>
            <a:r>
              <a:rPr lang="en-US" dirty="0" err="1"/>
              <a:t>Supletivni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riječi istog korijena kojeg i oblici s kojima čine datu promjenu, ali su to oblici koji pripadaju drugim (različitim) vrstama promjene.</a:t>
            </a:r>
          </a:p>
          <a:p>
            <a:pPr marL="0" indent="0">
              <a:buNone/>
            </a:pP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81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08B9E-A5FF-4F6F-9E2F-0A1FD2AC3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ME" dirty="0"/>
              <a:t>Takvi su, na primjer, oblici množine za imenice: </a:t>
            </a:r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ME" dirty="0"/>
              <a:t>Za koje se upotrebljavaju zbirne imenice: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0357A6-7D0A-4023-8123-500DE54A1D66}"/>
              </a:ext>
            </a:extLst>
          </p:cNvPr>
          <p:cNvSpPr/>
          <p:nvPr/>
        </p:nvSpPr>
        <p:spPr>
          <a:xfrm>
            <a:off x="6835700" y="2694376"/>
            <a:ext cx="1748901" cy="103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bg1"/>
                </a:solidFill>
              </a:rPr>
              <a:t>brat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2D555FD-F6A6-44A6-9B9C-8607C2483CD2}"/>
              </a:ext>
            </a:extLst>
          </p:cNvPr>
          <p:cNvSpPr/>
          <p:nvPr/>
        </p:nvSpPr>
        <p:spPr>
          <a:xfrm>
            <a:off x="8717873" y="2667261"/>
            <a:ext cx="1651247" cy="103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bg1"/>
                </a:solidFill>
              </a:rPr>
              <a:t>dijete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7D65F83-F3C6-4123-BF54-B5B5D268429A}"/>
              </a:ext>
            </a:extLst>
          </p:cNvPr>
          <p:cNvSpPr/>
          <p:nvPr/>
        </p:nvSpPr>
        <p:spPr>
          <a:xfrm>
            <a:off x="10484828" y="2601156"/>
            <a:ext cx="1669002" cy="10120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chemeClr val="bg1"/>
                </a:solidFill>
              </a:rPr>
              <a:t>pile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D6D03C4-1847-480A-B7CA-AA8151CD5D10}"/>
              </a:ext>
            </a:extLst>
          </p:cNvPr>
          <p:cNvCxnSpPr>
            <a:cxnSpLocks/>
            <a:stCxn id="4" idx="4"/>
          </p:cNvCxnSpPr>
          <p:nvPr/>
        </p:nvCxnSpPr>
        <p:spPr>
          <a:xfrm flipH="1">
            <a:off x="7199791" y="3733063"/>
            <a:ext cx="510360" cy="1060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FA64B3D-02CE-421E-87E6-3A22B861A041}"/>
              </a:ext>
            </a:extLst>
          </p:cNvPr>
          <p:cNvCxnSpPr>
            <a:cxnSpLocks/>
          </p:cNvCxnSpPr>
          <p:nvPr/>
        </p:nvCxnSpPr>
        <p:spPr>
          <a:xfrm flipH="1">
            <a:off x="9081856" y="3713340"/>
            <a:ext cx="472988" cy="1037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69F585-ECCC-4A05-8B51-F1D7642321CC}"/>
              </a:ext>
            </a:extLst>
          </p:cNvPr>
          <p:cNvCxnSpPr/>
          <p:nvPr/>
        </p:nvCxnSpPr>
        <p:spPr>
          <a:xfrm flipH="1">
            <a:off x="10791437" y="3633919"/>
            <a:ext cx="545276" cy="120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484EEAAB-131B-4E70-A8E0-4FA627D3218B}"/>
              </a:ext>
            </a:extLst>
          </p:cNvPr>
          <p:cNvSpPr/>
          <p:nvPr/>
        </p:nvSpPr>
        <p:spPr>
          <a:xfrm>
            <a:off x="5977104" y="4659291"/>
            <a:ext cx="1518082" cy="1411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FF0000"/>
                </a:solidFill>
              </a:rPr>
              <a:t>braća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DE5AB2-49D3-4D19-BA89-6E437902813A}"/>
              </a:ext>
            </a:extLst>
          </p:cNvPr>
          <p:cNvSpPr/>
          <p:nvPr/>
        </p:nvSpPr>
        <p:spPr>
          <a:xfrm>
            <a:off x="8024246" y="4751022"/>
            <a:ext cx="1547245" cy="1145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FF0000"/>
                </a:solidFill>
              </a:rPr>
              <a:t>djeca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E172699-1063-49D6-A307-B16CFFBDEFB5}"/>
              </a:ext>
            </a:extLst>
          </p:cNvPr>
          <p:cNvSpPr/>
          <p:nvPr/>
        </p:nvSpPr>
        <p:spPr>
          <a:xfrm>
            <a:off x="9986280" y="4861990"/>
            <a:ext cx="1420338" cy="13710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FF0000"/>
                </a:solidFill>
              </a:rPr>
              <a:t>pilad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11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220249-286C-4829-A652-B153D3DD4E3E}"/>
              </a:ext>
            </a:extLst>
          </p:cNvPr>
          <p:cNvSpPr/>
          <p:nvPr/>
        </p:nvSpPr>
        <p:spPr>
          <a:xfrm>
            <a:off x="914399" y="2405849"/>
            <a:ext cx="10449017" cy="29917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>
                <a:solidFill>
                  <a:schemeClr val="bg1"/>
                </a:solidFill>
              </a:rPr>
              <a:t>Kod ovih imenica korijen je jednak sa korijenom jednine, ali dok jednina pripada I i II vrsti imeničke promjene (brat, brata...dijete, djeteta...), množina pripada III i IV vrsti (braća, braće...pilad, piladi...).</a:t>
            </a:r>
          </a:p>
          <a:p>
            <a:pPr algn="ctr"/>
            <a:r>
              <a:rPr lang="sr-Latn-ME" sz="2000" dirty="0">
                <a:solidFill>
                  <a:schemeClr val="bg1"/>
                </a:solidFill>
              </a:rPr>
              <a:t>Oblici množine pripadaju grupi zbirnih imenica, dok oblici jednine pripadaju značenjskoj grupi zajedničkih imenica.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20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070BC-449C-4C8F-B9DB-48D54D88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rgbClr val="FFFF00"/>
                </a:solidFill>
              </a:rPr>
              <a:t>Do djelimičnog supletivizma može doći i fonetskim promjenama.</a:t>
            </a:r>
          </a:p>
          <a:p>
            <a:endParaRPr lang="sr-Latn-ME" dirty="0"/>
          </a:p>
          <a:p>
            <a:r>
              <a:rPr lang="sr-Latn-ME" dirty="0"/>
              <a:t>Tako se razlikuje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r-Latn-ME" dirty="0"/>
              <a:t> </a:t>
            </a:r>
            <a:r>
              <a:rPr lang="sr-Latn-ME" dirty="0">
                <a:solidFill>
                  <a:schemeClr val="bg1"/>
                </a:solidFill>
              </a:rPr>
              <a:t>osnova nominativa jednine</a:t>
            </a:r>
            <a:r>
              <a:rPr lang="sr-Latn-ME" dirty="0"/>
              <a:t> imenica </a:t>
            </a:r>
            <a:r>
              <a:rPr lang="sr-Latn-ME" i="1" dirty="0"/>
              <a:t>SUDAC</a:t>
            </a:r>
            <a:r>
              <a:rPr lang="sr-Latn-ME" dirty="0"/>
              <a:t> od </a:t>
            </a:r>
            <a:r>
              <a:rPr lang="sr-Latn-ME" dirty="0">
                <a:solidFill>
                  <a:schemeClr val="bg1"/>
                </a:solidFill>
              </a:rPr>
              <a:t>osnove genitiva</a:t>
            </a:r>
            <a:r>
              <a:rPr lang="sr-Latn-ME" dirty="0"/>
              <a:t> iste imenice: </a:t>
            </a:r>
            <a:r>
              <a:rPr lang="sr-Latn-ME" i="1" dirty="0"/>
              <a:t>SUC-A</a:t>
            </a:r>
            <a:r>
              <a:rPr lang="sr-Latn-ME" dirty="0"/>
              <a:t>, </a:t>
            </a:r>
            <a:r>
              <a:rPr lang="sr-Latn-ME" dirty="0">
                <a:solidFill>
                  <a:schemeClr val="bg1"/>
                </a:solidFill>
              </a:rPr>
              <a:t>dativa</a:t>
            </a:r>
            <a:r>
              <a:rPr lang="sr-Latn-ME" dirty="0"/>
              <a:t> </a:t>
            </a:r>
            <a:r>
              <a:rPr lang="sr-Latn-ME" i="1" dirty="0"/>
              <a:t>SUC-U</a:t>
            </a:r>
            <a:r>
              <a:rPr lang="sr-Latn-ME" dirty="0"/>
              <a:t> itd.</a:t>
            </a:r>
          </a:p>
          <a:p>
            <a:pPr>
              <a:buFont typeface="Wingdings" panose="05000000000000000000" pitchFamily="2" charset="2"/>
              <a:buChar char="ü"/>
            </a:pPr>
            <a:endParaRPr lang="sr-Latn-ME" dirty="0"/>
          </a:p>
          <a:p>
            <a:pPr>
              <a:buFont typeface="Wingdings" panose="05000000000000000000" pitchFamily="2" charset="2"/>
              <a:buChar char="ü"/>
            </a:pPr>
            <a:r>
              <a:rPr lang="sr-Latn-ME" dirty="0"/>
              <a:t>Naime, </a:t>
            </a:r>
            <a:r>
              <a:rPr lang="sr-Latn-ME" i="1" dirty="0"/>
              <a:t>SUDC-A, SUDC-U </a:t>
            </a:r>
            <a:r>
              <a:rPr lang="sr-Latn-ME" dirty="0"/>
              <a:t>... je fonetski dalo: </a:t>
            </a:r>
            <a:r>
              <a:rPr lang="sr-Latn-ME" i="1" dirty="0"/>
              <a:t>SUTC-A, SUTC-U</a:t>
            </a:r>
            <a:r>
              <a:rPr lang="sr-Latn-ME" dirty="0"/>
              <a:t>..., a oblici : </a:t>
            </a:r>
            <a:r>
              <a:rPr lang="sr-Latn-ME" i="1" dirty="0"/>
              <a:t>SUC-A, SUC-U...</a:t>
            </a:r>
            <a:r>
              <a:rPr lang="sr-Latn-ME" dirty="0"/>
              <a:t>jer se </a:t>
            </a:r>
            <a:r>
              <a:rPr lang="sr-Latn-ME" i="1" dirty="0"/>
              <a:t>T</a:t>
            </a:r>
            <a:r>
              <a:rPr lang="sr-Latn-ME" dirty="0"/>
              <a:t> izgubilo ispred afrikate </a:t>
            </a:r>
            <a:r>
              <a:rPr lang="sr-Latn-ME" i="1" dirty="0"/>
              <a:t>C</a:t>
            </a:r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79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48119-0E91-4376-935A-87B4BECA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solidFill>
                  <a:srgbClr val="FFFF00"/>
                </a:solidFill>
              </a:rPr>
              <a:t>Sistemsko (pravilno) obrazovanje oblika riječi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DCAB1-BEF5-4D83-B0A8-DD27BD55F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505456"/>
            <a:ext cx="9613861" cy="4047744"/>
          </a:xfrm>
        </p:spPr>
        <p:txBody>
          <a:bodyPr/>
          <a:lstStyle/>
          <a:p>
            <a:r>
              <a:rPr lang="sr-Latn-ME" dirty="0"/>
              <a:t>U većini promjenljivih vrsta riječi gramatički oblici  se dobijaju dodavanjem </a:t>
            </a:r>
            <a:r>
              <a:rPr lang="sr-Latn-ME" b="1" dirty="0">
                <a:solidFill>
                  <a:srgbClr val="002060"/>
                </a:solidFill>
              </a:rPr>
              <a:t>nastavaka za oblik </a:t>
            </a:r>
            <a:r>
              <a:rPr lang="sr-Latn-ME" dirty="0"/>
              <a:t>na </a:t>
            </a:r>
            <a:r>
              <a:rPr lang="sr-Latn-ME" b="1" dirty="0">
                <a:solidFill>
                  <a:schemeClr val="bg1"/>
                </a:solidFill>
              </a:rPr>
              <a:t>gramatičke osnove.</a:t>
            </a:r>
          </a:p>
          <a:p>
            <a:r>
              <a:rPr lang="sr-Latn-ME" dirty="0"/>
              <a:t>Kod nekih vrsta riječi (imenice, pridjevi, zamjenice i neki brojevi-</a:t>
            </a:r>
            <a:r>
              <a:rPr lang="sr-Latn-ME" i="1" dirty="0"/>
              <a:t>jedan,dva, tri, četiri) </a:t>
            </a:r>
            <a:r>
              <a:rPr lang="sr-Latn-ME" dirty="0"/>
              <a:t>nastavci se dodaju na jednu osnovu, dok se kod glagola dodaju i na dvije osnove – prezentsku i infinitivnu (aoristnu). I u najvećem broju slučajeva to je za svaku vrstu promjene ista osnova.</a:t>
            </a:r>
          </a:p>
          <a:p>
            <a:endParaRPr lang="sr-Latn-ME" dirty="0"/>
          </a:p>
          <a:p>
            <a:r>
              <a:rPr lang="sr-Latn-ME" dirty="0"/>
              <a:t>Ovakvo obrazovanje oblika od jedne osnove i nastavaka za oblik naziva se </a:t>
            </a:r>
            <a:r>
              <a:rPr lang="sr-Latn-ME" b="1" u="sng" dirty="0">
                <a:solidFill>
                  <a:schemeClr val="bg1"/>
                </a:solidFill>
              </a:rPr>
              <a:t>sistemsko (pravilno).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0132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4FFBC-217A-4484-B63D-BAE21996C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Latn-ME" dirty="0"/>
              <a:t> Međutim, neki oblici u navedenim promjenljivim riječima dobijaju se i </a:t>
            </a:r>
            <a:r>
              <a:rPr lang="sr-Latn-ME" dirty="0">
                <a:solidFill>
                  <a:schemeClr val="bg1"/>
                </a:solidFill>
              </a:rPr>
              <a:t>dopunjavanjem, </a:t>
            </a:r>
            <a:r>
              <a:rPr lang="sr-Latn-ME" dirty="0"/>
              <a:t>upotrebom različitih oblika koji se nekad djelimično, a nekad i potpuno razlikuju od sistemskih oblika.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3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483B22-CF26-434D-979E-B19241D414F4}"/>
              </a:ext>
            </a:extLst>
          </p:cNvPr>
          <p:cNvSpPr/>
          <p:nvPr/>
        </p:nvSpPr>
        <p:spPr>
          <a:xfrm>
            <a:off x="619125" y="2085975"/>
            <a:ext cx="3857625" cy="285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dirty="0">
                <a:solidFill>
                  <a:schemeClr val="bg1"/>
                </a:solidFill>
              </a:rPr>
              <a:t>SUPLETIVIZAM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51E51D2-699D-4EAB-B682-A2A342711B11}"/>
              </a:ext>
            </a:extLst>
          </p:cNvPr>
          <p:cNvSpPr/>
          <p:nvPr/>
        </p:nvSpPr>
        <p:spPr>
          <a:xfrm>
            <a:off x="4476750" y="3328987"/>
            <a:ext cx="2381250" cy="371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940E3F1-BEC8-4189-9F8E-EF047DD79509}"/>
              </a:ext>
            </a:extLst>
          </p:cNvPr>
          <p:cNvSpPr/>
          <p:nvPr/>
        </p:nvSpPr>
        <p:spPr>
          <a:xfrm>
            <a:off x="6962775" y="2633663"/>
            <a:ext cx="3095625" cy="1924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>
                <a:solidFill>
                  <a:srgbClr val="FF0000"/>
                </a:solidFill>
              </a:rPr>
              <a:t>Lat. supplere – dopuniti, zamijeniti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CA7774-ED7D-4973-A104-D194F65C1031}"/>
              </a:ext>
            </a:extLst>
          </p:cNvPr>
          <p:cNvSpPr/>
          <p:nvPr/>
        </p:nvSpPr>
        <p:spPr>
          <a:xfrm>
            <a:off x="1733550" y="5695949"/>
            <a:ext cx="8877300" cy="828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002060"/>
                </a:solidFill>
              </a:rPr>
              <a:t>Ogleda se u pojavi supletivnih (dopunskih) oblika u promjeni riječi.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4FB49B49-ED61-4F6A-9F10-CD46330C9D1B}"/>
              </a:ext>
            </a:extLst>
          </p:cNvPr>
          <p:cNvSpPr/>
          <p:nvPr/>
        </p:nvSpPr>
        <p:spPr>
          <a:xfrm flipH="1">
            <a:off x="7924800" y="4562474"/>
            <a:ext cx="295275" cy="1133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1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EA43-B191-4785-9FBD-375147531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Supletivizam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C96F8-9E21-48E4-B1BA-15AA581C3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553" y="2365447"/>
            <a:ext cx="10599622" cy="3968677"/>
          </a:xfrm>
        </p:spPr>
        <p:txBody>
          <a:bodyPr/>
          <a:lstStyle/>
          <a:p>
            <a:pPr marL="0" indent="0">
              <a:buNone/>
            </a:pPr>
            <a:r>
              <a:rPr lang="sr-Latn-ME" dirty="0"/>
              <a:t>...je osnovan na značenjskim odnosima, tj. povezuju se u jednom zajedničkom, leksičkom značenju dva različita skupa glasova,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>
                <a:solidFill>
                  <a:srgbClr val="002060"/>
                </a:solidFill>
              </a:rPr>
              <a:t>     </a:t>
            </a:r>
            <a:r>
              <a:rPr lang="sr-Latn-ME" dirty="0">
                <a:solidFill>
                  <a:schemeClr val="bg1"/>
                </a:solidFill>
              </a:rPr>
              <a:t>ČOVJEK</a:t>
            </a:r>
            <a:r>
              <a:rPr lang="sr-Latn-ME" dirty="0"/>
              <a:t> =jednina    i    </a:t>
            </a:r>
            <a:r>
              <a:rPr lang="sr-Latn-ME" dirty="0">
                <a:solidFill>
                  <a:schemeClr val="bg1"/>
                </a:solidFill>
              </a:rPr>
              <a:t>LJUDI</a:t>
            </a:r>
            <a:r>
              <a:rPr lang="sr-Latn-ME" dirty="0"/>
              <a:t> =množina    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/>
              <a:t>     </a:t>
            </a:r>
            <a:r>
              <a:rPr lang="sr-Latn-ME" dirty="0">
                <a:solidFill>
                  <a:schemeClr val="bg1"/>
                </a:solidFill>
              </a:rPr>
              <a:t>DOBAR</a:t>
            </a:r>
            <a:r>
              <a:rPr lang="sr-Latn-ME" dirty="0"/>
              <a:t> =pozitiv   i </a:t>
            </a:r>
            <a:r>
              <a:rPr lang="sr-Latn-ME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sr-Latn-ME" dirty="0">
                <a:solidFill>
                  <a:schemeClr val="bg1"/>
                </a:solidFill>
              </a:rPr>
              <a:t>BOLJI</a:t>
            </a:r>
            <a:r>
              <a:rPr lang="sr-Latn-M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r-Latn-ME" dirty="0"/>
              <a:t>–komparativ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/>
              <a:t>    </a:t>
            </a:r>
            <a:r>
              <a:rPr lang="sr-Latn-ME" dirty="0">
                <a:solidFill>
                  <a:schemeClr val="bg1"/>
                </a:solidFill>
              </a:rPr>
              <a:t> BITI </a:t>
            </a:r>
            <a:r>
              <a:rPr lang="sr-Latn-ME" dirty="0"/>
              <a:t>=infinitiv    i   </a:t>
            </a:r>
            <a:r>
              <a:rPr lang="sr-Latn-ME" dirty="0">
                <a:solidFill>
                  <a:schemeClr val="bg1"/>
                </a:solidFill>
              </a:rPr>
              <a:t>JESAM</a:t>
            </a:r>
            <a:r>
              <a:rPr lang="sr-Latn-ME" dirty="0"/>
              <a:t> =prezent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C5BBBF-7759-4B60-9E95-A1B4E4439FA8}"/>
              </a:ext>
            </a:extLst>
          </p:cNvPr>
          <p:cNvSpPr/>
          <p:nvPr/>
        </p:nvSpPr>
        <p:spPr>
          <a:xfrm>
            <a:off x="7172325" y="3609975"/>
            <a:ext cx="2409825" cy="333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002060"/>
                </a:solidFill>
              </a:rPr>
              <a:t>Kategorija imenica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AF30D63-D3DD-424B-A313-FFD6081EC914}"/>
              </a:ext>
            </a:extLst>
          </p:cNvPr>
          <p:cNvCxnSpPr>
            <a:cxnSpLocks/>
          </p:cNvCxnSpPr>
          <p:nvPr/>
        </p:nvCxnSpPr>
        <p:spPr>
          <a:xfrm>
            <a:off x="6572250" y="3776662"/>
            <a:ext cx="60007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E17DF6-6B5D-4ABF-8941-2BBF34FA12B3}"/>
              </a:ext>
            </a:extLst>
          </p:cNvPr>
          <p:cNvCxnSpPr>
            <a:cxnSpLocks/>
          </p:cNvCxnSpPr>
          <p:nvPr/>
        </p:nvCxnSpPr>
        <p:spPr>
          <a:xfrm>
            <a:off x="6572250" y="4715940"/>
            <a:ext cx="6000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85BE7CE-193A-4EE8-AF6B-186D4748C4ED}"/>
              </a:ext>
            </a:extLst>
          </p:cNvPr>
          <p:cNvSpPr/>
          <p:nvPr/>
        </p:nvSpPr>
        <p:spPr>
          <a:xfrm>
            <a:off x="7172324" y="4587357"/>
            <a:ext cx="2409825" cy="257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002060"/>
                </a:solidFill>
              </a:rPr>
              <a:t>Kategorija pridjeva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DFE9A0E-2C35-4206-B811-42AFF115E486}"/>
              </a:ext>
            </a:extLst>
          </p:cNvPr>
          <p:cNvCxnSpPr/>
          <p:nvPr/>
        </p:nvCxnSpPr>
        <p:spPr>
          <a:xfrm>
            <a:off x="5981700" y="5629275"/>
            <a:ext cx="1104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0611926-0643-4358-9B31-C797B8A147DE}"/>
              </a:ext>
            </a:extLst>
          </p:cNvPr>
          <p:cNvSpPr/>
          <p:nvPr/>
        </p:nvSpPr>
        <p:spPr>
          <a:xfrm>
            <a:off x="7172324" y="5500691"/>
            <a:ext cx="2409825" cy="257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>
                <a:solidFill>
                  <a:srgbClr val="002060"/>
                </a:solidFill>
              </a:rPr>
              <a:t>Kategorija glagola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F27EE-C04A-4839-A985-8103DD3C2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3238499"/>
            <a:ext cx="10906125" cy="2697689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sr-Latn-ME" sz="3600" dirty="0"/>
              <a:t>U našem jeziku supletivizam se pojavljuje u dva vida.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49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C871-F21D-4EBA-9AD6-C2BB6707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           1.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AF288-F058-4155-AC0C-86AFE083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r-Latn-ME" dirty="0"/>
              <a:t> </a:t>
            </a:r>
            <a:r>
              <a:rPr lang="en-US" dirty="0" err="1"/>
              <a:t>Supletivne</a:t>
            </a:r>
            <a:r>
              <a:rPr lang="en-US" dirty="0"/>
              <a:t> </a:t>
            </a:r>
            <a:r>
              <a:rPr lang="en-US" dirty="0" err="1"/>
              <a:t>rije</a:t>
            </a:r>
            <a:r>
              <a:rPr lang="sr-Latn-ME" dirty="0"/>
              <a:t>či, odnosno oblici su potpuno različitih korijena od riječi s kojima čine datu promjenu.</a:t>
            </a:r>
          </a:p>
          <a:p>
            <a:endParaRPr lang="sr-Latn-ME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ME" dirty="0"/>
              <a:t>Takvi su na primjer, oblici množine imenice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501E317-B52F-4182-9B04-454DFB5DD958}"/>
              </a:ext>
            </a:extLst>
          </p:cNvPr>
          <p:cNvSpPr/>
          <p:nvPr/>
        </p:nvSpPr>
        <p:spPr>
          <a:xfrm>
            <a:off x="6098959" y="5026982"/>
            <a:ext cx="2121763" cy="1528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Ljudi,</a:t>
            </a:r>
          </a:p>
          <a:p>
            <a:pPr algn="ctr"/>
            <a:r>
              <a:rPr lang="sr-Latn-ME" dirty="0"/>
              <a:t>Ljudi,</a:t>
            </a:r>
          </a:p>
          <a:p>
            <a:pPr algn="ctr"/>
            <a:r>
              <a:rPr lang="sr-Latn-ME" dirty="0"/>
              <a:t>Ljudima..</a:t>
            </a:r>
            <a:endParaRPr lang="en-US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8E3A352D-2A7C-4BE8-A4B1-50F6DEA85CE4}"/>
              </a:ext>
            </a:extLst>
          </p:cNvPr>
          <p:cNvSpPr/>
          <p:nvPr/>
        </p:nvSpPr>
        <p:spPr>
          <a:xfrm>
            <a:off x="7048870" y="3168211"/>
            <a:ext cx="1873188" cy="16074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/>
              <a:t>Čovjek:</a:t>
            </a:r>
            <a:endParaRPr lang="en-US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8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71539-1F01-492B-A2B0-A4D976C5D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933" y="2327994"/>
            <a:ext cx="9955127" cy="4117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r-Latn-ME" dirty="0"/>
              <a:t>Oblici za </a:t>
            </a:r>
            <a:r>
              <a:rPr lang="sr-Latn-ME" dirty="0">
                <a:solidFill>
                  <a:schemeClr val="bg1"/>
                </a:solidFill>
              </a:rPr>
              <a:t>prezent</a:t>
            </a:r>
            <a:r>
              <a:rPr lang="sr-Latn-ME" dirty="0"/>
              <a:t> koji označava da se radnja koju znači glagol </a:t>
            </a:r>
            <a:r>
              <a:rPr lang="sr-Latn-ME" b="1" u="sng" dirty="0">
                <a:solidFill>
                  <a:schemeClr val="bg1"/>
                </a:solidFill>
              </a:rPr>
              <a:t>biti</a:t>
            </a:r>
            <a:r>
              <a:rPr lang="sr-Latn-ME" dirty="0"/>
              <a:t> vrši u vrijeme kada se o njoj obavještava:    jesam;</a:t>
            </a:r>
          </a:p>
          <a:p>
            <a:pPr marL="0" indent="0">
              <a:buNone/>
            </a:pPr>
            <a:r>
              <a:rPr lang="sr-Latn-ME" dirty="0"/>
              <a:t>                                                                     jesi,</a:t>
            </a:r>
          </a:p>
          <a:p>
            <a:pPr marL="0" indent="0">
              <a:buNone/>
            </a:pPr>
            <a:r>
              <a:rPr lang="sr-Latn-ME" dirty="0"/>
              <a:t>                                                                     jeste... (Ja sam učenik);</a:t>
            </a:r>
          </a:p>
          <a:p>
            <a:pPr marL="0" indent="0">
              <a:buNone/>
            </a:pPr>
            <a:r>
              <a:rPr lang="sr-Latn-ME" dirty="0"/>
              <a:t>-dok je za druge situacije oblik prezenta </a:t>
            </a:r>
            <a:r>
              <a:rPr lang="sr-Latn-ME" i="1" dirty="0">
                <a:solidFill>
                  <a:schemeClr val="bg1"/>
                </a:solidFill>
              </a:rPr>
              <a:t>budem, budeš, bude</a:t>
            </a:r>
            <a:r>
              <a:rPr lang="sr-Latn-ME" dirty="0"/>
              <a:t>... </a:t>
            </a:r>
            <a:r>
              <a:rPr lang="sr-Latn-ME" dirty="0">
                <a:solidFill>
                  <a:srgbClr val="FFFF00"/>
                </a:solidFill>
              </a:rPr>
              <a:t>(Kad budem student, živjeću u Beogradu).</a:t>
            </a:r>
          </a:p>
          <a:p>
            <a:pPr marL="0" indent="0">
              <a:buNone/>
            </a:pPr>
            <a:endParaRPr lang="sr-Latn-ME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r-Latn-ME" dirty="0"/>
              <a:t>Takvi su, dalje, oblici zavisnih padeža lične zamjenice 1-og lica </a:t>
            </a:r>
            <a:r>
              <a:rPr lang="sr-Latn-ME" i="1" dirty="0"/>
              <a:t>ja, mi, mene, meni, sa mnom...</a:t>
            </a:r>
          </a:p>
        </p:txBody>
      </p:sp>
    </p:spTree>
    <p:extLst>
      <p:ext uri="{BB962C8B-B14F-4D97-AF65-F5344CB8AC3E}">
        <p14:creationId xmlns:p14="http://schemas.microsoft.com/office/powerpoint/2010/main" val="375948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207A9-EE25-4132-9765-D705D0BC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Oblici komparativa pridjeva </a:t>
            </a:r>
            <a:r>
              <a:rPr lang="sr-Latn-ME" dirty="0">
                <a:solidFill>
                  <a:schemeClr val="bg1"/>
                </a:solidFill>
              </a:rPr>
              <a:t>DOBAR – BOLjI;         ZAO  -  GORI;</a:t>
            </a:r>
          </a:p>
          <a:p>
            <a:endParaRPr lang="sr-Latn-ME" dirty="0"/>
          </a:p>
          <a:p>
            <a:endParaRPr lang="sr-Latn-ME" dirty="0"/>
          </a:p>
          <a:p>
            <a:r>
              <a:rPr lang="sr-Latn-ME" dirty="0"/>
              <a:t>Oblik imperfektivnog glagola </a:t>
            </a:r>
            <a:r>
              <a:rPr lang="sr-Latn-ME" i="1" dirty="0">
                <a:solidFill>
                  <a:schemeClr val="bg1"/>
                </a:solidFill>
              </a:rPr>
              <a:t>govoriti</a:t>
            </a:r>
            <a:r>
              <a:rPr lang="sr-Latn-ME" dirty="0"/>
              <a:t> prema perfektivnom </a:t>
            </a:r>
            <a:r>
              <a:rPr lang="sr-Latn-ME" i="1" dirty="0">
                <a:solidFill>
                  <a:schemeClr val="bg1"/>
                </a:solidFill>
              </a:rPr>
              <a:t>reći</a:t>
            </a:r>
            <a:r>
              <a:rPr lang="sr-Latn-ME" dirty="0"/>
              <a:t> (</a:t>
            </a:r>
            <a:r>
              <a:rPr lang="sr-Latn-ME" i="1" dirty="0">
                <a:solidFill>
                  <a:srgbClr val="FFFF00"/>
                </a:solidFill>
              </a:rPr>
              <a:t>Petar je govorio / Petar je rekao</a:t>
            </a:r>
            <a:r>
              <a:rPr lang="sr-Latn-ME" dirty="0"/>
              <a:t>), koji značeći istu radnju, pokazuju razliku samo u gramatičkoj kategoriji vida.</a:t>
            </a:r>
            <a:endParaRPr lang="en-US" dirty="0"/>
          </a:p>
        </p:txBody>
      </p:sp>
      <p:sp>
        <p:nvSpPr>
          <p:cNvPr id="2" name="Arrow: Curved Up 1">
            <a:extLst>
              <a:ext uri="{FF2B5EF4-FFF2-40B4-BE49-F238E27FC236}">
                <a16:creationId xmlns:a16="http://schemas.microsoft.com/office/drawing/2014/main" id="{E1FDB34E-12E1-4D66-9025-8DF5FC45D492}"/>
              </a:ext>
            </a:extLst>
          </p:cNvPr>
          <p:cNvSpPr/>
          <p:nvPr/>
        </p:nvSpPr>
        <p:spPr>
          <a:xfrm>
            <a:off x="5175682" y="2692153"/>
            <a:ext cx="1198486" cy="6715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Arrow: Curved Up 3">
            <a:extLst>
              <a:ext uri="{FF2B5EF4-FFF2-40B4-BE49-F238E27FC236}">
                <a16:creationId xmlns:a16="http://schemas.microsoft.com/office/drawing/2014/main" id="{45DC9CF6-D7AA-478D-8A2C-D0EA3A3F9F96}"/>
              </a:ext>
            </a:extLst>
          </p:cNvPr>
          <p:cNvSpPr/>
          <p:nvPr/>
        </p:nvSpPr>
        <p:spPr>
          <a:xfrm>
            <a:off x="7901126" y="2692153"/>
            <a:ext cx="1349406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202</TotalTime>
  <Words>548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</vt:lpstr>
      <vt:lpstr>Berlin</vt:lpstr>
      <vt:lpstr>SUPLETIVIZAM</vt:lpstr>
      <vt:lpstr>Sistemsko (pravilno) obrazovanje oblika riječi</vt:lpstr>
      <vt:lpstr>PowerPoint Presentation</vt:lpstr>
      <vt:lpstr>PowerPoint Presentation</vt:lpstr>
      <vt:lpstr>Supletivizam</vt:lpstr>
      <vt:lpstr>PowerPoint Presentation</vt:lpstr>
      <vt:lpstr>           1.</vt:lpstr>
      <vt:lpstr>PowerPoint Presentation</vt:lpstr>
      <vt:lpstr>PowerPoint Presentation</vt:lpstr>
      <vt:lpstr>               2.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SUPLETIVIZAM</dc:title>
  <dc:creator>Natasa</dc:creator>
  <cp:lastModifiedBy>Natasa</cp:lastModifiedBy>
  <cp:revision>18</cp:revision>
  <dcterms:created xsi:type="dcterms:W3CDTF">2020-04-01T12:44:44Z</dcterms:created>
  <dcterms:modified xsi:type="dcterms:W3CDTF">2020-04-01T19:18:16Z</dcterms:modified>
</cp:coreProperties>
</file>