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8862B-96CE-4805-9826-F1F026F94898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8800F-3102-4AF8-BC23-8DD14AB54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8800F-3102-4AF8-BC23-8DD14AB5478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A42C19-082B-4C29-85D1-C838AB40125C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86D564-E401-4D88-90D4-06139B30AA9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714356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VEKTORSKI    PROIZVOD   VEKTORA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857364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Neka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en-US" sz="2400" dirty="0" smtClean="0"/>
              <a:t> data  </a:t>
            </a:r>
            <a:r>
              <a:rPr lang="en-US" sz="2400" dirty="0" err="1" smtClean="0"/>
              <a:t>dva</a:t>
            </a:r>
            <a:r>
              <a:rPr lang="en-US" sz="2400" dirty="0" smtClean="0"/>
              <a:t> </a:t>
            </a:r>
            <a:r>
              <a:rPr lang="sr-Latn-CS" sz="2400" dirty="0" smtClean="0"/>
              <a:t> </a:t>
            </a:r>
            <a:r>
              <a:rPr lang="en-US" sz="2400" dirty="0" err="1" smtClean="0"/>
              <a:t>vektora</a:t>
            </a:r>
            <a:r>
              <a:rPr lang="en-US" sz="2400" dirty="0" smtClean="0"/>
              <a:t> </a:t>
            </a:r>
            <a:r>
              <a:rPr lang="sr-Latn-CS" sz="2400" dirty="0" smtClean="0"/>
              <a:t> </a:t>
            </a:r>
            <a:r>
              <a:rPr lang="en-US" sz="2400" dirty="0" smtClean="0"/>
              <a:t>u </a:t>
            </a:r>
            <a:r>
              <a:rPr lang="en-US" sz="2400" dirty="0" err="1" smtClean="0"/>
              <a:t>prostoru</a:t>
            </a:r>
            <a:endParaRPr 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71472" y="2285992"/>
          <a:ext cx="3500462" cy="1428760"/>
        </p:xfrm>
        <a:graphic>
          <a:graphicData uri="http://schemas.openxmlformats.org/presentationml/2006/ole">
            <p:oleObj spid="_x0000_s1026" name="Equation" r:id="rId3" imgW="2006280" imgH="634680" progId="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643570" y="2285992"/>
          <a:ext cx="1143008" cy="642942"/>
        </p:xfrm>
        <a:graphic>
          <a:graphicData uri="http://schemas.openxmlformats.org/presentationml/2006/ole">
            <p:oleObj spid="_x0000_s1030" name="Equation" r:id="rId4" imgW="431640" imgH="304560" progId="">
              <p:embed/>
            </p:oleObj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643570" y="2928934"/>
          <a:ext cx="1571636" cy="1714512"/>
        </p:xfrm>
        <a:graphic>
          <a:graphicData uri="http://schemas.openxmlformats.org/presentationml/2006/ole">
            <p:oleObj spid="_x0000_s1031" name="Equation" r:id="rId5" imgW="520560" imgH="939600" progId="">
              <p:embed/>
            </p:oleObj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7143736" y="3286124"/>
          <a:ext cx="2000264" cy="860428"/>
        </p:xfrm>
        <a:graphic>
          <a:graphicData uri="http://schemas.openxmlformats.org/presentationml/2006/ole">
            <p:oleObj spid="_x0000_s1032" name="Equation" r:id="rId6" imgW="952200" imgH="431640" progId="">
              <p:embed/>
            </p:oleObj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858016" y="2428868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- jedinični vektori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785786" y="6286520"/>
            <a:ext cx="35719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785786" y="5429264"/>
            <a:ext cx="164307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 flipH="1" flipV="1">
            <a:off x="-392941" y="5107793"/>
            <a:ext cx="23574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428860" y="5429264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4357686" y="5429264"/>
            <a:ext cx="1071570" cy="857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2714612" y="6292848"/>
          <a:ext cx="571504" cy="565152"/>
        </p:xfrm>
        <a:graphic>
          <a:graphicData uri="http://schemas.openxmlformats.org/presentationml/2006/ole">
            <p:oleObj spid="_x0000_s1033" name="Equation" r:id="rId7" imgW="139680" imgH="279360" progId="">
              <p:embed/>
            </p:oleObj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1428728" y="5286388"/>
          <a:ext cx="428628" cy="636590"/>
        </p:xfrm>
        <a:graphic>
          <a:graphicData uri="http://schemas.openxmlformats.org/presentationml/2006/ole">
            <p:oleObj spid="_x0000_s1034" name="Equation" r:id="rId8" imgW="139680" imgH="279360" progId="">
              <p:embed/>
            </p:oleObj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428596" y="3857628"/>
          <a:ext cx="425452" cy="642942"/>
        </p:xfrm>
        <a:graphic>
          <a:graphicData uri="http://schemas.openxmlformats.org/presentationml/2006/ole">
            <p:oleObj spid="_x0000_s1035" name="Equation" r:id="rId9" imgW="139680" imgH="27936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785794"/>
            <a:ext cx="82868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</a:rPr>
              <a:t>Osobine 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r-Latn-CS" sz="2400" dirty="0" smtClean="0">
                <a:solidFill>
                  <a:srgbClr val="FF0000"/>
                </a:solidFill>
              </a:rPr>
              <a:t>vektorskog 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r-Latn-CS" sz="2400" dirty="0" smtClean="0">
                <a:solidFill>
                  <a:srgbClr val="FF0000"/>
                </a:solidFill>
              </a:rPr>
              <a:t>proizvoda:</a:t>
            </a:r>
          </a:p>
          <a:p>
            <a:r>
              <a:rPr lang="sr-Latn-CS" dirty="0" smtClean="0"/>
              <a:t>.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00034" y="1142984"/>
          <a:ext cx="6000792" cy="2500330"/>
        </p:xfrm>
        <a:graphic>
          <a:graphicData uri="http://schemas.openxmlformats.org/presentationml/2006/ole">
            <p:oleObj spid="_x0000_s20485" name="Equation" r:id="rId3" imgW="1866600" imgH="1269720" progId="">
              <p:embed/>
            </p:oleObj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 flipH="1" flipV="1">
            <a:off x="750067" y="4464851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428728" y="5143512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50001" y="5250669"/>
            <a:ext cx="1285884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5214942" y="4357694"/>
            <a:ext cx="15716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000760" y="5143512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893471" y="5250669"/>
            <a:ext cx="1214446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71472" y="6072206"/>
          <a:ext cx="428628" cy="500066"/>
        </p:xfrm>
        <a:graphic>
          <a:graphicData uri="http://schemas.openxmlformats.org/presentationml/2006/ole">
            <p:oleObj spid="_x0000_s20486" name="Equation" r:id="rId4" imgW="177480" imgH="253800" progId="">
              <p:embed/>
            </p:oleObj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000364" y="4643446"/>
          <a:ext cx="500066" cy="539752"/>
        </p:xfrm>
        <a:graphic>
          <a:graphicData uri="http://schemas.openxmlformats.org/presentationml/2006/ole">
            <p:oleObj spid="_x0000_s20487" name="Equation" r:id="rId5" imgW="190440" imgH="253800" progId="">
              <p:embed/>
            </p:oleObj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1500166" y="3786190"/>
          <a:ext cx="357190" cy="428628"/>
        </p:xfrm>
        <a:graphic>
          <a:graphicData uri="http://schemas.openxmlformats.org/presentationml/2006/ole">
            <p:oleObj spid="_x0000_s20488" name="Equation" r:id="rId6" imgW="190440" imgH="253800" progId="">
              <p:embed/>
            </p:oleObj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7500958" y="4643446"/>
          <a:ext cx="428625" cy="500062"/>
        </p:xfrm>
        <a:graphic>
          <a:graphicData uri="http://schemas.openxmlformats.org/presentationml/2006/ole">
            <p:oleObj spid="_x0000_s20489" name="Equation" r:id="rId7" imgW="177480" imgH="253800" progId="">
              <p:embed/>
            </p:oleObj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4714876" y="5786454"/>
          <a:ext cx="500063" cy="539750"/>
        </p:xfrm>
        <a:graphic>
          <a:graphicData uri="http://schemas.openxmlformats.org/presentationml/2006/ole">
            <p:oleObj spid="_x0000_s20490" name="Equation" r:id="rId8" imgW="190440" imgH="253800" progId="">
              <p:embed/>
            </p:oleObj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6072198" y="3571876"/>
          <a:ext cx="357187" cy="428625"/>
        </p:xfrm>
        <a:graphic>
          <a:graphicData uri="http://schemas.openxmlformats.org/presentationml/2006/ole">
            <p:oleObj spid="_x0000_s20491" name="Equation" r:id="rId9" imgW="190440" imgH="253800" progId="">
              <p:embed/>
            </p:oleObj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500166" y="5786454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/>
              <a:t>Desni triedar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7000892" y="5929330"/>
            <a:ext cx="1857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/>
              <a:t>Lijevi triedar</a:t>
            </a:r>
            <a:endParaRPr lang="en-US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214422"/>
            <a:ext cx="85011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Definicija :</a:t>
            </a:r>
          </a:p>
          <a:p>
            <a:endParaRPr lang="sr-Latn-CS" dirty="0" smtClean="0"/>
          </a:p>
          <a:p>
            <a:r>
              <a:rPr lang="sr-Latn-CS" sz="2400" dirty="0" smtClean="0">
                <a:solidFill>
                  <a:srgbClr val="FF0000"/>
                </a:solidFill>
              </a:rPr>
              <a:t>Vektorski 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r-Latn-CS" sz="2400" dirty="0" smtClean="0">
                <a:solidFill>
                  <a:srgbClr val="FF0000"/>
                </a:solidFill>
              </a:rPr>
              <a:t>proizvod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sr-Latn-CS" sz="2400" dirty="0" smtClean="0">
                <a:solidFill>
                  <a:srgbClr val="FF0000"/>
                </a:solidFill>
              </a:rPr>
              <a:t> </a:t>
            </a:r>
            <a:r>
              <a:rPr lang="sr-Latn-CS" sz="2400" dirty="0" smtClean="0"/>
              <a:t>dva</a:t>
            </a:r>
            <a:r>
              <a:rPr lang="en-US" sz="2400" dirty="0" smtClean="0"/>
              <a:t> </a:t>
            </a:r>
            <a:r>
              <a:rPr lang="sr-Latn-CS" sz="2400" dirty="0" smtClean="0"/>
              <a:t> </a:t>
            </a:r>
            <a:r>
              <a:rPr lang="en-US" sz="2400" dirty="0" err="1" smtClean="0"/>
              <a:t>vektora</a:t>
            </a:r>
            <a:r>
              <a:rPr lang="sr-Latn-CS" sz="2400" dirty="0" smtClean="0"/>
              <a:t>       i       je </a:t>
            </a:r>
            <a:r>
              <a:rPr lang="sr-Latn-CS" sz="2400" b="1" dirty="0" smtClean="0">
                <a:solidFill>
                  <a:srgbClr val="FF0000"/>
                </a:solidFill>
              </a:rPr>
              <a:t>vektor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      , koji je normalan i na vektor       i na vektor         </a:t>
            </a:r>
            <a:r>
              <a:rPr lang="en-US" sz="2400" dirty="0" smtClean="0"/>
              <a:t>,</a:t>
            </a:r>
            <a:r>
              <a:rPr lang="sr-Latn-CS" sz="2400" dirty="0" smtClean="0"/>
              <a:t> čiji je intenzitet </a:t>
            </a:r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929190" y="1714488"/>
          <a:ext cx="285752" cy="493714"/>
        </p:xfrm>
        <a:graphic>
          <a:graphicData uri="http://schemas.openxmlformats.org/presentationml/2006/ole">
            <p:oleObj spid="_x0000_s2050" name="Equation" r:id="rId3" imgW="139680" imgH="27936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500694" y="1714488"/>
          <a:ext cx="285752" cy="500066"/>
        </p:xfrm>
        <a:graphic>
          <a:graphicData uri="http://schemas.openxmlformats.org/presentationml/2006/ole">
            <p:oleObj spid="_x0000_s2051" name="Equation" r:id="rId4" imgW="139680" imgH="27936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215206" y="1643050"/>
          <a:ext cx="428628" cy="571504"/>
        </p:xfrm>
        <a:graphic>
          <a:graphicData uri="http://schemas.openxmlformats.org/presentationml/2006/ole">
            <p:oleObj spid="_x0000_s2052" name="Equation" r:id="rId5" imgW="139680" imgH="279360" progId="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57554" y="2143116"/>
          <a:ext cx="285750" cy="493713"/>
        </p:xfrm>
        <a:graphic>
          <a:graphicData uri="http://schemas.openxmlformats.org/presentationml/2006/ole">
            <p:oleObj spid="_x0000_s2053" name="Equation" r:id="rId6" imgW="139680" imgH="279360" progId="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357818" y="2071678"/>
          <a:ext cx="285750" cy="500063"/>
        </p:xfrm>
        <a:graphic>
          <a:graphicData uri="http://schemas.openxmlformats.org/presentationml/2006/ole">
            <p:oleObj spid="_x0000_s2054" name="Equation" r:id="rId7" imgW="139680" imgH="279360" progId="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00034" y="2643182"/>
          <a:ext cx="3786214" cy="1000132"/>
        </p:xfrm>
        <a:graphic>
          <a:graphicData uri="http://schemas.openxmlformats.org/presentationml/2006/ole">
            <p:oleObj spid="_x0000_s2055" name="Equation" r:id="rId8" imgW="1625400" imgH="431640" progId="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0034" y="4214818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/>
              <a:t>Kako se računa vektorski proizvod ?</a:t>
            </a:r>
            <a:endParaRPr lang="en-US" sz="2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857224" y="4857760"/>
          <a:ext cx="3857652" cy="1714512"/>
        </p:xfrm>
        <a:graphic>
          <a:graphicData uri="http://schemas.openxmlformats.org/presentationml/2006/ole">
            <p:oleObj spid="_x0000_s2056" name="Equation" r:id="rId9" imgW="1206360" imgH="888840" progId="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072066" y="4786322"/>
            <a:ext cx="38576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determinante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jedini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vektori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, druga vrsta su koordinate prvog vektora, a treća vrsta su koordinate drugog vektora</a:t>
            </a:r>
            <a:r>
              <a:rPr lang="sr-Latn-CS" dirty="0" smtClean="0"/>
              <a:t>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00562" y="2786058"/>
            <a:ext cx="4357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,</a:t>
            </a:r>
            <a:r>
              <a:rPr lang="sr-Latn-CS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 err="1" smtClean="0"/>
              <a:t>smjer</a:t>
            </a:r>
            <a:r>
              <a:rPr lang="en-US" sz="2400" dirty="0" smtClean="0"/>
              <a:t> mu je </a:t>
            </a:r>
            <a:r>
              <a:rPr lang="en-US" sz="2400" dirty="0" err="1" smtClean="0"/>
              <a:t>odre</a:t>
            </a:r>
            <a:r>
              <a:rPr lang="sr-Latn-CS" sz="2400" dirty="0" smtClean="0"/>
              <a:t>đen pravilom desnog triedra (desnom trojkom vektora).</a:t>
            </a:r>
            <a:endParaRPr lang="en-US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92867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</a:rPr>
              <a:t>Primjer: </a:t>
            </a:r>
            <a:r>
              <a:rPr lang="sr-Latn-CS" sz="2400" dirty="0" smtClean="0"/>
              <a:t>Izračunati vektorski proizvod datih vektora</a:t>
            </a:r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14348" y="1571612"/>
          <a:ext cx="8072494" cy="3429024"/>
        </p:xfrm>
        <a:graphic>
          <a:graphicData uri="http://schemas.openxmlformats.org/presentationml/2006/ole">
            <p:oleObj spid="_x0000_s3074" name="Equation" r:id="rId4" imgW="3848040" imgH="1828800" progId="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2910" y="5000636"/>
            <a:ext cx="8501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/>
              <a:t>Čemu će biti jednak intenzitet dobijenog vektorskog proizvoda </a:t>
            </a:r>
            <a:r>
              <a:rPr lang="sr-Latn-CS" dirty="0" smtClean="0"/>
              <a:t>?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00100" y="5572140"/>
          <a:ext cx="5715040" cy="928694"/>
        </p:xfrm>
        <a:graphic>
          <a:graphicData uri="http://schemas.openxmlformats.org/presentationml/2006/ole">
            <p:oleObj spid="_x0000_s3075" name="Equation" r:id="rId5" imgW="2031840" imgH="43164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214422"/>
            <a:ext cx="864399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Primjena vektorskog proizvoda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Ispitivanje kolinearnosti dva vektora</a:t>
            </a:r>
          </a:p>
          <a:p>
            <a:pPr marL="342900" indent="-342900"/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sr-Latn-C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sr-Latn-CS" sz="20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va vektora          i      su  kolinearna ako i samo ako                            </a:t>
            </a:r>
          </a:p>
          <a:p>
            <a:pPr marL="342900" indent="-342900"/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Izračunavanje površine paralelograma  konstruisanog nad vektorima        i       </a:t>
            </a:r>
          </a:p>
          <a:p>
            <a:pPr marL="342900" indent="-342900"/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</a:p>
          <a:p>
            <a:pPr marL="342900" indent="-342900"/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Izračunavanje površine trougla (kao polovina površine paralelograma)</a:t>
            </a:r>
          </a:p>
          <a:p>
            <a:pPr marL="342900" indent="-342900"/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sr-Latn-C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5984" y="2357430"/>
          <a:ext cx="571504" cy="493714"/>
        </p:xfrm>
        <a:graphic>
          <a:graphicData uri="http://schemas.openxmlformats.org/presentationml/2006/ole">
            <p:oleObj spid="_x0000_s4099" name="Equation" r:id="rId3" imgW="139680" imgH="27936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928926" y="2357430"/>
          <a:ext cx="285752" cy="493714"/>
        </p:xfrm>
        <a:graphic>
          <a:graphicData uri="http://schemas.openxmlformats.org/presentationml/2006/ole">
            <p:oleObj spid="_x0000_s4100" name="Equation" r:id="rId4" imgW="139680" imgH="279360" progId="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500826" y="2357430"/>
          <a:ext cx="1857388" cy="493714"/>
        </p:xfrm>
        <a:graphic>
          <a:graphicData uri="http://schemas.openxmlformats.org/presentationml/2006/ole">
            <p:oleObj spid="_x0000_s4101" name="Equation" r:id="rId5" imgW="571320" imgH="279360" progId="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7715272" y="3000372"/>
          <a:ext cx="571500" cy="493713"/>
        </p:xfrm>
        <a:graphic>
          <a:graphicData uri="http://schemas.openxmlformats.org/presentationml/2006/ole">
            <p:oleObj spid="_x0000_s4102" name="Equation" r:id="rId6" imgW="139680" imgH="279360" progId="">
              <p:embed/>
            </p:oleObj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8358214" y="3000372"/>
          <a:ext cx="357188" cy="493713"/>
        </p:xfrm>
        <a:graphic>
          <a:graphicData uri="http://schemas.openxmlformats.org/presentationml/2006/ole">
            <p:oleObj spid="_x0000_s4103" name="Equation" r:id="rId7" imgW="139680" imgH="279360" progId="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285852" y="3500438"/>
          <a:ext cx="2214578" cy="860428"/>
        </p:xfrm>
        <a:graphic>
          <a:graphicData uri="http://schemas.openxmlformats.org/presentationml/2006/ole">
            <p:oleObj spid="_x0000_s4104" name="Equation" r:id="rId8" imgW="622080" imgH="431640" progId="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500166" y="4857760"/>
          <a:ext cx="1928826" cy="860428"/>
        </p:xfrm>
        <a:graphic>
          <a:graphicData uri="http://schemas.openxmlformats.org/presentationml/2006/ole">
            <p:oleObj spid="_x0000_s4105" name="Equation" r:id="rId9" imgW="761760" imgH="43164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124744"/>
            <a:ext cx="832100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Zadaci za vježbanje</a:t>
            </a:r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1.Izračunati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površinu paralelograma konstruisanog nad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vektorima                        </a:t>
            </a: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. (Vene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544.) </a:t>
            </a: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(Vene 545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.) Izračunati 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površinu  trougla  ako  su  data  njegova  tjemena  A(2,-3,4), B(1,2,-1)  i  C(3,-2,1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Izračunati  površinu  trougla  ako  su  data  njegova  tjemena  A(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), B(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,2,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)  i  C(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Doma</a:t>
            </a:r>
            <a:r>
              <a:rPr lang="sr-Latn-ME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ći zadatak:</a:t>
            </a:r>
          </a:p>
          <a:p>
            <a:r>
              <a:rPr lang="sr-Latn-ME" sz="2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ME" sz="2000" dirty="0" smtClean="0">
                <a:latin typeface="Times New Roman" pitchFamily="18" charset="0"/>
                <a:cs typeface="Times New Roman" pitchFamily="18" charset="0"/>
              </a:rPr>
              <a:t>njiga str. 137., zad. 6., 19., 20.</a:t>
            </a:r>
          </a:p>
          <a:p>
            <a:r>
              <a:rPr lang="sr-Latn-ME" sz="20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ME" sz="2000" dirty="0" smtClean="0">
                <a:latin typeface="Times New Roman" pitchFamily="18" charset="0"/>
                <a:cs typeface="Times New Roman" pitchFamily="18" charset="0"/>
              </a:rPr>
              <a:t>ježbanje Vene 3: str. 53. i 55., zad. 543., 565., 567.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500958" y="1571612"/>
          <a:ext cx="1357322" cy="642942"/>
        </p:xfrm>
        <a:graphic>
          <a:graphicData uri="http://schemas.openxmlformats.org/presentationml/2006/ole">
            <p:oleObj spid="_x0000_s5122" name="Equation" r:id="rId3" imgW="711000" imgH="30456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57224" y="2000240"/>
          <a:ext cx="1500198" cy="571504"/>
        </p:xfrm>
        <a:graphic>
          <a:graphicData uri="http://schemas.openxmlformats.org/presentationml/2006/ole">
            <p:oleObj spid="_x0000_s5123" name="Equation" r:id="rId4" imgW="774360" imgH="30456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239</TotalTime>
  <Words>255</Words>
  <Application>Microsoft Office PowerPoint</Application>
  <PresentationFormat>On-screen Show (4:3)</PresentationFormat>
  <Paragraphs>41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Flow</vt:lpstr>
      <vt:lpstr>Equation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Mareza</cp:lastModifiedBy>
  <cp:revision>29</cp:revision>
  <dcterms:created xsi:type="dcterms:W3CDTF">2010-12-12T17:29:29Z</dcterms:created>
  <dcterms:modified xsi:type="dcterms:W3CDTF">2020-12-09T17:47:52Z</dcterms:modified>
</cp:coreProperties>
</file>