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9" r:id="rId8"/>
    <p:sldId id="270" r:id="rId9"/>
    <p:sldId id="262" r:id="rId10"/>
    <p:sldId id="271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>
        <p:scale>
          <a:sx n="70" d="100"/>
          <a:sy n="70" d="100"/>
        </p:scale>
        <p:origin x="-720" y="-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6534" y="3085765"/>
            <a:ext cx="11262866" cy="33048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>
                <a:solidFill>
                  <a:schemeClr val="accent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05951" y="5956137"/>
            <a:ext cx="284480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FA54D9FA-0D6E-4962-A112-91F38A0F3286}" type="datetimeFigureOut">
              <a:rPr lang="en-US" smtClean="0"/>
              <a:t>10/13/2020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1"/>
            <a:ext cx="691721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1644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0470992A-0796-4542-A296-07B4FC5F68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59821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4D9FA-0D6E-4962-A112-91F38A0F3286}" type="datetimeFigureOut">
              <a:rPr lang="en-US" smtClean="0"/>
              <a:t>10/13/2020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70992A-0796-4542-A296-07B4FC5F68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53829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8839201" y="599725"/>
            <a:ext cx="2906817" cy="58169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1" y="675726"/>
            <a:ext cx="2004164" cy="518307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4923" y="675726"/>
            <a:ext cx="7896279" cy="5183073"/>
          </a:xfrm>
        </p:spPr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93673" y="5956137"/>
            <a:ext cx="1328141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FA54D9FA-0D6E-4962-A112-91F38A0F3286}" type="datetimeFigureOut">
              <a:rPr lang="en-US" smtClean="0"/>
              <a:t>10/13/2020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74923" y="5951811"/>
            <a:ext cx="7896279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46615" y="5956137"/>
            <a:ext cx="1164195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0470992A-0796-4542-A296-07B4FC5F68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43632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367830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4D9FA-0D6E-4962-A112-91F38A0F3286}" type="datetimeFigureOut">
              <a:rPr lang="en-US" smtClean="0"/>
              <a:t>10/13/2020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52508" cy="365125"/>
          </a:xfrm>
        </p:spPr>
        <p:txBody>
          <a:bodyPr/>
          <a:lstStyle/>
          <a:p>
            <a:fld id="{0470992A-0796-4542-A296-07B4FC5F68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49011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3043910"/>
            <a:ext cx="11029615" cy="1497507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FA54D9FA-0D6E-4962-A112-91F38A0F3286}" type="datetimeFigureOut">
              <a:rPr lang="en-US" smtClean="0"/>
              <a:t>10/13/2020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0470992A-0796-4542-A296-07B4FC5F68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34743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422390" cy="363304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8417" y="2228003"/>
            <a:ext cx="5422392" cy="363304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4D9FA-0D6E-4962-A112-91F38A0F3286}" type="datetimeFigureOut">
              <a:rPr lang="en-US" smtClean="0"/>
              <a:t>10/13/2020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70992A-0796-4542-A296-07B4FC5F68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24018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219" y="2250892"/>
            <a:ext cx="5087075" cy="536005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3735" y="2250892"/>
            <a:ext cx="5087073" cy="553373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709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4D9FA-0D6E-4962-A112-91F38A0F3286}" type="datetimeFigureOut">
              <a:rPr lang="en-US" smtClean="0"/>
              <a:t>10/13/2020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70992A-0796-4542-A296-07B4FC5F68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01996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683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729658"/>
            <a:ext cx="11029616" cy="98833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4D9FA-0D6E-4962-A112-91F38A0F3286}" type="datetimeFigureOut">
              <a:rPr lang="en-US" smtClean="0"/>
              <a:t>10/13/2020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70992A-0796-4542-A296-07B4FC5F68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02478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4D9FA-0D6E-4962-A112-91F38A0F3286}" type="datetimeFigureOut">
              <a:rPr lang="en-US" smtClean="0"/>
              <a:t>10/13/2020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70992A-0796-4542-A296-07B4FC5F68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69121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47817" y="5141973"/>
            <a:ext cx="11298200" cy="127470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5262296"/>
            <a:ext cx="4909445" cy="689514"/>
          </a:xfrm>
        </p:spPr>
        <p:txBody>
          <a:bodyPr anchor="ctr"/>
          <a:lstStyle>
            <a:lvl1pPr algn="l">
              <a:defRPr sz="2000" b="0"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7816" y="601200"/>
            <a:ext cx="11292840" cy="4204800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40823" y="5262296"/>
            <a:ext cx="5869987" cy="689515"/>
          </a:xfrm>
        </p:spPr>
        <p:txBody>
          <a:bodyPr anchor="ctr">
            <a:normAutofit/>
          </a:bodyPr>
          <a:lstStyle>
            <a:lvl1pPr marL="0" indent="0" algn="r">
              <a:buNone/>
              <a:defRPr sz="1100">
                <a:solidFill>
                  <a:schemeClr val="bg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FA54D9FA-0D6E-4962-A112-91F38A0F3286}" type="datetimeFigureOut">
              <a:rPr lang="en-US" smtClean="0"/>
              <a:t>10/13/2020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0470992A-0796-4542-A296-07B4FC5F68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9908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4693389"/>
            <a:ext cx="11029616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7817" y="599725"/>
            <a:ext cx="11290859" cy="3557252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7"/>
            <a:ext cx="11029617" cy="598671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4D9FA-0D6E-4962-A112-91F38A0F3286}" type="datetimeFigureOut">
              <a:rPr lang="en-US" smtClean="0"/>
              <a:t>10/13/2020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70992A-0796-4542-A296-07B4FC5F68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62895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705124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336003"/>
            <a:ext cx="11029616" cy="35227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951" y="5956137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FA54D9FA-0D6E-4962-A112-91F38A0F3286}" type="datetimeFigureOut">
              <a:rPr lang="en-US" smtClean="0"/>
              <a:t>10/13/2020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5951811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accent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300" y="5956137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0470992A-0796-4542-A296-07B4FC5F6828}" type="slidenum">
              <a:rPr lang="en-US" smtClean="0"/>
              <a:t>‹#›</a:t>
            </a:fld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0172999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2800" b="0" kern="1200" cap="all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600" kern="1200">
          <a:solidFill>
            <a:schemeClr val="tx2"/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0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Latn-ME" sz="5400" dirty="0" smtClean="0"/>
              <a:t>Ograničene funkcije</a:t>
            </a:r>
            <a:endParaRPr lang="en-US" sz="5400" dirty="0"/>
          </a:p>
        </p:txBody>
      </p:sp>
    </p:spTree>
    <p:extLst>
      <p:ext uri="{BB962C8B-B14F-4D97-AF65-F5344CB8AC3E}">
        <p14:creationId xmlns:p14="http://schemas.microsoft.com/office/powerpoint/2010/main" val="35615058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ME" sz="5400" dirty="0">
                <a:solidFill>
                  <a:prstClr val="white"/>
                </a:solidFill>
              </a:rPr>
              <a:t>Periodične funkcije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0" lvl="0" indent="0">
                  <a:buClr>
                    <a:srgbClr val="903163"/>
                  </a:buClr>
                  <a:buNone/>
                </a:pPr>
                <a:r>
                  <a:rPr lang="sr-Latn-ME" sz="3200" b="1" dirty="0" smtClean="0">
                    <a:solidFill>
                      <a:srgbClr val="3D3D3D"/>
                    </a:solidFill>
                  </a:rPr>
                  <a:t>Primjer1: </a:t>
                </a:r>
                <a:r>
                  <a:rPr lang="sr-Latn-ME" sz="3200" dirty="0">
                    <a:solidFill>
                      <a:srgbClr val="3D3D3D"/>
                    </a:solidFill>
                  </a:rPr>
                  <a:t>Funkcije </a:t>
                </a:r>
                <a14:m>
                  <m:oMath xmlns:m="http://schemas.openxmlformats.org/officeDocument/2006/math">
                    <m:r>
                      <a:rPr lang="sr-Latn-ME" sz="3200" i="1" dirty="0">
                        <a:solidFill>
                          <a:srgbClr val="3D3D3D"/>
                        </a:solidFill>
                        <a:latin typeface="Cambria Math" panose="02040503050406030204" pitchFamily="18" charset="0"/>
                      </a:rPr>
                      <m:t>𝑦</m:t>
                    </m:r>
                    <m:r>
                      <a:rPr lang="sr-Latn-ME" sz="3200" i="1" dirty="0">
                        <a:solidFill>
                          <a:srgbClr val="3D3D3D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sr-Latn-ME" sz="3200" i="1" dirty="0">
                        <a:solidFill>
                          <a:srgbClr val="3D3D3D"/>
                        </a:solidFill>
                        <a:latin typeface="Cambria Math" panose="02040503050406030204" pitchFamily="18" charset="0"/>
                      </a:rPr>
                      <m:t>𝑠𝑖𝑛𝑥</m:t>
                    </m:r>
                  </m:oMath>
                </a14:m>
                <a:r>
                  <a:rPr lang="sr-Latn-ME" sz="3200" dirty="0">
                    <a:solidFill>
                      <a:srgbClr val="3D3D3D"/>
                    </a:solidFill>
                  </a:rPr>
                  <a:t> i </a:t>
                </a:r>
                <a14:m>
                  <m:oMath xmlns:m="http://schemas.openxmlformats.org/officeDocument/2006/math">
                    <m:r>
                      <a:rPr lang="sr-Latn-ME" sz="3200" i="1" dirty="0">
                        <a:solidFill>
                          <a:srgbClr val="3D3D3D"/>
                        </a:solidFill>
                        <a:latin typeface="Cambria Math" panose="02040503050406030204" pitchFamily="18" charset="0"/>
                      </a:rPr>
                      <m:t>𝑦</m:t>
                    </m:r>
                    <m:r>
                      <a:rPr lang="sr-Latn-ME" sz="3200" i="1" dirty="0">
                        <a:solidFill>
                          <a:srgbClr val="3D3D3D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sr-Latn-ME" sz="3200" i="1" dirty="0">
                        <a:solidFill>
                          <a:srgbClr val="3D3D3D"/>
                        </a:solidFill>
                        <a:latin typeface="Cambria Math" panose="02040503050406030204" pitchFamily="18" charset="0"/>
                      </a:rPr>
                      <m:t>𝑐𝑜𝑠𝑥</m:t>
                    </m:r>
                  </m:oMath>
                </a14:m>
                <a:r>
                  <a:rPr lang="sr-Latn-ME" sz="3200" dirty="0">
                    <a:solidFill>
                      <a:srgbClr val="3D3D3D"/>
                    </a:solidFill>
                  </a:rPr>
                  <a:t> su periodične, sa osnovnim periodom </a:t>
                </a:r>
                <a14:m>
                  <m:oMath xmlns:m="http://schemas.openxmlformats.org/officeDocument/2006/math">
                    <m:r>
                      <a:rPr lang="sr-Latn-ME" sz="3200" i="1" dirty="0">
                        <a:solidFill>
                          <a:srgbClr val="3D3D3D"/>
                        </a:solidFill>
                        <a:latin typeface="Cambria Math" panose="02040503050406030204" pitchFamily="18" charset="0"/>
                      </a:rPr>
                      <m:t>𝑇</m:t>
                    </m:r>
                    <m:r>
                      <a:rPr lang="sr-Latn-ME" sz="3200" i="1" dirty="0">
                        <a:solidFill>
                          <a:srgbClr val="3D3D3D"/>
                        </a:solidFill>
                        <a:latin typeface="Cambria Math" panose="02040503050406030204" pitchFamily="18" charset="0"/>
                      </a:rPr>
                      <m:t>=2</m:t>
                    </m:r>
                    <m:r>
                      <a:rPr lang="sr-Latn-ME" sz="3200" i="1" dirty="0">
                        <a:solidFill>
                          <a:srgbClr val="3D3D3D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𝜋</m:t>
                    </m:r>
                  </m:oMath>
                </a14:m>
                <a:r>
                  <a:rPr lang="sr-Latn-ME" sz="3200" dirty="0" smtClean="0">
                    <a:solidFill>
                      <a:srgbClr val="3D3D3D"/>
                    </a:solidFill>
                  </a:rPr>
                  <a:t>.</a:t>
                </a:r>
              </a:p>
              <a:p>
                <a:endParaRPr lang="sr-Latn-ME" sz="3200" dirty="0">
                  <a:solidFill>
                    <a:srgbClr val="3D3D3D"/>
                  </a:solidFill>
                </a:endParaRPr>
              </a:p>
              <a:p>
                <a:pPr marL="0" lvl="0" indent="0">
                  <a:buClr>
                    <a:srgbClr val="903163"/>
                  </a:buClr>
                  <a:buNone/>
                </a:pPr>
                <a:r>
                  <a:rPr lang="sr-Latn-ME" sz="3200" b="1" dirty="0" smtClean="0">
                    <a:solidFill>
                      <a:srgbClr val="3D3D3D"/>
                    </a:solidFill>
                  </a:rPr>
                  <a:t>Primjer2: </a:t>
                </a:r>
                <a:r>
                  <a:rPr lang="sr-Latn-ME" sz="3200" dirty="0">
                    <a:solidFill>
                      <a:srgbClr val="3D3D3D"/>
                    </a:solidFill>
                  </a:rPr>
                  <a:t>Funkcije </a:t>
                </a:r>
                <a14:m>
                  <m:oMath xmlns:m="http://schemas.openxmlformats.org/officeDocument/2006/math">
                    <m:r>
                      <a:rPr lang="sr-Latn-ME" sz="3200" i="1" dirty="0">
                        <a:solidFill>
                          <a:srgbClr val="3D3D3D"/>
                        </a:solidFill>
                        <a:latin typeface="Cambria Math" panose="02040503050406030204" pitchFamily="18" charset="0"/>
                      </a:rPr>
                      <m:t>𝑦</m:t>
                    </m:r>
                    <m:r>
                      <a:rPr lang="sr-Latn-ME" sz="3200" i="1" dirty="0">
                        <a:solidFill>
                          <a:srgbClr val="3D3D3D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sr-Latn-ME" sz="3200" b="0" i="1" dirty="0" smtClean="0">
                        <a:solidFill>
                          <a:srgbClr val="3D3D3D"/>
                        </a:solidFill>
                        <a:latin typeface="Cambria Math" panose="02040503050406030204" pitchFamily="18" charset="0"/>
                      </a:rPr>
                      <m:t>𝑡𝑔</m:t>
                    </m:r>
                    <m:r>
                      <a:rPr lang="sr-Latn-ME" sz="3200" i="1" dirty="0">
                        <a:solidFill>
                          <a:srgbClr val="3D3D3D"/>
                        </a:solidFill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sr-Latn-ME" sz="3200" dirty="0">
                    <a:solidFill>
                      <a:srgbClr val="3D3D3D"/>
                    </a:solidFill>
                  </a:rPr>
                  <a:t> i </a:t>
                </a:r>
                <a14:m>
                  <m:oMath xmlns:m="http://schemas.openxmlformats.org/officeDocument/2006/math">
                    <m:r>
                      <a:rPr lang="sr-Latn-ME" sz="3200" i="1" dirty="0">
                        <a:solidFill>
                          <a:srgbClr val="3D3D3D"/>
                        </a:solidFill>
                        <a:latin typeface="Cambria Math" panose="02040503050406030204" pitchFamily="18" charset="0"/>
                      </a:rPr>
                      <m:t>𝑦</m:t>
                    </m:r>
                    <m:r>
                      <a:rPr lang="sr-Latn-ME" sz="3200" i="1" dirty="0">
                        <a:solidFill>
                          <a:srgbClr val="3D3D3D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sr-Latn-ME" sz="3200" i="1" dirty="0">
                        <a:solidFill>
                          <a:srgbClr val="3D3D3D"/>
                        </a:solidFill>
                        <a:latin typeface="Cambria Math" panose="02040503050406030204" pitchFamily="18" charset="0"/>
                      </a:rPr>
                      <m:t>𝑐𝑡𝑔𝑥</m:t>
                    </m:r>
                  </m:oMath>
                </a14:m>
                <a:r>
                  <a:rPr lang="sr-Latn-ME" sz="3200" dirty="0">
                    <a:solidFill>
                      <a:srgbClr val="3D3D3D"/>
                    </a:solidFill>
                  </a:rPr>
                  <a:t> su periodične, sa osnovnim periodom </a:t>
                </a:r>
                <a14:m>
                  <m:oMath xmlns:m="http://schemas.openxmlformats.org/officeDocument/2006/math">
                    <m:r>
                      <a:rPr lang="sr-Latn-ME" sz="3200" i="1" dirty="0">
                        <a:solidFill>
                          <a:srgbClr val="3D3D3D"/>
                        </a:solidFill>
                        <a:latin typeface="Cambria Math" panose="02040503050406030204" pitchFamily="18" charset="0"/>
                      </a:rPr>
                      <m:t>𝑇</m:t>
                    </m:r>
                    <m:r>
                      <a:rPr lang="sr-Latn-ME" sz="3200" i="1" dirty="0">
                        <a:solidFill>
                          <a:srgbClr val="3D3D3D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sr-Latn-ME" sz="3200" i="1" dirty="0">
                        <a:solidFill>
                          <a:srgbClr val="3D3D3D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𝜋</m:t>
                    </m:r>
                  </m:oMath>
                </a14:m>
                <a:r>
                  <a:rPr lang="sr-Latn-ME" sz="3200" dirty="0">
                    <a:solidFill>
                      <a:srgbClr val="3D3D3D"/>
                    </a:solidFill>
                  </a:rPr>
                  <a:t>.</a:t>
                </a:r>
                <a:endParaRPr lang="en-US" sz="3200" dirty="0">
                  <a:solidFill>
                    <a:srgbClr val="3D3D3D"/>
                  </a:solidFill>
                </a:endParaRPr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2"/>
                <a:stretch>
                  <a:fillRect l="-138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9299037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1196994" y="818865"/>
                <a:ext cx="9527376" cy="156966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457200" indent="-457200">
                  <a:buFont typeface="Wingdings" panose="05000000000000000000" pitchFamily="2" charset="2"/>
                  <a:buChar char="v"/>
                </a:pPr>
                <a:r>
                  <a:rPr lang="sr-Latn-ME" sz="3200" dirty="0" smtClean="0"/>
                  <a:t>Za funkciju </a:t>
                </a:r>
                <a14:m>
                  <m:oMath xmlns:m="http://schemas.openxmlformats.org/officeDocument/2006/math">
                    <m:r>
                      <a:rPr lang="sr-Latn-ME" sz="3200" i="1" dirty="0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sr-Latn-ME" sz="3200" i="1" dirty="0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sr-Latn-ME" sz="3200" i="1" dirty="0" smtClean="0">
                        <a:latin typeface="Cambria Math" panose="02040503050406030204" pitchFamily="18" charset="0"/>
                      </a:rPr>
                      <m:t>𝑓</m:t>
                    </m:r>
                    <m:r>
                      <a:rPr lang="sr-Latn-ME" sz="3200" i="1" dirty="0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sr-Latn-ME" sz="3200" i="1" dirty="0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sr-Latn-ME" sz="3200" i="1" dirty="0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sr-Latn-ME" sz="3200" dirty="0" smtClean="0"/>
                  <a:t> definisanu na skupu </a:t>
                </a:r>
                <a14:m>
                  <m:oMath xmlns:m="http://schemas.openxmlformats.org/officeDocument/2006/math">
                    <m:r>
                      <a:rPr lang="sr-Latn-ME" sz="3200" i="1" dirty="0" smtClean="0">
                        <a:latin typeface="Cambria Math" panose="02040503050406030204" pitchFamily="18" charset="0"/>
                      </a:rPr>
                      <m:t>𝑋</m:t>
                    </m:r>
                  </m:oMath>
                </a14:m>
                <a:r>
                  <a:rPr lang="sr-Latn-ME" sz="3200" dirty="0" smtClean="0"/>
                  <a:t> kažemo da je </a:t>
                </a:r>
                <a:r>
                  <a:rPr lang="sr-Latn-ME" sz="3200" b="1" i="1" dirty="0" smtClean="0"/>
                  <a:t>ograničena sa donje strane </a:t>
                </a:r>
                <a:r>
                  <a:rPr lang="sr-Latn-ME" sz="3200" dirty="0" smtClean="0"/>
                  <a:t>na skupu </a:t>
                </a:r>
                <a14:m>
                  <m:oMath xmlns:m="http://schemas.openxmlformats.org/officeDocument/2006/math">
                    <m:r>
                      <a:rPr lang="sr-Latn-ME" sz="3200" i="1" dirty="0" smtClean="0">
                        <a:latin typeface="Cambria Math" panose="02040503050406030204" pitchFamily="18" charset="0"/>
                      </a:rPr>
                      <m:t>𝑋</m:t>
                    </m:r>
                    <m:r>
                      <a:rPr lang="sr-Latn-ME" sz="3200" i="1" dirty="0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sr-Latn-ME" sz="3200" dirty="0" smtClean="0"/>
                  <a:t>ako :</a:t>
                </a:r>
              </a:p>
              <a:p>
                <a:r>
                  <a:rPr lang="sr-Latn-ME" sz="3200" dirty="0" smtClean="0">
                    <a:ea typeface="Cambria Math" panose="02040503050406030204" pitchFamily="18" charset="0"/>
                  </a:rPr>
                  <a:t>     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sz="3200" i="1" smtClean="0">
                            <a:latin typeface="Cambria Math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32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∃</m:t>
                        </m:r>
                        <m:r>
                          <a:rPr lang="sr-Latn-ME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𝑚</m:t>
                        </m:r>
                        <m:r>
                          <a:rPr lang="sr-Latn-ME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∈</m:t>
                        </m:r>
                        <m:r>
                          <a:rPr lang="sr-Latn-ME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𝑅</m:t>
                        </m:r>
                      </m:e>
                    </m:d>
                    <m:d>
                      <m:dPr>
                        <m:ctrlPr>
                          <a:rPr lang="en-US" sz="3200" i="1" smtClean="0">
                            <a:latin typeface="Cambria Math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sr-Latn-ME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∀</m:t>
                        </m:r>
                        <m:r>
                          <a:rPr lang="sr-Latn-ME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𝑥</m:t>
                        </m:r>
                        <m:r>
                          <a:rPr lang="sr-Latn-ME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∈</m:t>
                        </m:r>
                        <m:r>
                          <a:rPr lang="sr-Latn-ME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𝑋</m:t>
                        </m:r>
                      </m:e>
                    </m:d>
                    <m:r>
                      <a:rPr lang="sr-Latn-ME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𝑓</m:t>
                    </m:r>
                    <m:r>
                      <a:rPr lang="sr-Latn-ME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(</m:t>
                    </m:r>
                    <m:r>
                      <a:rPr lang="sr-Latn-ME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𝑥</m:t>
                    </m:r>
                    <m:r>
                      <a:rPr lang="sr-Latn-ME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)≥</m:t>
                    </m:r>
                    <m:r>
                      <a:rPr lang="sr-Latn-ME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𝑚</m:t>
                    </m:r>
                  </m:oMath>
                </a14:m>
                <a:r>
                  <a:rPr lang="sr-Latn-ME" sz="3200" dirty="0" smtClean="0"/>
                  <a:t> .</a:t>
                </a:r>
                <a:endParaRPr lang="en-US" sz="3200" dirty="0"/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96994" y="818865"/>
                <a:ext cx="9527376" cy="1569660"/>
              </a:xfrm>
              <a:prstGeom prst="rect">
                <a:avLst/>
              </a:prstGeom>
              <a:blipFill rotWithShape="0">
                <a:blip r:embed="rId2"/>
                <a:stretch>
                  <a:fillRect l="-1408" t="-5039" b="-1162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1196995" y="2654741"/>
                <a:ext cx="9527376" cy="156966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457200" indent="-457200">
                  <a:buFont typeface="Wingdings" panose="05000000000000000000" pitchFamily="2" charset="2"/>
                  <a:buChar char="v"/>
                </a:pPr>
                <a:r>
                  <a:rPr lang="sr-Latn-ME" sz="3200" dirty="0" smtClean="0"/>
                  <a:t>Za funkciju </a:t>
                </a:r>
                <a14:m>
                  <m:oMath xmlns:m="http://schemas.openxmlformats.org/officeDocument/2006/math">
                    <m:r>
                      <a:rPr lang="sr-Latn-ME" sz="3200" i="1" dirty="0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sr-Latn-ME" sz="3200" i="1" dirty="0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sr-Latn-ME" sz="3200" i="1" dirty="0" smtClean="0">
                        <a:latin typeface="Cambria Math" panose="02040503050406030204" pitchFamily="18" charset="0"/>
                      </a:rPr>
                      <m:t>𝑓</m:t>
                    </m:r>
                    <m:r>
                      <a:rPr lang="sr-Latn-ME" sz="3200" i="1" dirty="0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sr-Latn-ME" sz="3200" i="1" dirty="0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sr-Latn-ME" sz="3200" i="1" dirty="0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sr-Latn-ME" sz="3200" dirty="0" smtClean="0"/>
                  <a:t> definisanu na skupu </a:t>
                </a:r>
                <a14:m>
                  <m:oMath xmlns:m="http://schemas.openxmlformats.org/officeDocument/2006/math">
                    <m:r>
                      <a:rPr lang="sr-Latn-ME" sz="3200" i="1" dirty="0" smtClean="0">
                        <a:latin typeface="Cambria Math" panose="02040503050406030204" pitchFamily="18" charset="0"/>
                      </a:rPr>
                      <m:t>𝑋</m:t>
                    </m:r>
                  </m:oMath>
                </a14:m>
                <a:r>
                  <a:rPr lang="sr-Latn-ME" sz="3200" dirty="0" smtClean="0"/>
                  <a:t> kažemo da je </a:t>
                </a:r>
                <a:r>
                  <a:rPr lang="sr-Latn-ME" sz="3200" b="1" i="1" dirty="0" smtClean="0"/>
                  <a:t>ograničena sa gornje strane </a:t>
                </a:r>
                <a:r>
                  <a:rPr lang="sr-Latn-ME" sz="3200" dirty="0" smtClean="0"/>
                  <a:t>na skupu </a:t>
                </a:r>
                <a14:m>
                  <m:oMath xmlns:m="http://schemas.openxmlformats.org/officeDocument/2006/math">
                    <m:r>
                      <a:rPr lang="sr-Latn-ME" sz="3200" i="1" dirty="0" smtClean="0">
                        <a:latin typeface="Cambria Math" panose="02040503050406030204" pitchFamily="18" charset="0"/>
                      </a:rPr>
                      <m:t>𝑋</m:t>
                    </m:r>
                    <m:r>
                      <a:rPr lang="sr-Latn-ME" sz="3200" i="1" dirty="0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sr-Latn-ME" sz="3200" dirty="0" smtClean="0"/>
                  <a:t>ako :</a:t>
                </a:r>
              </a:p>
              <a:p>
                <a:r>
                  <a:rPr lang="sr-Latn-ME" sz="3200" dirty="0" smtClean="0">
                    <a:ea typeface="Cambria Math" panose="02040503050406030204" pitchFamily="18" charset="0"/>
                  </a:rPr>
                  <a:t>    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sz="3200" i="1" smtClean="0">
                            <a:latin typeface="Cambria Math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32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∃</m:t>
                        </m:r>
                        <m:r>
                          <a:rPr lang="sr-Latn-ME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𝑚</m:t>
                        </m:r>
                        <m:r>
                          <a:rPr lang="sr-Latn-ME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∈</m:t>
                        </m:r>
                        <m:r>
                          <a:rPr lang="sr-Latn-ME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𝑅</m:t>
                        </m:r>
                      </m:e>
                    </m:d>
                    <m:d>
                      <m:dPr>
                        <m:ctrlPr>
                          <a:rPr lang="en-US" sz="3200" i="1" smtClean="0">
                            <a:latin typeface="Cambria Math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sr-Latn-ME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∀</m:t>
                        </m:r>
                        <m:r>
                          <a:rPr lang="sr-Latn-ME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𝑥</m:t>
                        </m:r>
                        <m:r>
                          <a:rPr lang="sr-Latn-ME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∈</m:t>
                        </m:r>
                        <m:r>
                          <a:rPr lang="sr-Latn-ME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𝑋</m:t>
                        </m:r>
                      </m:e>
                    </m:d>
                    <m:r>
                      <a:rPr lang="sr-Latn-ME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𝑓</m:t>
                    </m:r>
                    <m:r>
                      <a:rPr lang="sr-Latn-ME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(</m:t>
                    </m:r>
                    <m:r>
                      <a:rPr lang="sr-Latn-ME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𝑥</m:t>
                    </m:r>
                    <m:r>
                      <a:rPr lang="sr-Latn-ME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)≤</m:t>
                    </m:r>
                    <m:r>
                      <a:rPr lang="sr-Latn-ME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𝑀</m:t>
                    </m:r>
                  </m:oMath>
                </a14:m>
                <a:r>
                  <a:rPr lang="sr-Latn-ME" sz="3200" dirty="0" smtClean="0"/>
                  <a:t> .</a:t>
                </a:r>
                <a:endParaRPr lang="en-US" sz="3200" dirty="0"/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96995" y="2654741"/>
                <a:ext cx="9527376" cy="1569660"/>
              </a:xfrm>
              <a:prstGeom prst="rect">
                <a:avLst/>
              </a:prstGeom>
              <a:blipFill rotWithShape="0">
                <a:blip r:embed="rId3"/>
                <a:stretch>
                  <a:fillRect l="-1408" t="-5039" b="-1162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1196993" y="4367283"/>
                <a:ext cx="9527377" cy="206210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457200" indent="-457200">
                  <a:buFont typeface="Wingdings" panose="05000000000000000000" pitchFamily="2" charset="2"/>
                  <a:buChar char="v"/>
                </a:pPr>
                <a:r>
                  <a:rPr lang="sr-Latn-ME" sz="3200" dirty="0" smtClean="0"/>
                  <a:t>Za funkciju </a:t>
                </a:r>
                <a14:m>
                  <m:oMath xmlns:m="http://schemas.openxmlformats.org/officeDocument/2006/math">
                    <m:r>
                      <a:rPr lang="sr-Latn-ME" sz="3200" i="1" dirty="0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sr-Latn-ME" sz="3200" i="1" dirty="0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sr-Latn-ME" sz="3200" i="1" dirty="0" smtClean="0">
                        <a:latin typeface="Cambria Math" panose="02040503050406030204" pitchFamily="18" charset="0"/>
                      </a:rPr>
                      <m:t>𝑓</m:t>
                    </m:r>
                    <m:r>
                      <a:rPr lang="sr-Latn-ME" sz="3200" i="1" dirty="0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sr-Latn-ME" sz="3200" i="1" dirty="0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sr-Latn-ME" sz="3200" i="1" dirty="0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sr-Latn-ME" sz="3200" dirty="0" smtClean="0"/>
                  <a:t> definisanu na skupu </a:t>
                </a:r>
                <a14:m>
                  <m:oMath xmlns:m="http://schemas.openxmlformats.org/officeDocument/2006/math">
                    <m:r>
                      <a:rPr lang="sr-Latn-ME" sz="3200" i="1" dirty="0" smtClean="0">
                        <a:latin typeface="Cambria Math" panose="02040503050406030204" pitchFamily="18" charset="0"/>
                      </a:rPr>
                      <m:t>𝑋</m:t>
                    </m:r>
                  </m:oMath>
                </a14:m>
                <a:r>
                  <a:rPr lang="sr-Latn-ME" sz="3200" dirty="0" smtClean="0"/>
                  <a:t> kažemo da je </a:t>
                </a:r>
                <a:r>
                  <a:rPr lang="sr-Latn-ME" sz="3200" b="1" i="1" dirty="0" smtClean="0"/>
                  <a:t>ograničena</a:t>
                </a:r>
                <a:r>
                  <a:rPr lang="sr-Latn-ME" sz="3200" dirty="0" smtClean="0"/>
                  <a:t> na skupu </a:t>
                </a:r>
                <a14:m>
                  <m:oMath xmlns:m="http://schemas.openxmlformats.org/officeDocument/2006/math">
                    <m:r>
                      <a:rPr lang="sr-Latn-ME" sz="3200" i="1" dirty="0" smtClean="0">
                        <a:latin typeface="Cambria Math" panose="02040503050406030204" pitchFamily="18" charset="0"/>
                      </a:rPr>
                      <m:t>𝑋</m:t>
                    </m:r>
                    <m:r>
                      <a:rPr lang="sr-Latn-ME" sz="3200" i="1" dirty="0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sr-Latn-ME" sz="3200" dirty="0" smtClean="0"/>
                  <a:t>ako :</a:t>
                </a:r>
              </a:p>
              <a:p>
                <a:r>
                  <a:rPr lang="sr-Latn-ME" sz="3200" dirty="0" smtClean="0">
                    <a:ea typeface="Cambria Math" panose="02040503050406030204" pitchFamily="18" charset="0"/>
                  </a:rPr>
                  <a:t>    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sz="3200" i="1" smtClean="0">
                            <a:latin typeface="Cambria Math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32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∃</m:t>
                        </m:r>
                        <m:r>
                          <a:rPr lang="sr-Latn-ME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𝑚</m:t>
                        </m:r>
                        <m:r>
                          <a:rPr lang="sr-Latn-ME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,</m:t>
                        </m:r>
                        <m:r>
                          <a:rPr lang="sr-Latn-ME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𝑀</m:t>
                        </m:r>
                        <m:r>
                          <a:rPr lang="sr-Latn-ME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∈</m:t>
                        </m:r>
                        <m:r>
                          <a:rPr lang="sr-Latn-ME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𝑅</m:t>
                        </m:r>
                      </m:e>
                    </m:d>
                    <m:d>
                      <m:dPr>
                        <m:ctrlPr>
                          <a:rPr lang="en-US" sz="3200" i="1" smtClean="0">
                            <a:latin typeface="Cambria Math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sr-Latn-ME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∀</m:t>
                        </m:r>
                        <m:r>
                          <a:rPr lang="sr-Latn-ME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𝑥</m:t>
                        </m:r>
                        <m:r>
                          <a:rPr lang="sr-Latn-ME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∈</m:t>
                        </m:r>
                        <m:r>
                          <a:rPr lang="sr-Latn-ME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𝑋</m:t>
                        </m:r>
                      </m:e>
                    </m:d>
                    <m:r>
                      <a:rPr lang="sr-Latn-ME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𝑚</m:t>
                    </m:r>
                    <m:r>
                      <a:rPr lang="sr-Latn-ME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≤</m:t>
                    </m:r>
                    <m:r>
                      <a:rPr lang="sr-Latn-ME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𝑓</m:t>
                    </m:r>
                    <m:r>
                      <a:rPr lang="sr-Latn-ME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(</m:t>
                    </m:r>
                    <m:r>
                      <a:rPr lang="sr-Latn-ME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𝑥</m:t>
                    </m:r>
                    <m:r>
                      <a:rPr lang="sr-Latn-ME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)≤</m:t>
                    </m:r>
                    <m:r>
                      <a:rPr lang="sr-Latn-ME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𝑀</m:t>
                    </m:r>
                  </m:oMath>
                </a14:m>
                <a:r>
                  <a:rPr lang="sr-Latn-ME" sz="3200" dirty="0" smtClean="0"/>
                  <a:t> .</a:t>
                </a:r>
                <a:endParaRPr lang="en-US" sz="3200" dirty="0"/>
              </a:p>
              <a:p>
                <a:endParaRPr lang="en-US" sz="3200" dirty="0"/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96993" y="4367283"/>
                <a:ext cx="9527377" cy="2062103"/>
              </a:xfrm>
              <a:prstGeom prst="rect">
                <a:avLst/>
              </a:prstGeom>
              <a:blipFill rotWithShape="0">
                <a:blip r:embed="rId4"/>
                <a:stretch>
                  <a:fillRect l="-1408" t="-383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370178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382137" y="627797"/>
                <a:ext cx="11436824" cy="55735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sr-Latn-ME" sz="3200" b="1" dirty="0" smtClean="0"/>
                  <a:t>Primjer 1. </a:t>
                </a:r>
                <a:r>
                  <a:rPr lang="sr-Latn-ME" sz="3200" dirty="0" smtClean="0"/>
                  <a:t>Funkcija </a:t>
                </a:r>
                <a14:m>
                  <m:oMath xmlns:m="http://schemas.openxmlformats.org/officeDocument/2006/math">
                    <m:r>
                      <a:rPr lang="sr-Latn-ME" sz="3200" b="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sr-Latn-ME" sz="3200" b="0" i="1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sr-Latn-ME" sz="3200" b="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sr-Latn-ME" sz="32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sr-Latn-ME" sz="32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sr-Latn-ME" sz="3200" b="0" i="1" smtClean="0">
                        <a:latin typeface="Cambria Math" panose="02040503050406030204" pitchFamily="18" charset="0"/>
                      </a:rPr>
                      <m:t>−1 </m:t>
                    </m:r>
                  </m:oMath>
                </a14:m>
                <a:r>
                  <a:rPr lang="sr-Latn-ME" sz="3200" dirty="0" smtClean="0"/>
                  <a:t>ograničena je sa donje strane na čitavoj svojoj oblasti definisanosti.</a:t>
                </a:r>
              </a:p>
              <a:p>
                <a14:m>
                  <m:oMath xmlns:m="http://schemas.openxmlformats.org/officeDocument/2006/math">
                    <m:r>
                      <a:rPr lang="sr-Latn-ME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(</m:t>
                    </m:r>
                    <m:r>
                      <a:rPr lang="en-US" sz="32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∀</m:t>
                    </m:r>
                    <m:r>
                      <a:rPr lang="sr-Latn-ME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𝑥</m:t>
                    </m:r>
                    <m:r>
                      <a:rPr lang="sr-Latn-ME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∈</m:t>
                    </m:r>
                    <m:r>
                      <a:rPr lang="sr-Latn-ME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𝑅</m:t>
                    </m:r>
                    <m:r>
                      <a:rPr lang="sr-Latn-ME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)   </m:t>
                    </m:r>
                    <m:r>
                      <a:rPr lang="sr-Latn-ME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sr-Latn-ME" sz="3200" b="0" i="1" smtClean="0">
                            <a:latin typeface="Cambria Math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sr-Latn-ME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sr-Latn-ME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≥−1</m:t>
                    </m:r>
                  </m:oMath>
                </a14:m>
                <a:r>
                  <a:rPr lang="sr-Latn-ME" sz="3200" dirty="0" smtClean="0"/>
                  <a:t>.</a:t>
                </a:r>
              </a:p>
              <a:p>
                <a:endParaRPr lang="sr-Latn-ME" sz="3200" dirty="0" smtClean="0"/>
              </a:p>
              <a:p>
                <a:r>
                  <a:rPr lang="sr-Latn-ME" sz="3200" b="1" dirty="0" smtClean="0"/>
                  <a:t>Primjer 2. </a:t>
                </a:r>
                <a:r>
                  <a:rPr lang="sr-Latn-ME" sz="3200" dirty="0" smtClean="0"/>
                  <a:t>Funkcija </a:t>
                </a:r>
                <a14:m>
                  <m:oMath xmlns:m="http://schemas.openxmlformats.org/officeDocument/2006/math">
                    <m:r>
                      <a:rPr lang="sr-Latn-ME" sz="3200" b="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sr-Latn-ME" sz="3200" b="0" i="1" smtClean="0">
                        <a:latin typeface="Cambria Math" panose="02040503050406030204" pitchFamily="18" charset="0"/>
                      </a:rPr>
                      <m:t>=</m:t>
                    </m:r>
                    <m:rad>
                      <m:radPr>
                        <m:degHide m:val="on"/>
                        <m:ctrlPr>
                          <a:rPr lang="sr-Latn-ME" sz="3200" b="0" i="1" smtClean="0">
                            <a:latin typeface="Cambria Math"/>
                          </a:rPr>
                        </m:ctrlPr>
                      </m:radPr>
                      <m:deg/>
                      <m:e>
                        <m:r>
                          <a:rPr lang="sr-Latn-ME" sz="3200" b="0" i="1" smtClean="0">
                            <a:latin typeface="Cambria Math" panose="02040503050406030204" pitchFamily="18" charset="0"/>
                          </a:rPr>
                          <m:t>9−</m:t>
                        </m:r>
                        <m:sSup>
                          <m:sSupPr>
                            <m:ctrlPr>
                              <a:rPr lang="sr-Latn-ME" sz="3200" b="0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sr-Latn-ME" sz="3200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p>
                            <m:r>
                              <a:rPr lang="sr-Latn-ME" sz="32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e>
                    </m:rad>
                  </m:oMath>
                </a14:m>
                <a:r>
                  <a:rPr lang="sr-Latn-ME" sz="3200" dirty="0" smtClean="0"/>
                  <a:t> je ograničena sa gornje strane na čitavoj svojoj oblasti definisanosti (koja je oblast definisanosti?)</a:t>
                </a:r>
              </a:p>
              <a:p>
                <a14:m>
                  <m:oMath xmlns:m="http://schemas.openxmlformats.org/officeDocument/2006/math">
                    <m:d>
                      <m:dPr>
                        <m:ctrlPr>
                          <a:rPr lang="en-US" sz="320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US" sz="32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∀</m:t>
                        </m:r>
                        <m:r>
                          <a:rPr lang="sr-Latn-ME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𝑥</m:t>
                        </m:r>
                        <m:r>
                          <a:rPr lang="sr-Latn-ME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∈</m:t>
                        </m:r>
                        <m:r>
                          <a:rPr lang="sr-Latn-ME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𝐷</m:t>
                        </m:r>
                      </m:e>
                    </m:d>
                    <m:r>
                      <a:rPr lang="sr-Latn-ME" sz="3200" b="0" i="1" smtClean="0">
                        <a:latin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sr-Latn-ME" sz="3200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sr-Latn-ME" sz="32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sr-Latn-ME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≤3</m:t>
                    </m:r>
                  </m:oMath>
                </a14:m>
                <a:r>
                  <a:rPr lang="sr-Latn-ME" sz="3200" dirty="0" smtClean="0"/>
                  <a:t> .</a:t>
                </a:r>
              </a:p>
              <a:p>
                <a:endParaRPr lang="sr-Latn-ME" sz="3200" dirty="0" smtClean="0"/>
              </a:p>
              <a:p>
                <a:r>
                  <a:rPr lang="sr-Latn-ME" sz="3200" b="1" dirty="0" smtClean="0"/>
                  <a:t>Primjer 3. </a:t>
                </a:r>
                <a:r>
                  <a:rPr lang="sr-Latn-ME" sz="3200" dirty="0" smtClean="0"/>
                  <a:t>Funkcija </a:t>
                </a:r>
                <a14:m>
                  <m:oMath xmlns:m="http://schemas.openxmlformats.org/officeDocument/2006/math">
                    <m:r>
                      <a:rPr lang="sr-Latn-ME" sz="3200" b="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sr-Latn-ME" sz="3200" b="0" i="1" smtClean="0">
                        <a:latin typeface="Cambria Math" panose="02040503050406030204" pitchFamily="18" charset="0"/>
                      </a:rPr>
                      <m:t>=2</m:t>
                    </m:r>
                    <m:r>
                      <a:rPr lang="sr-Latn-ME" sz="3200" b="0" i="1" smtClean="0">
                        <a:latin typeface="Cambria Math" panose="02040503050406030204" pitchFamily="18" charset="0"/>
                      </a:rPr>
                      <m:t>𝑠𝑖𝑛𝑥</m:t>
                    </m:r>
                    <m:r>
                      <a:rPr lang="sr-Latn-ME" sz="3200" b="0" i="1" smtClean="0">
                        <a:latin typeface="Cambria Math" panose="02040503050406030204" pitchFamily="18" charset="0"/>
                      </a:rPr>
                      <m:t>+3</m:t>
                    </m:r>
                  </m:oMath>
                </a14:m>
                <a:r>
                  <a:rPr lang="sr-Latn-ME" sz="3200" dirty="0" smtClean="0"/>
                  <a:t> je ograničena na čitavoj svojoj oblasti definisanosti, jer je:</a:t>
                </a:r>
              </a:p>
              <a:p>
                <a14:m>
                  <m:oMath xmlns:m="http://schemas.openxmlformats.org/officeDocument/2006/math">
                    <m:d>
                      <m:dPr>
                        <m:ctrlPr>
                          <a:rPr lang="en-US" sz="320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US" sz="32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∀</m:t>
                        </m:r>
                        <m:r>
                          <a:rPr lang="sr-Latn-ME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𝑥</m:t>
                        </m:r>
                        <m:r>
                          <a:rPr lang="sr-Latn-ME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∈</m:t>
                        </m:r>
                        <m:r>
                          <a:rPr lang="sr-Latn-ME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𝑅</m:t>
                        </m:r>
                      </m:e>
                    </m:d>
                    <m:r>
                      <a:rPr lang="sr-Latn-ME" sz="3200" b="0" i="1" smtClean="0">
                        <a:latin typeface="Cambria Math" panose="02040503050406030204" pitchFamily="18" charset="0"/>
                      </a:rPr>
                      <m:t> </m:t>
                    </m:r>
                    <m:d>
                      <m:dPr>
                        <m:begChr m:val="|"/>
                        <m:endChr m:val="|"/>
                        <m:ctrlPr>
                          <a:rPr lang="sr-Latn-ME" sz="3200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sr-Latn-ME" sz="3200" b="0" i="1" smtClean="0">
                            <a:latin typeface="Cambria Math" panose="02040503050406030204" pitchFamily="18" charset="0"/>
                          </a:rPr>
                          <m:t>𝑓</m:t>
                        </m:r>
                        <m:d>
                          <m:dPr>
                            <m:ctrlPr>
                              <a:rPr lang="sr-Latn-ME" sz="3200" b="0" i="1" smtClean="0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sr-Latn-ME" sz="3200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</m:d>
                      </m:e>
                    </m:d>
                    <m:r>
                      <a:rPr lang="sr-Latn-ME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≤5</m:t>
                    </m:r>
                  </m:oMath>
                </a14:m>
                <a:r>
                  <a:rPr lang="sr-Latn-ME" sz="3200" dirty="0" smtClean="0"/>
                  <a:t>.</a:t>
                </a:r>
                <a:endParaRPr lang="en-US" sz="3200" dirty="0"/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2137" y="627797"/>
                <a:ext cx="11436824" cy="5573577"/>
              </a:xfrm>
              <a:prstGeom prst="rect">
                <a:avLst/>
              </a:prstGeom>
              <a:blipFill rotWithShape="0">
                <a:blip r:embed="rId2"/>
                <a:stretch>
                  <a:fillRect l="-1386" t="-1422" r="-800" b="-273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1724317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Latn-ME" sz="5400" dirty="0" smtClean="0"/>
              <a:t>Parnost   funkcije</a:t>
            </a:r>
            <a:endParaRPr lang="en-US" sz="5400" dirty="0"/>
          </a:p>
        </p:txBody>
      </p:sp>
    </p:spTree>
    <p:extLst>
      <p:ext uri="{BB962C8B-B14F-4D97-AF65-F5344CB8AC3E}">
        <p14:creationId xmlns:p14="http://schemas.microsoft.com/office/powerpoint/2010/main" val="33679806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491319" y="497199"/>
                <a:ext cx="11245756" cy="698652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sr-Latn-ME" sz="3200" dirty="0" smtClean="0"/>
                  <a:t>Pretpostavimo da je skup </a:t>
                </a:r>
                <a14:m>
                  <m:oMath xmlns:m="http://schemas.openxmlformats.org/officeDocument/2006/math">
                    <m:r>
                      <a:rPr lang="sr-Latn-ME" sz="3200" b="0" i="1" smtClean="0">
                        <a:latin typeface="Cambria Math" panose="02040503050406030204" pitchFamily="18" charset="0"/>
                      </a:rPr>
                      <m:t>𝑋</m:t>
                    </m:r>
                    <m:r>
                      <a:rPr lang="sr-Latn-ME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⊂</m:t>
                    </m:r>
                    <m:r>
                      <a:rPr lang="sr-Latn-ME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𝑅</m:t>
                    </m:r>
                  </m:oMath>
                </a14:m>
                <a:r>
                  <a:rPr lang="sr-Latn-ME" sz="3200" dirty="0" smtClean="0"/>
                  <a:t>, koji predstavlja oblast definisanosti funkcije </a:t>
                </a:r>
                <a14:m>
                  <m:oMath xmlns:m="http://schemas.openxmlformats.org/officeDocument/2006/math">
                    <m:r>
                      <a:rPr lang="sr-Latn-ME" sz="3200" b="0" i="1" smtClean="0">
                        <a:latin typeface="Cambria Math" panose="02040503050406030204" pitchFamily="18" charset="0"/>
                      </a:rPr>
                      <m:t>𝑓</m:t>
                    </m:r>
                    <m:r>
                      <a:rPr lang="sr-Latn-ME" sz="3200" b="0" i="1" smtClean="0"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ctrlPr>
                          <a:rPr lang="sr-Latn-ME" sz="3200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sr-Latn-ME" sz="32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</m:oMath>
                </a14:m>
                <a:r>
                  <a:rPr lang="sr-Latn-ME" sz="3200" dirty="0" smtClean="0"/>
                  <a:t>, simetričan u odnosu na koordinatni početak, tj. za svako </a:t>
                </a:r>
                <a14:m>
                  <m:oMath xmlns:m="http://schemas.openxmlformats.org/officeDocument/2006/math">
                    <m:r>
                      <a:rPr lang="sr-Latn-ME" sz="3200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sr-Latn-ME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∈</m:t>
                    </m:r>
                    <m:r>
                      <a:rPr lang="sr-Latn-ME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𝑋</m:t>
                    </m:r>
                  </m:oMath>
                </a14:m>
                <a:r>
                  <a:rPr lang="sr-Latn-ME" sz="3200" dirty="0" smtClean="0"/>
                  <a:t> važi da je </a:t>
                </a:r>
                <a14:m>
                  <m:oMath xmlns:m="http://schemas.openxmlformats.org/officeDocument/2006/math">
                    <m:r>
                      <a:rPr lang="sr-Latn-ME" sz="3200" b="0" i="1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sr-Latn-ME" sz="3200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sr-Latn-ME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∈</m:t>
                    </m:r>
                    <m:r>
                      <a:rPr lang="sr-Latn-ME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𝑋</m:t>
                    </m:r>
                  </m:oMath>
                </a14:m>
                <a:r>
                  <a:rPr lang="sr-Latn-ME" sz="3200" dirty="0" smtClean="0"/>
                  <a:t>.</a:t>
                </a:r>
              </a:p>
              <a:p>
                <a:endParaRPr lang="sr-Latn-ME" sz="3200" dirty="0"/>
              </a:p>
              <a:p>
                <a:pPr marL="457200" indent="-457200">
                  <a:buFont typeface="Wingdings" panose="05000000000000000000" pitchFamily="2" charset="2"/>
                  <a:buChar char="v"/>
                </a:pPr>
                <a:r>
                  <a:rPr lang="sr-Latn-ME" sz="3200" dirty="0" smtClean="0"/>
                  <a:t>Za funkciju </a:t>
                </a:r>
                <a14:m>
                  <m:oMath xmlns:m="http://schemas.openxmlformats.org/officeDocument/2006/math">
                    <m:r>
                      <a:rPr lang="sr-Latn-ME" sz="3200" b="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sr-Latn-ME" sz="32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sr-Latn-ME" sz="3200" b="0" i="1" smtClean="0">
                        <a:latin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sr-Latn-ME" sz="3200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sr-Latn-ME" sz="32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</m:oMath>
                </a14:m>
                <a:r>
                  <a:rPr lang="sr-Latn-ME" sz="3200" dirty="0" smtClean="0"/>
                  <a:t> kažemo da je </a:t>
                </a:r>
                <a:r>
                  <a:rPr lang="sr-Latn-ME" sz="3200" b="1" i="1" dirty="0" smtClean="0"/>
                  <a:t>parna</a:t>
                </a:r>
                <a:r>
                  <a:rPr lang="sr-Latn-ME" sz="3200" dirty="0" smtClean="0"/>
                  <a:t>, ako za svako </a:t>
                </a:r>
                <a14:m>
                  <m:oMath xmlns:m="http://schemas.openxmlformats.org/officeDocument/2006/math">
                    <m:r>
                      <a:rPr lang="sr-Latn-ME" sz="3200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sr-Latn-ME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∈</m:t>
                    </m:r>
                    <m:r>
                      <a:rPr lang="sr-Latn-ME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𝑋</m:t>
                    </m:r>
                  </m:oMath>
                </a14:m>
                <a:r>
                  <a:rPr lang="sr-Latn-ME" sz="3200" dirty="0" smtClean="0"/>
                  <a:t>  važi </a:t>
                </a:r>
                <a14:m>
                  <m:oMath xmlns:m="http://schemas.openxmlformats.org/officeDocument/2006/math">
                    <m:r>
                      <a:rPr lang="sr-Latn-ME" sz="3200" b="0" i="1" smtClean="0">
                        <a:latin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sr-Latn-ME" sz="3200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sr-Latn-ME" sz="3200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sr-Latn-ME" sz="32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sr-Latn-ME" sz="32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sr-Latn-ME" sz="3200" b="0" i="1" smtClean="0">
                        <a:latin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sr-Latn-ME" sz="3200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sr-Latn-ME" sz="32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</m:oMath>
                </a14:m>
                <a:r>
                  <a:rPr lang="sr-Latn-ME" sz="3200" dirty="0" smtClean="0"/>
                  <a:t>.</a:t>
                </a:r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endParaRPr lang="sr-Latn-ME" sz="3200" dirty="0"/>
              </a:p>
              <a:p>
                <a:pPr marL="457200" indent="-457200">
                  <a:buFont typeface="Wingdings" panose="05000000000000000000" pitchFamily="2" charset="2"/>
                  <a:buChar char="v"/>
                </a:pPr>
                <a:r>
                  <a:rPr lang="sr-Latn-ME" sz="3200" dirty="0" smtClean="0"/>
                  <a:t>Za funkciju </a:t>
                </a:r>
                <a14:m>
                  <m:oMath xmlns:m="http://schemas.openxmlformats.org/officeDocument/2006/math">
                    <m:r>
                      <a:rPr lang="sr-Latn-ME" sz="3200" b="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sr-Latn-ME" sz="32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sr-Latn-ME" sz="3200" b="0" i="1" smtClean="0">
                        <a:latin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sr-Latn-ME" sz="3200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sr-Latn-ME" sz="32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</m:oMath>
                </a14:m>
                <a:r>
                  <a:rPr lang="sr-Latn-ME" sz="3200" dirty="0" smtClean="0"/>
                  <a:t> kažemo da je </a:t>
                </a:r>
                <a:r>
                  <a:rPr lang="sr-Latn-ME" sz="3200" b="1" i="1" dirty="0" smtClean="0"/>
                  <a:t>neparna</a:t>
                </a:r>
                <a:r>
                  <a:rPr lang="sr-Latn-ME" sz="3200" dirty="0" smtClean="0"/>
                  <a:t>, ako za svako </a:t>
                </a:r>
                <a14:m>
                  <m:oMath xmlns:m="http://schemas.openxmlformats.org/officeDocument/2006/math">
                    <m:r>
                      <a:rPr lang="sr-Latn-ME" sz="3200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sr-Latn-ME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∈</m:t>
                    </m:r>
                    <m:r>
                      <a:rPr lang="sr-Latn-ME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𝑋</m:t>
                    </m:r>
                  </m:oMath>
                </a14:m>
                <a:r>
                  <a:rPr lang="sr-Latn-ME" sz="3200" dirty="0" smtClean="0"/>
                  <a:t>  važi </a:t>
                </a:r>
                <a14:m>
                  <m:oMath xmlns:m="http://schemas.openxmlformats.org/officeDocument/2006/math">
                    <m:r>
                      <a:rPr lang="sr-Latn-ME" sz="3200" b="0" i="1" smtClean="0">
                        <a:latin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sr-Latn-ME" sz="3200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sr-Latn-ME" sz="3200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sr-Latn-ME" sz="32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sr-Latn-ME" sz="3200" b="0" i="1" smtClean="0">
                        <a:latin typeface="Cambria Math" panose="02040503050406030204" pitchFamily="18" charset="0"/>
                      </a:rPr>
                      <m:t>=−</m:t>
                    </m:r>
                    <m:r>
                      <a:rPr lang="sr-Latn-ME" sz="3200" b="0" i="1" smtClean="0">
                        <a:latin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sr-Latn-ME" sz="3200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sr-Latn-ME" sz="32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</m:oMath>
                </a14:m>
                <a:r>
                  <a:rPr lang="sr-Latn-ME" sz="3200" dirty="0" smtClean="0"/>
                  <a:t>.</a:t>
                </a:r>
              </a:p>
              <a:p>
                <a:endParaRPr lang="sr-Latn-ME" sz="3200" dirty="0" smtClean="0"/>
              </a:p>
              <a:p>
                <a:pPr marL="457200" indent="-457200">
                  <a:buFont typeface="Wingdings" panose="05000000000000000000" pitchFamily="2" charset="2"/>
                  <a:buChar char="v"/>
                </a:pPr>
                <a:r>
                  <a:rPr lang="sr-Latn-ME" sz="3200" dirty="0" smtClean="0"/>
                  <a:t>Možemo uočiti da je grafik parne funkcije simetričan u odnosu na Oy osu, a grafik neparne funkcije je </a:t>
                </a:r>
                <a:r>
                  <a:rPr lang="sr-Latn-ME" sz="3200" dirty="0"/>
                  <a:t>s</a:t>
                </a:r>
                <a:r>
                  <a:rPr lang="sr-Latn-ME" sz="3200" dirty="0" smtClean="0"/>
                  <a:t>imetričan u odnosu na koordinatni početak.</a:t>
                </a:r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endParaRPr lang="en-US" sz="3200" dirty="0"/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1319" y="497199"/>
                <a:ext cx="11245756" cy="6986528"/>
              </a:xfrm>
              <a:prstGeom prst="rect">
                <a:avLst/>
              </a:prstGeom>
              <a:blipFill rotWithShape="0">
                <a:blip r:embed="rId2"/>
                <a:stretch>
                  <a:fillRect l="-1247" t="-113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7637622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818866" y="928048"/>
                <a:ext cx="10495128" cy="212410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sr-Latn-ME" sz="3200" b="1" i="1" dirty="0" smtClean="0"/>
                  <a:t>Primjer</a:t>
                </a:r>
                <a:r>
                  <a:rPr lang="sr-Latn-ME" sz="3200" dirty="0" smtClean="0"/>
                  <a:t>. Ispitati parnost funkcija: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sr-Latn-ME" sz="3200" b="0" i="1" smtClean="0">
                          <a:latin typeface="Cambria Math" panose="02040503050406030204" pitchFamily="18" charset="0"/>
                        </a:rPr>
                        <m:t>𝑎</m:t>
                      </m:r>
                      <m:r>
                        <a:rPr lang="sr-Latn-ME" sz="3200" b="0" i="1" smtClean="0">
                          <a:latin typeface="Cambria Math" panose="02040503050406030204" pitchFamily="18" charset="0"/>
                        </a:rPr>
                        <m:t>)</m:t>
                      </m:r>
                      <m:r>
                        <a:rPr lang="sr-Latn-ME" sz="3200" b="0" i="1" smtClean="0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sr-Latn-ME" sz="3200" b="0" i="1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sr-Latn-ME" sz="3200" b="0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sr-Latn-ME" sz="32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sr-Latn-ME" sz="32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sr-Latn-ME" sz="3200" b="0" i="1" smtClean="0">
                          <a:latin typeface="Cambria Math" panose="02040503050406030204" pitchFamily="18" charset="0"/>
                        </a:rPr>
                        <m:t>, 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   </m:t>
                      </m:r>
                      <m:r>
                        <a:rPr lang="sr-Latn-ME" sz="3200" b="0" i="1" smtClean="0">
                          <a:latin typeface="Cambria Math" panose="02040503050406030204" pitchFamily="18" charset="0"/>
                        </a:rPr>
                        <m:t>𝑏</m:t>
                      </m:r>
                      <m:r>
                        <a:rPr lang="sr-Latn-ME" sz="3200" b="0" i="1" smtClean="0">
                          <a:latin typeface="Cambria Math" panose="02040503050406030204" pitchFamily="18" charset="0"/>
                        </a:rPr>
                        <m:t>)</m:t>
                      </m:r>
                      <m:r>
                        <a:rPr lang="sr-Latn-ME" sz="3200" b="0" i="1" smtClean="0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sr-Latn-ME" sz="32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sr-Latn-ME" sz="3200" b="0" i="1" smtClean="0">
                          <a:latin typeface="Cambria Math" panose="02040503050406030204" pitchFamily="18" charset="0"/>
                        </a:rPr>
                        <m:t>𝑐𝑜𝑠𝑥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,         </m:t>
                      </m:r>
                      <m:r>
                        <a:rPr lang="sr-Latn-ME" sz="3200" b="0" i="1" smtClean="0">
                          <a:latin typeface="Cambria Math" panose="02040503050406030204" pitchFamily="18" charset="0"/>
                        </a:rPr>
                        <m:t>𝑐</m:t>
                      </m:r>
                      <m:r>
                        <a:rPr lang="sr-Latn-ME" sz="3200" b="0" i="1" smtClean="0">
                          <a:latin typeface="Cambria Math" panose="02040503050406030204" pitchFamily="18" charset="0"/>
                        </a:rPr>
                        <m:t>)</m:t>
                      </m:r>
                      <m:r>
                        <a:rPr lang="sr-Latn-ME" sz="3200" b="0" i="1" smtClean="0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sr-Latn-ME" sz="3200" b="0" i="1" smtClean="0">
                          <a:latin typeface="Cambria Math" panose="02040503050406030204" pitchFamily="18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sr-Latn-ME" sz="3200" b="0" i="1" smtClean="0">
                              <a:latin typeface="Cambria Math"/>
                            </a:rPr>
                          </m:ctrlPr>
                        </m:radPr>
                        <m:deg/>
                        <m:e>
                          <m:r>
                            <a:rPr lang="sr-Latn-ME" sz="3200" b="0" i="1" smtClean="0">
                              <a:latin typeface="Cambria Math" panose="02040503050406030204" pitchFamily="18" charset="0"/>
                            </a:rPr>
                            <m:t>3−</m:t>
                          </m:r>
                          <m:sSup>
                            <m:sSupPr>
                              <m:ctrlPr>
                                <a:rPr lang="sr-Latn-ME" sz="3200" b="0" i="1" smtClean="0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sr-Latn-ME" sz="32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sr-Latn-ME" sz="3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e>
                      </m:rad>
                      <m:r>
                        <a:rPr lang="sr-Latn-ME" sz="3200" b="0" i="0" smtClean="0"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sr-Latn-ME" sz="3200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    </m:t>
                      </m:r>
                      <m:r>
                        <a:rPr lang="sr-Latn-ME" sz="3200" b="0" i="1" smtClean="0">
                          <a:latin typeface="Cambria Math" panose="02040503050406030204" pitchFamily="18" charset="0"/>
                        </a:rPr>
                        <m:t>𝑑</m:t>
                      </m:r>
                      <m:r>
                        <a:rPr lang="sr-Latn-ME" sz="3200" b="0" i="1" smtClean="0">
                          <a:latin typeface="Cambria Math" panose="02040503050406030204" pitchFamily="18" charset="0"/>
                        </a:rPr>
                        <m:t>)</m:t>
                      </m:r>
                      <m:r>
                        <a:rPr lang="sr-Latn-ME" sz="3200" b="0" i="1" smtClean="0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sr-Latn-ME" sz="3200" b="0" i="1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sr-Latn-ME" sz="3200" b="0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sr-Latn-ME" sz="32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sr-Latn-ME" sz="32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sup>
                      </m:sSup>
                      <m:r>
                        <a:rPr lang="sr-Latn-ME" sz="3200" b="0" i="1" smtClean="0">
                          <a:latin typeface="Cambria Math" panose="02040503050406030204" pitchFamily="18" charset="0"/>
                        </a:rPr>
                        <m:t>, 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sr-Latn-ME" sz="3200" b="0" i="1" smtClean="0">
                          <a:latin typeface="Cambria Math" panose="02040503050406030204" pitchFamily="18" charset="0"/>
                        </a:rPr>
                        <m:t>𝑒</m:t>
                      </m:r>
                      <m:r>
                        <a:rPr lang="sr-Latn-ME" sz="3200" b="0" i="1" smtClean="0">
                          <a:latin typeface="Cambria Math" panose="02040503050406030204" pitchFamily="18" charset="0"/>
                        </a:rPr>
                        <m:t>)</m:t>
                      </m:r>
                      <m:r>
                        <a:rPr lang="sr-Latn-ME" sz="3200" b="0" i="1" smtClean="0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sr-Latn-ME" sz="32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sr-Latn-ME" sz="3200" b="0" i="1" smtClean="0">
                          <a:latin typeface="Cambria Math" panose="02040503050406030204" pitchFamily="18" charset="0"/>
                        </a:rPr>
                        <m:t>𝑠𝑖𝑛𝑥</m:t>
                      </m:r>
                      <m:r>
                        <a:rPr lang="sr-Latn-ME" sz="3200" b="0" i="1" smtClean="0">
                          <a:latin typeface="Cambria Math" panose="02040503050406030204" pitchFamily="18" charset="0"/>
                        </a:rPr>
                        <m:t>,     </m:t>
                      </m:r>
                      <m:r>
                        <a:rPr lang="sr-Latn-ME" sz="3200" b="0" i="1" smtClean="0">
                          <a:latin typeface="Cambria Math" panose="02040503050406030204" pitchFamily="18" charset="0"/>
                        </a:rPr>
                        <m:t>𝑓</m:t>
                      </m:r>
                      <m:r>
                        <a:rPr lang="sr-Latn-ME" sz="3200" b="0" i="1" smtClean="0">
                          <a:latin typeface="Cambria Math" panose="02040503050406030204" pitchFamily="18" charset="0"/>
                        </a:rPr>
                        <m:t>)</m:t>
                      </m:r>
                      <m:r>
                        <a:rPr lang="sr-Latn-ME" sz="3200" b="0" i="1" smtClean="0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sr-Latn-ME" sz="32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sr-Latn-ME" sz="3200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sr-Latn-ME" sz="32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sr-Latn-ME" sz="32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18866" y="928048"/>
                <a:ext cx="10495128" cy="2124108"/>
              </a:xfrm>
              <a:prstGeom prst="rect">
                <a:avLst/>
              </a:prstGeom>
              <a:blipFill rotWithShape="0">
                <a:blip r:embed="rId2"/>
                <a:stretch>
                  <a:fillRect l="-1452" t="-372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1037230" y="3275463"/>
                <a:ext cx="8364790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 dirty="0" smtClean="0"/>
                  <a:t>a)</a:t>
                </a:r>
                <a:r>
                  <a:rPr lang="sr-Latn-ME" sz="3200" dirty="0" smtClean="0"/>
                  <a:t> </a:t>
                </a:r>
                <a14:m>
                  <m:oMath xmlns:m="http://schemas.openxmlformats.org/officeDocument/2006/math">
                    <m:r>
                      <a:rPr lang="sr-Latn-ME" sz="3200" b="0" i="1" smtClean="0">
                        <a:latin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sr-Latn-ME" sz="3200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sr-Latn-ME" sz="3200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sr-Latn-ME" sz="32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sr-Latn-ME" sz="3200" b="0" i="1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sr-Latn-ME" sz="3200" b="0" i="1" smtClean="0">
                            <a:latin typeface="Cambria Math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sr-Latn-ME" sz="3200" b="0" i="1" smtClean="0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sr-Latn-ME" sz="3200" b="0" i="1" smtClean="0"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sr-Latn-ME" sz="3200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</m:d>
                      </m:e>
                      <m:sup>
                        <m:r>
                          <a:rPr lang="sr-Latn-ME" sz="32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sr-Latn-ME" sz="3200" b="0" i="1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sr-Latn-ME" sz="3200" b="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sr-Latn-ME" sz="32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sr-Latn-ME" sz="32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sr-Latn-ME" sz="32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sr-Latn-ME" sz="3200" b="0" i="1" smtClean="0">
                        <a:latin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sr-Latn-ME" sz="3200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sr-Latn-ME" sz="32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</m:oMath>
                </a14:m>
                <a:r>
                  <a:rPr lang="sr-Latn-ME" sz="3200" dirty="0" smtClean="0"/>
                  <a:t>	- parna  funkcija</a:t>
                </a:r>
                <a:endParaRPr lang="en-US" sz="3200" dirty="0"/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37230" y="3275463"/>
                <a:ext cx="8364790" cy="584775"/>
              </a:xfrm>
              <a:prstGeom prst="rect">
                <a:avLst/>
              </a:prstGeom>
              <a:blipFill rotWithShape="0">
                <a:blip r:embed="rId3"/>
                <a:stretch>
                  <a:fillRect l="-1822" t="-13542" r="-1166" b="-33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868925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613752" y="627797"/>
                <a:ext cx="10857331" cy="1477328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r>
                  <a:rPr lang="sr-Latn-ME" sz="3200" b="0" dirty="0" smtClean="0"/>
                  <a:t>b) </a:t>
                </a:r>
                <a14:m>
                  <m:oMath xmlns:m="http://schemas.openxmlformats.org/officeDocument/2006/math">
                    <m:r>
                      <a:rPr lang="sr-Latn-ME" sz="3200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sr-Latn-ME" sz="3200" b="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sr-Latn-ME" sz="32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sr-Latn-ME" sz="3200" b="0" i="1" smtClean="0">
                        <a:latin typeface="Cambria Math" panose="02040503050406030204" pitchFamily="18" charset="0"/>
                      </a:rPr>
                      <m:t>𝑐𝑜𝑠𝑥</m:t>
                    </m:r>
                  </m:oMath>
                </a14:m>
                <a:endParaRPr lang="sr-Latn-ME" sz="3200" b="0" dirty="0" smtClean="0"/>
              </a:p>
              <a:p>
                <a:r>
                  <a:rPr lang="sr-Latn-ME" sz="3200" b="0" dirty="0" smtClean="0"/>
                  <a:t>    </a:t>
                </a:r>
                <a14:m>
                  <m:oMath xmlns:m="http://schemas.openxmlformats.org/officeDocument/2006/math">
                    <m:r>
                      <a:rPr lang="sr-Latn-ME" sz="3200" b="0" i="1" smtClean="0">
                        <a:latin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sr-Latn-ME" sz="3200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sr-Latn-ME" sz="32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sr-Latn-ME" sz="32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sr-Latn-ME" sz="3200" b="0" i="1" smtClean="0">
                        <a:latin typeface="Cambria Math" panose="02040503050406030204" pitchFamily="18" charset="0"/>
                      </a:rPr>
                      <m:t>𝑐𝑜𝑠𝑥</m:t>
                    </m:r>
                  </m:oMath>
                </a14:m>
                <a:endParaRPr lang="sr-Latn-ME" sz="3200" b="0" dirty="0" smtClean="0"/>
              </a:p>
              <a:p>
                <a:r>
                  <a:rPr lang="sr-Latn-ME" sz="3200" b="0" dirty="0" smtClean="0"/>
                  <a:t>    </a:t>
                </a:r>
                <a14:m>
                  <m:oMath xmlns:m="http://schemas.openxmlformats.org/officeDocument/2006/math">
                    <m:r>
                      <a:rPr lang="sr-Latn-ME" sz="3200" b="0" i="1" smtClean="0">
                        <a:latin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sr-Latn-ME" sz="3200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sr-Latn-ME" sz="3200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sr-Latn-ME" sz="32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sr-Latn-ME" sz="32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sr-Latn-ME" sz="3200" b="0" i="1" smtClean="0">
                        <a:latin typeface="Cambria Math" panose="02040503050406030204" pitchFamily="18" charset="0"/>
                      </a:rPr>
                      <m:t>𝑐𝑜𝑠</m:t>
                    </m:r>
                    <m:d>
                      <m:dPr>
                        <m:ctrlPr>
                          <a:rPr lang="sr-Latn-ME" sz="3200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sr-Latn-ME" sz="3200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sr-Latn-ME" sz="32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sr-Latn-ME" sz="32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sr-Latn-ME" sz="3200" b="0" i="1" smtClean="0">
                        <a:latin typeface="Cambria Math" panose="02040503050406030204" pitchFamily="18" charset="0"/>
                      </a:rPr>
                      <m:t>𝑐𝑜𝑠𝑥</m:t>
                    </m:r>
                    <m:r>
                      <a:rPr lang="sr-Latn-ME" sz="32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sr-Latn-ME" sz="3200" b="0" i="1" smtClean="0">
                        <a:latin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sr-Latn-ME" sz="3200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sr-Latn-ME" sz="32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sr-Latn-ME" sz="3200" b="0" i="0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sr-Latn-ME" sz="3200" dirty="0" smtClean="0"/>
                  <a:t>- funkcija je parna</a:t>
                </a:r>
                <a:endParaRPr lang="en-US" sz="3200" dirty="0"/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3752" y="627797"/>
                <a:ext cx="10857331" cy="1477328"/>
              </a:xfrm>
              <a:prstGeom prst="rect">
                <a:avLst/>
              </a:prstGeom>
              <a:blipFill rotWithShape="0">
                <a:blip r:embed="rId2"/>
                <a:stretch>
                  <a:fillRect l="-2302" t="-8678" b="-1570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613752" y="2690056"/>
                <a:ext cx="11335351" cy="1710020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 marL="342900" indent="-342900">
                  <a:buAutoNum type="alphaLcParenR" startAt="3"/>
                </a:pPr>
                <a:r>
                  <a:rPr lang="sr-Latn-ME" sz="3200" b="0" dirty="0" smtClean="0"/>
                  <a:t> </a:t>
                </a:r>
                <a14:m>
                  <m:oMath xmlns:m="http://schemas.openxmlformats.org/officeDocument/2006/math">
                    <m:r>
                      <a:rPr lang="sr-Latn-ME" sz="3200" b="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sr-Latn-ME" sz="3200" b="0" i="1" smtClean="0">
                        <a:latin typeface="Cambria Math" panose="02040503050406030204" pitchFamily="18" charset="0"/>
                      </a:rPr>
                      <m:t>=</m:t>
                    </m:r>
                    <m:rad>
                      <m:radPr>
                        <m:degHide m:val="on"/>
                        <m:ctrlPr>
                          <a:rPr lang="sr-Latn-ME" sz="3200" b="0" i="1" smtClean="0">
                            <a:latin typeface="Cambria Math"/>
                          </a:rPr>
                        </m:ctrlPr>
                      </m:radPr>
                      <m:deg/>
                      <m:e>
                        <m:r>
                          <a:rPr lang="sr-Latn-ME" sz="3200" b="0" i="1" smtClean="0">
                            <a:latin typeface="Cambria Math" panose="02040503050406030204" pitchFamily="18" charset="0"/>
                          </a:rPr>
                          <m:t>3−</m:t>
                        </m:r>
                        <m:sSup>
                          <m:sSupPr>
                            <m:ctrlPr>
                              <a:rPr lang="sr-Latn-ME" sz="3200" b="0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sr-Latn-ME" sz="3200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p>
                            <m:r>
                              <a:rPr lang="sr-Latn-ME" sz="32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e>
                    </m:rad>
                  </m:oMath>
                </a14:m>
                <a:r>
                  <a:rPr lang="sr-Latn-ME" sz="3200" b="0" dirty="0" smtClean="0"/>
                  <a:t>   </a:t>
                </a:r>
              </a:p>
              <a:p>
                <a:r>
                  <a:rPr lang="sr-Latn-ME" sz="3200" b="0" dirty="0" smtClean="0"/>
                  <a:t>    </a:t>
                </a:r>
                <a14:m>
                  <m:oMath xmlns:m="http://schemas.openxmlformats.org/officeDocument/2006/math">
                    <m:r>
                      <a:rPr lang="sr-Latn-ME" sz="3200" b="0" i="1" smtClean="0">
                        <a:latin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sr-Latn-ME" sz="3200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sr-Latn-ME" sz="32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sr-Latn-ME" sz="3200" b="0" i="1" smtClean="0">
                        <a:latin typeface="Cambria Math" panose="02040503050406030204" pitchFamily="18" charset="0"/>
                      </a:rPr>
                      <m:t>=</m:t>
                    </m:r>
                    <m:rad>
                      <m:radPr>
                        <m:degHide m:val="on"/>
                        <m:ctrlPr>
                          <a:rPr lang="sr-Latn-ME" sz="3200" i="1">
                            <a:latin typeface="Cambria Math"/>
                          </a:rPr>
                        </m:ctrlPr>
                      </m:radPr>
                      <m:deg/>
                      <m:e>
                        <m:r>
                          <a:rPr lang="sr-Latn-ME" sz="3200" i="1">
                            <a:latin typeface="Cambria Math" panose="02040503050406030204" pitchFamily="18" charset="0"/>
                          </a:rPr>
                          <m:t>3−</m:t>
                        </m:r>
                        <m:sSup>
                          <m:sSupPr>
                            <m:ctrlPr>
                              <a:rPr lang="sr-Latn-ME" sz="3200" i="1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sr-Latn-ME" sz="3200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p>
                            <m:r>
                              <a:rPr lang="sr-Latn-ME" sz="3200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e>
                    </m:rad>
                  </m:oMath>
                </a14:m>
                <a:endParaRPr lang="sr-Latn-ME" sz="3200" i="1" dirty="0" smtClean="0">
                  <a:latin typeface="Cambria Math" panose="02040503050406030204" pitchFamily="18" charset="0"/>
                </a:endParaRPr>
              </a:p>
              <a:p>
                <a14:m>
                  <m:oMath xmlns:m="http://schemas.openxmlformats.org/officeDocument/2006/math">
                    <m:r>
                      <a:rPr lang="sr-Latn-ME" sz="3200" b="0" i="1" smtClean="0">
                        <a:latin typeface="Cambria Math" panose="02040503050406030204" pitchFamily="18" charset="0"/>
                      </a:rPr>
                      <m:t>     </m:t>
                    </m:r>
                    <m:r>
                      <a:rPr lang="sr-Latn-ME" sz="3200" b="0" i="1" smtClean="0">
                        <a:latin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sr-Latn-ME" sz="3200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sr-Latn-ME" sz="3200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sr-Latn-ME" sz="32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sr-Latn-ME" sz="3200" b="0" i="1" smtClean="0">
                        <a:latin typeface="Cambria Math" panose="02040503050406030204" pitchFamily="18" charset="0"/>
                      </a:rPr>
                      <m:t>=</m:t>
                    </m:r>
                    <m:rad>
                      <m:radPr>
                        <m:degHide m:val="on"/>
                        <m:ctrlPr>
                          <a:rPr lang="sr-Latn-ME" sz="3200" i="1">
                            <a:latin typeface="Cambria Math"/>
                          </a:rPr>
                        </m:ctrlPr>
                      </m:radPr>
                      <m:deg/>
                      <m:e>
                        <m:r>
                          <a:rPr lang="sr-Latn-ME" sz="3200" i="1">
                            <a:latin typeface="Cambria Math" panose="02040503050406030204" pitchFamily="18" charset="0"/>
                          </a:rPr>
                          <m:t>3−</m:t>
                        </m:r>
                        <m:sSup>
                          <m:sSupPr>
                            <m:ctrlPr>
                              <a:rPr lang="sr-Latn-ME" sz="3200" i="1">
                                <a:latin typeface="Cambria Math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sr-Latn-ME" sz="3200" i="1" smtClean="0">
                                    <a:latin typeface="Cambria Math"/>
                                  </a:rPr>
                                </m:ctrlPr>
                              </m:dPr>
                              <m:e>
                                <m:r>
                                  <a:rPr lang="sr-Latn-ME" sz="3200" b="0" i="1" smtClean="0"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r>
                                  <a:rPr lang="sr-Latn-ME" sz="3200" b="0" i="1" smtClean="0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</m:d>
                          </m:e>
                          <m:sup>
                            <m:r>
                              <a:rPr lang="sr-Latn-ME" sz="3200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e>
                    </m:rad>
                    <m:r>
                      <a:rPr lang="sr-Latn-ME" sz="3200" b="0" i="1" smtClean="0">
                        <a:latin typeface="Cambria Math" panose="02040503050406030204" pitchFamily="18" charset="0"/>
                      </a:rPr>
                      <m:t>=</m:t>
                    </m:r>
                    <m:rad>
                      <m:radPr>
                        <m:degHide m:val="on"/>
                        <m:ctrlPr>
                          <a:rPr lang="sr-Latn-ME" sz="3200" i="1">
                            <a:latin typeface="Cambria Math"/>
                          </a:rPr>
                        </m:ctrlPr>
                      </m:radPr>
                      <m:deg/>
                      <m:e>
                        <m:r>
                          <a:rPr lang="sr-Latn-ME" sz="3200" i="1">
                            <a:latin typeface="Cambria Math" panose="02040503050406030204" pitchFamily="18" charset="0"/>
                          </a:rPr>
                          <m:t>3−</m:t>
                        </m:r>
                        <m:sSup>
                          <m:sSupPr>
                            <m:ctrlPr>
                              <a:rPr lang="sr-Latn-ME" sz="3200" i="1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sr-Latn-ME" sz="3200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p>
                            <m:r>
                              <a:rPr lang="sr-Latn-ME" sz="3200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e>
                    </m:rad>
                    <m:r>
                      <a:rPr lang="sr-Latn-ME" sz="32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sr-Latn-ME" sz="3200" b="0" i="1" smtClean="0">
                        <a:latin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sr-Latn-ME" sz="3200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sr-Latn-ME" sz="32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sr-Latn-ME" sz="3200" b="0" i="0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sr-Latn-ME" sz="3200" dirty="0" smtClean="0"/>
                  <a:t>- funkcija je parna</a:t>
                </a:r>
                <a:endParaRPr lang="en-US" sz="3200" dirty="0"/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3752" y="2690056"/>
                <a:ext cx="11335351" cy="1710020"/>
              </a:xfrm>
              <a:prstGeom prst="rect">
                <a:avLst/>
              </a:prstGeom>
              <a:blipFill rotWithShape="0">
                <a:blip r:embed="rId3"/>
                <a:stretch>
                  <a:fillRect l="-2098" t="-2135" b="-1281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699555" y="4955832"/>
                <a:ext cx="10327836" cy="1477328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r>
                  <a:rPr lang="sr-Latn-ME" sz="3200" dirty="0" smtClean="0"/>
                  <a:t>d</a:t>
                </a:r>
                <a:r>
                  <a:rPr lang="sr-Latn-ME" sz="3200" b="0" dirty="0" smtClean="0"/>
                  <a:t>) </a:t>
                </a:r>
                <a14:m>
                  <m:oMath xmlns:m="http://schemas.openxmlformats.org/officeDocument/2006/math">
                    <m:r>
                      <a:rPr lang="sr-Latn-ME" sz="3200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sr-Latn-ME" sz="3200" b="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sr-Latn-ME" sz="3200" b="0" i="1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sr-Latn-ME" sz="3200" b="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sr-Latn-ME" sz="32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sr-Latn-ME" sz="32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</m:oMath>
                </a14:m>
                <a:endParaRPr lang="sr-Latn-ME" sz="3200" b="0" dirty="0" smtClean="0"/>
              </a:p>
              <a:p>
                <a:r>
                  <a:rPr lang="sr-Latn-ME" sz="3200" b="0" dirty="0" smtClean="0"/>
                  <a:t>    </a:t>
                </a:r>
                <a14:m>
                  <m:oMath xmlns:m="http://schemas.openxmlformats.org/officeDocument/2006/math">
                    <m:r>
                      <a:rPr lang="sr-Latn-ME" sz="3200" b="0" i="1" smtClean="0">
                        <a:latin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sr-Latn-ME" sz="3200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sr-Latn-ME" sz="32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sr-Latn-ME" sz="3200" b="0" i="1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sr-Latn-ME" sz="3200" b="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sr-Latn-ME" sz="32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sr-Latn-ME" sz="32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</m:oMath>
                </a14:m>
                <a:endParaRPr lang="sr-Latn-ME" sz="3200" b="0" dirty="0" smtClean="0"/>
              </a:p>
              <a:p>
                <a:r>
                  <a:rPr lang="sr-Latn-ME" sz="3200" b="0" dirty="0" smtClean="0"/>
                  <a:t>    </a:t>
                </a:r>
                <a14:m>
                  <m:oMath xmlns:m="http://schemas.openxmlformats.org/officeDocument/2006/math">
                    <m:r>
                      <a:rPr lang="sr-Latn-ME" sz="3200" b="0" i="1" smtClean="0">
                        <a:latin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sr-Latn-ME" sz="3200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sr-Latn-ME" sz="3200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sr-Latn-ME" sz="32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sr-Latn-ME" sz="3200" b="0" i="1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sr-Latn-ME" sz="3200" b="0" i="1" smtClean="0">
                            <a:latin typeface="Cambria Math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sr-Latn-ME" sz="3200" b="0" i="1" smtClean="0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sr-Latn-ME" sz="3200" b="0" i="1" smtClean="0"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sr-Latn-ME" sz="3200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</m:d>
                      </m:e>
                      <m:sup>
                        <m:r>
                          <a:rPr lang="sr-Latn-ME" sz="32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  <m:r>
                      <a:rPr lang="sr-Latn-ME" sz="3200" b="0" i="1" smtClean="0">
                        <a:latin typeface="Cambria Math" panose="02040503050406030204" pitchFamily="18" charset="0"/>
                      </a:rPr>
                      <m:t>=−</m:t>
                    </m:r>
                    <m:sSup>
                      <m:sSupPr>
                        <m:ctrlPr>
                          <a:rPr lang="sr-Latn-ME" sz="3200" b="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sr-Latn-ME" sz="32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sr-Latn-ME" sz="32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  <m:r>
                      <a:rPr lang="sr-Latn-ME" sz="3200" b="0" i="1" smtClean="0">
                        <a:latin typeface="Cambria Math" panose="02040503050406030204" pitchFamily="18" charset="0"/>
                      </a:rPr>
                      <m:t>=−</m:t>
                    </m:r>
                    <m:r>
                      <a:rPr lang="sr-Latn-ME" sz="3200" b="0" i="1" smtClean="0">
                        <a:latin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sr-Latn-ME" sz="3200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sr-Latn-ME" sz="32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</m:oMath>
                </a14:m>
                <a:r>
                  <a:rPr lang="sr-Latn-ME" sz="3200" dirty="0" smtClean="0"/>
                  <a:t>   - funkcija je neparna</a:t>
                </a:r>
                <a:endParaRPr lang="en-US" sz="3200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9555" y="4955832"/>
                <a:ext cx="10327836" cy="1477328"/>
              </a:xfrm>
              <a:prstGeom prst="rect">
                <a:avLst/>
              </a:prstGeom>
              <a:blipFill rotWithShape="0">
                <a:blip r:embed="rId4"/>
                <a:stretch>
                  <a:fillRect l="-2420" t="-8678" b="-1570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5891591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766548" y="3377360"/>
                <a:ext cx="9196318" cy="2094035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r>
                  <a:rPr lang="sr-Latn-ME" sz="3200" dirty="0" smtClean="0"/>
                  <a:t>f</a:t>
                </a:r>
                <a:r>
                  <a:rPr lang="sr-Latn-ME" sz="3200" b="0" dirty="0" smtClean="0"/>
                  <a:t>) </a:t>
                </a:r>
                <a14:m>
                  <m:oMath xmlns:m="http://schemas.openxmlformats.org/officeDocument/2006/math">
                    <m:r>
                      <a:rPr lang="sr-Latn-ME" sz="3200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sr-Latn-ME" sz="3200" b="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sr-Latn-ME" sz="32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sr-Latn-ME" sz="3200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sr-Latn-ME" sz="32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sr-Latn-ME" sz="32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den>
                    </m:f>
                  </m:oMath>
                </a14:m>
                <a:endParaRPr lang="sr-Latn-ME" sz="3200" b="0" dirty="0" smtClean="0"/>
              </a:p>
              <a:p>
                <a:r>
                  <a:rPr lang="sr-Latn-ME" sz="3200" b="0" dirty="0" smtClean="0"/>
                  <a:t>    </a:t>
                </a:r>
                <a14:m>
                  <m:oMath xmlns:m="http://schemas.openxmlformats.org/officeDocument/2006/math">
                    <m:r>
                      <a:rPr lang="sr-Latn-ME" sz="3200" b="0" i="1" smtClean="0">
                        <a:latin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sr-Latn-ME" sz="3200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sr-Latn-ME" sz="32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sr-Latn-ME" sz="32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sr-Latn-ME" sz="3200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sr-Latn-ME" sz="32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sr-Latn-ME" sz="32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den>
                    </m:f>
                  </m:oMath>
                </a14:m>
                <a:endParaRPr lang="sr-Latn-ME" sz="3200" b="0" dirty="0" smtClean="0"/>
              </a:p>
              <a:p>
                <a:r>
                  <a:rPr lang="sr-Latn-ME" sz="3200" b="0" dirty="0" smtClean="0"/>
                  <a:t>    </a:t>
                </a:r>
                <a14:m>
                  <m:oMath xmlns:m="http://schemas.openxmlformats.org/officeDocument/2006/math">
                    <m:r>
                      <a:rPr lang="sr-Latn-ME" sz="3200" b="0" i="1" smtClean="0">
                        <a:latin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sr-Latn-ME" sz="3200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sr-Latn-ME" sz="3200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sr-Latn-ME" sz="32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sr-Latn-ME" sz="32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sr-Latn-ME" sz="3200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sr-Latn-ME" sz="32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sr-Latn-ME" sz="3200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sr-Latn-ME" sz="32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den>
                    </m:f>
                    <m:r>
                      <a:rPr lang="sr-Latn-ME" sz="3200" b="0" i="1" smtClean="0">
                        <a:latin typeface="Cambria Math" panose="02040503050406030204" pitchFamily="18" charset="0"/>
                      </a:rPr>
                      <m:t>=−</m:t>
                    </m:r>
                    <m:f>
                      <m:fPr>
                        <m:ctrlPr>
                          <a:rPr lang="sr-Latn-ME" sz="3200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sr-Latn-ME" sz="32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sr-Latn-ME" sz="32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den>
                    </m:f>
                    <m:r>
                      <a:rPr lang="sr-Latn-ME" sz="3200" b="0" i="1" smtClean="0">
                        <a:latin typeface="Cambria Math" panose="02040503050406030204" pitchFamily="18" charset="0"/>
                      </a:rPr>
                      <m:t>=−</m:t>
                    </m:r>
                    <m:r>
                      <a:rPr lang="sr-Latn-ME" sz="3200" b="0" i="1" smtClean="0">
                        <a:latin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sr-Latn-ME" sz="3200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sr-Latn-ME" sz="32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</m:oMath>
                </a14:m>
                <a:r>
                  <a:rPr lang="sr-Latn-ME" sz="3200" dirty="0" smtClean="0"/>
                  <a:t>    - funkcija je neparna</a:t>
                </a:r>
                <a:endParaRPr lang="en-US" sz="3200" dirty="0"/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6548" y="3377360"/>
                <a:ext cx="9196318" cy="2094035"/>
              </a:xfrm>
              <a:prstGeom prst="rect">
                <a:avLst/>
              </a:prstGeom>
              <a:blipFill rotWithShape="0">
                <a:blip r:embed="rId2"/>
                <a:stretch>
                  <a:fillRect l="-2719" t="-1453" r="-199" b="-552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766548" y="1296538"/>
                <a:ext cx="10342729" cy="1477328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r>
                  <a:rPr lang="sr-Latn-ME" sz="3200" dirty="0" smtClean="0"/>
                  <a:t>e</a:t>
                </a:r>
                <a:r>
                  <a:rPr lang="sr-Latn-ME" sz="3200" b="0" dirty="0" smtClean="0"/>
                  <a:t>) </a:t>
                </a:r>
                <a14:m>
                  <m:oMath xmlns:m="http://schemas.openxmlformats.org/officeDocument/2006/math">
                    <m:r>
                      <a:rPr lang="sr-Latn-ME" sz="3200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sr-Latn-ME" sz="3200" b="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sr-Latn-ME" sz="32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sr-Latn-ME" sz="3200" b="0" i="1" smtClean="0">
                        <a:latin typeface="Cambria Math" panose="02040503050406030204" pitchFamily="18" charset="0"/>
                      </a:rPr>
                      <m:t>𝑠𝑖𝑛𝑥</m:t>
                    </m:r>
                  </m:oMath>
                </a14:m>
                <a:endParaRPr lang="sr-Latn-ME" sz="3200" b="0" dirty="0" smtClean="0"/>
              </a:p>
              <a:p>
                <a:r>
                  <a:rPr lang="sr-Latn-ME" sz="3200" b="0" dirty="0" smtClean="0"/>
                  <a:t>    </a:t>
                </a:r>
                <a14:m>
                  <m:oMath xmlns:m="http://schemas.openxmlformats.org/officeDocument/2006/math">
                    <m:r>
                      <a:rPr lang="sr-Latn-ME" sz="3200" b="0" i="1" smtClean="0">
                        <a:latin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sr-Latn-ME" sz="3200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sr-Latn-ME" sz="32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sr-Latn-ME" sz="32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sr-Latn-ME" sz="3200" b="0" i="1" smtClean="0">
                        <a:latin typeface="Cambria Math" panose="02040503050406030204" pitchFamily="18" charset="0"/>
                      </a:rPr>
                      <m:t>𝑠𝑖𝑛𝑥</m:t>
                    </m:r>
                  </m:oMath>
                </a14:m>
                <a:endParaRPr lang="sr-Latn-ME" sz="3200" b="0" dirty="0" smtClean="0"/>
              </a:p>
              <a:p>
                <a:r>
                  <a:rPr lang="sr-Latn-ME" sz="3200" b="0" dirty="0" smtClean="0"/>
                  <a:t>    </a:t>
                </a:r>
                <a14:m>
                  <m:oMath xmlns:m="http://schemas.openxmlformats.org/officeDocument/2006/math">
                    <m:r>
                      <a:rPr lang="sr-Latn-ME" sz="3200" b="0" i="1" smtClean="0">
                        <a:latin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sr-Latn-ME" sz="3200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sr-Latn-ME" sz="3200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sr-Latn-ME" sz="32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sr-Latn-ME" sz="32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sr-Latn-ME" sz="3200" b="0" i="1" smtClean="0">
                        <a:latin typeface="Cambria Math" panose="02040503050406030204" pitchFamily="18" charset="0"/>
                      </a:rPr>
                      <m:t>𝑠𝑖𝑛</m:t>
                    </m:r>
                    <m:d>
                      <m:dPr>
                        <m:ctrlPr>
                          <a:rPr lang="sr-Latn-ME" sz="3200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sr-Latn-ME" sz="3200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sr-Latn-ME" sz="32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sr-Latn-ME" sz="3200" b="0" i="1" smtClean="0">
                        <a:latin typeface="Cambria Math" panose="02040503050406030204" pitchFamily="18" charset="0"/>
                      </a:rPr>
                      <m:t>=−</m:t>
                    </m:r>
                    <m:r>
                      <a:rPr lang="sr-Latn-ME" sz="3200" b="0" i="1" smtClean="0">
                        <a:latin typeface="Cambria Math" panose="02040503050406030204" pitchFamily="18" charset="0"/>
                      </a:rPr>
                      <m:t>𝑠𝑖𝑛𝑥</m:t>
                    </m:r>
                    <m:r>
                      <a:rPr lang="sr-Latn-ME" sz="3200" b="0" i="1" smtClean="0">
                        <a:latin typeface="Cambria Math" panose="02040503050406030204" pitchFamily="18" charset="0"/>
                      </a:rPr>
                      <m:t>=−</m:t>
                    </m:r>
                    <m:r>
                      <a:rPr lang="sr-Latn-ME" sz="3200" b="0" i="1" smtClean="0">
                        <a:latin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sr-Latn-ME" sz="3200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sr-Latn-ME" sz="32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sr-Latn-ME" sz="3200" b="0" i="0" smtClean="0">
                        <a:latin typeface="Cambria Math" panose="02040503050406030204" pitchFamily="18" charset="0"/>
                      </a:rPr>
                      <m:t>  </m:t>
                    </m:r>
                  </m:oMath>
                </a14:m>
                <a:r>
                  <a:rPr lang="sr-Latn-ME" sz="3200" dirty="0" smtClean="0"/>
                  <a:t> - funkcija je neparna</a:t>
                </a:r>
                <a:endParaRPr lang="en-US" sz="3200" dirty="0"/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6548" y="1296538"/>
                <a:ext cx="10342729" cy="1477328"/>
              </a:xfrm>
              <a:prstGeom prst="rect">
                <a:avLst/>
              </a:prstGeom>
              <a:blipFill rotWithShape="0">
                <a:blip r:embed="rId3"/>
                <a:stretch>
                  <a:fillRect l="-2417" t="-8678" r="-2417" b="-1570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9620911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Latn-ME" sz="5400" dirty="0" smtClean="0"/>
              <a:t>Periodične funkcije</a:t>
            </a:r>
            <a:endParaRPr lang="en-US" sz="54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Content Placeholder 3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Autofit/>
              </a:bodyPr>
              <a:lstStyle/>
              <a:p>
                <a:r>
                  <a:rPr lang="sr-Latn-ME" sz="3200" dirty="0" smtClean="0"/>
                  <a:t>Za funkciju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sr-Latn-ME" sz="3200" b="0" i="0" smtClean="0">
                        <a:latin typeface="Cambria Math" panose="02040503050406030204" pitchFamily="18" charset="0"/>
                      </a:rPr>
                      <m:t>y</m:t>
                    </m:r>
                    <m:r>
                      <a:rPr lang="sr-Latn-ME" sz="3200" b="0" i="0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sr-Latn-ME" sz="3200" b="0" i="1" smtClean="0">
                        <a:latin typeface="Cambria Math" panose="02040503050406030204" pitchFamily="18" charset="0"/>
                      </a:rPr>
                      <m:t>𝑓</m:t>
                    </m:r>
                    <m:r>
                      <a:rPr lang="sr-Latn-ME" sz="3200" b="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sr-Latn-ME" sz="3200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sr-Latn-ME" sz="3200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sr-Latn-ME" sz="3200" dirty="0" smtClean="0"/>
                  <a:t>, definisanu na skupu X, kažemo da je periodična, ako postoji broj </a:t>
                </a:r>
                <a14:m>
                  <m:oMath xmlns:m="http://schemas.openxmlformats.org/officeDocument/2006/math">
                    <m:r>
                      <a:rPr lang="sr-Latn-ME" sz="3200" b="0" i="1" smtClean="0">
                        <a:latin typeface="Cambria Math" panose="02040503050406030204" pitchFamily="18" charset="0"/>
                      </a:rPr>
                      <m:t>𝑇</m:t>
                    </m:r>
                    <m:r>
                      <a:rPr lang="sr-Latn-ME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≠0</m:t>
                    </m:r>
                  </m:oMath>
                </a14:m>
                <a:r>
                  <a:rPr lang="sr-Latn-ME" sz="3200" dirty="0" smtClean="0"/>
                  <a:t> takav da je za svako </a:t>
                </a:r>
                <a14:m>
                  <m:oMath xmlns:m="http://schemas.openxmlformats.org/officeDocument/2006/math">
                    <m:r>
                      <a:rPr lang="sr-Latn-ME" sz="3200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sr-Latn-ME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∈</m:t>
                    </m:r>
                    <m:r>
                      <a:rPr lang="sr-Latn-ME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𝑋</m:t>
                    </m:r>
                  </m:oMath>
                </a14:m>
                <a:r>
                  <a:rPr lang="sr-Latn-ME" sz="3200" dirty="0" smtClean="0"/>
                  <a:t> broj </a:t>
                </a:r>
                <a14:m>
                  <m:oMath xmlns:m="http://schemas.openxmlformats.org/officeDocument/2006/math">
                    <m:r>
                      <a:rPr lang="sr-Latn-ME" sz="3200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sr-Latn-ME" sz="3200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sr-Latn-ME" sz="3200" b="0" i="1" smtClean="0">
                        <a:latin typeface="Cambria Math" panose="02040503050406030204" pitchFamily="18" charset="0"/>
                      </a:rPr>
                      <m:t>𝑇</m:t>
                    </m:r>
                    <m:r>
                      <a:rPr lang="sr-Latn-ME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∈</m:t>
                    </m:r>
                    <m:r>
                      <a:rPr lang="sr-Latn-ME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𝑋</m:t>
                    </m:r>
                  </m:oMath>
                </a14:m>
                <a:r>
                  <a:rPr lang="sr-Latn-ME" sz="3200" dirty="0" smtClean="0"/>
                  <a:t> i da važi jednakost  </a:t>
                </a:r>
                <a14:m>
                  <m:oMath xmlns:m="http://schemas.openxmlformats.org/officeDocument/2006/math">
                    <m:r>
                      <a:rPr lang="sr-Latn-ME" sz="3200" b="0" i="1" smtClean="0">
                        <a:latin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sr-Latn-ME" sz="3200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sr-Latn-ME" sz="32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sr-Latn-ME" sz="3200" b="0" i="1" smtClean="0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sr-Latn-ME" sz="3200" b="0" i="1" smtClean="0">
                            <a:latin typeface="Cambria Math" panose="02040503050406030204" pitchFamily="18" charset="0"/>
                          </a:rPr>
                          <m:t>𝑇</m:t>
                        </m:r>
                      </m:e>
                    </m:d>
                    <m:r>
                      <a:rPr lang="sr-Latn-ME" sz="32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sr-Latn-ME" sz="3200" b="0" i="1" smtClean="0">
                        <a:latin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sr-Latn-ME" sz="3200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sr-Latn-ME" sz="32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</m:oMath>
                </a14:m>
                <a:r>
                  <a:rPr lang="sr-Latn-ME" sz="3200" dirty="0" smtClean="0"/>
                  <a:t>. Broj </a:t>
                </a:r>
                <a14:m>
                  <m:oMath xmlns:m="http://schemas.openxmlformats.org/officeDocument/2006/math">
                    <m:r>
                      <a:rPr lang="sr-Latn-ME" sz="3200" i="1" dirty="0" smtClean="0">
                        <a:latin typeface="Cambria Math" panose="02040503050406030204" pitchFamily="18" charset="0"/>
                      </a:rPr>
                      <m:t>𝑇</m:t>
                    </m:r>
                  </m:oMath>
                </a14:m>
                <a:r>
                  <a:rPr lang="sr-Latn-ME" sz="3200" dirty="0" smtClean="0"/>
                  <a:t> nazivamo periodom funkcije </a:t>
                </a:r>
                <a14:m>
                  <m:oMath xmlns:m="http://schemas.openxmlformats.org/officeDocument/2006/math">
                    <m:r>
                      <a:rPr lang="sr-Latn-ME" sz="3200" b="0" i="1" smtClean="0">
                        <a:latin typeface="Cambria Math" panose="02040503050406030204" pitchFamily="18" charset="0"/>
                      </a:rPr>
                      <m:t>𝑓</m:t>
                    </m:r>
                    <m:r>
                      <a:rPr lang="sr-Latn-ME" sz="3200" b="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sr-Latn-ME" sz="3200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sr-Latn-ME" sz="3200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sr-Latn-ME" sz="3200" dirty="0" smtClean="0"/>
                  <a:t>.</a:t>
                </a:r>
              </a:p>
              <a:p>
                <a:r>
                  <a:rPr lang="sr-Latn-ME" sz="3200" dirty="0" smtClean="0"/>
                  <a:t>Ako je </a:t>
                </a:r>
                <a14:m>
                  <m:oMath xmlns:m="http://schemas.openxmlformats.org/officeDocument/2006/math">
                    <m:r>
                      <a:rPr lang="sr-Latn-ME" sz="3200" i="1" dirty="0" smtClean="0">
                        <a:latin typeface="Cambria Math" panose="02040503050406030204" pitchFamily="18" charset="0"/>
                      </a:rPr>
                      <m:t>𝑇</m:t>
                    </m:r>
                  </m:oMath>
                </a14:m>
                <a:r>
                  <a:rPr lang="sr-Latn-ME" sz="3200" dirty="0" smtClean="0"/>
                  <a:t> period funkcije, tada je i </a:t>
                </a:r>
                <a14:m>
                  <m:oMath xmlns:m="http://schemas.openxmlformats.org/officeDocument/2006/math">
                    <m:r>
                      <a:rPr lang="sr-Latn-ME" sz="3200" i="1" dirty="0" smtClean="0">
                        <a:latin typeface="Cambria Math" panose="02040503050406030204" pitchFamily="18" charset="0"/>
                      </a:rPr>
                      <m:t>𝑛𝑇</m:t>
                    </m:r>
                    <m:r>
                      <a:rPr lang="sr-Latn-ME" sz="3200" b="0" i="1" dirty="0" smtClean="0">
                        <a:latin typeface="Cambria Math" panose="02040503050406030204" pitchFamily="18" charset="0"/>
                      </a:rPr>
                      <m:t>, </m:t>
                    </m:r>
                    <m:r>
                      <a:rPr lang="sr-Latn-ME" sz="3200" b="0" i="1" dirty="0" smtClean="0">
                        <a:latin typeface="Cambria Math" panose="02040503050406030204" pitchFamily="18" charset="0"/>
                      </a:rPr>
                      <m:t>𝑛</m:t>
                    </m:r>
                    <m:r>
                      <a:rPr lang="sr-Latn-ME" sz="32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∈</m:t>
                    </m:r>
                    <m:r>
                      <a:rPr lang="sr-Latn-ME" sz="32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𝑍</m:t>
                    </m:r>
                  </m:oMath>
                </a14:m>
                <a:r>
                  <a:rPr lang="sr-Latn-ME" sz="3200" dirty="0" smtClean="0"/>
                  <a:t>, takođe period.</a:t>
                </a:r>
              </a:p>
              <a:p>
                <a:r>
                  <a:rPr lang="sr-Latn-ME" sz="3200" dirty="0" smtClean="0"/>
                  <a:t>Najmanji pozitivni period funkcije je </a:t>
                </a:r>
                <a:r>
                  <a:rPr lang="sr-Latn-ME" sz="3200" b="1" dirty="0" smtClean="0"/>
                  <a:t>osnovni period </a:t>
                </a:r>
                <a:r>
                  <a:rPr lang="sr-Latn-ME" sz="3200" dirty="0" smtClean="0"/>
                  <a:t>.</a:t>
                </a:r>
              </a:p>
              <a:p>
                <a:pPr marL="0" indent="0">
                  <a:buNone/>
                </a:pPr>
                <a:endParaRPr lang="sr-Latn-ME" sz="3200" dirty="0"/>
              </a:p>
            </p:txBody>
          </p:sp>
        </mc:Choice>
        <mc:Fallback xmlns="">
          <p:sp>
            <p:nvSpPr>
              <p:cNvPr id="4" name="Content Placeholder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2"/>
                <a:stretch>
                  <a:fillRect l="-939" t="-696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1564684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Dividend">
  <a:themeElements>
    <a:clrScheme name="Dividend">
      <a:dk1>
        <a:sysClr val="windowText" lastClr="000000"/>
      </a:dk1>
      <a:lt1>
        <a:sysClr val="window" lastClr="FFFFFF"/>
      </a:lt1>
      <a:dk2>
        <a:srgbClr val="3D3D3D"/>
      </a:dk2>
      <a:lt2>
        <a:srgbClr val="EBEBEB"/>
      </a:lt2>
      <a:accent1>
        <a:srgbClr val="4D1434"/>
      </a:accent1>
      <a:accent2>
        <a:srgbClr val="903163"/>
      </a:accent2>
      <a:accent3>
        <a:srgbClr val="B2324B"/>
      </a:accent3>
      <a:accent4>
        <a:srgbClr val="969FA7"/>
      </a:accent4>
      <a:accent5>
        <a:srgbClr val="66B1CE"/>
      </a:accent5>
      <a:accent6>
        <a:srgbClr val="40619D"/>
      </a:accent6>
      <a:hlink>
        <a:srgbClr val="828282"/>
      </a:hlink>
      <a:folHlink>
        <a:srgbClr val="A5A5A5"/>
      </a:folHlink>
    </a:clrScheme>
    <a:fontScheme name="Dividend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Dividend" id="{9697A71B-4AB7-4A1A-BD5B-BB2D22835B57}" vid="{C21699FF-00E4-43C8-BBCC-D7E5536C371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Dividend</Template>
  <TotalTime>98</TotalTime>
  <Words>782</Words>
  <Application>Microsoft Office PowerPoint</Application>
  <PresentationFormat>Custom</PresentationFormat>
  <Paragraphs>49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Dividend</vt:lpstr>
      <vt:lpstr>Ograničene funkcije</vt:lpstr>
      <vt:lpstr>PowerPoint Presentation</vt:lpstr>
      <vt:lpstr>PowerPoint Presentation</vt:lpstr>
      <vt:lpstr>Parnost   funkcije</vt:lpstr>
      <vt:lpstr>PowerPoint Presentation</vt:lpstr>
      <vt:lpstr>PowerPoint Presentation</vt:lpstr>
      <vt:lpstr>PowerPoint Presentation</vt:lpstr>
      <vt:lpstr>PowerPoint Presentation</vt:lpstr>
      <vt:lpstr>Periodične funkcije</vt:lpstr>
      <vt:lpstr>Periodične funkcije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Ograničenost funkcije</dc:title>
  <dc:creator>Jelena Šćekić</dc:creator>
  <cp:lastModifiedBy>SVETLANA</cp:lastModifiedBy>
  <cp:revision>20</cp:revision>
  <dcterms:created xsi:type="dcterms:W3CDTF">2018-09-27T09:39:45Z</dcterms:created>
  <dcterms:modified xsi:type="dcterms:W3CDTF">2020-10-13T15:32:39Z</dcterms:modified>
</cp:coreProperties>
</file>