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4" r:id="rId3"/>
    <p:sldId id="257" r:id="rId4"/>
    <p:sldId id="258" r:id="rId5"/>
    <p:sldId id="259" r:id="rId6"/>
    <p:sldId id="281" r:id="rId7"/>
    <p:sldId id="282" r:id="rId8"/>
    <p:sldId id="261" r:id="rId9"/>
    <p:sldId id="262" r:id="rId10"/>
    <p:sldId id="263" r:id="rId11"/>
    <p:sldId id="280" r:id="rId12"/>
    <p:sldId id="275" r:id="rId13"/>
    <p:sldId id="276" r:id="rId14"/>
    <p:sldId id="277" r:id="rId15"/>
    <p:sldId id="278" r:id="rId16"/>
    <p:sldId id="27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59D7C39-4222-47D5-A152-FE9EA9282AB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928D27E-4399-459E-8C05-6E278252DFA9}" type="datetimeFigureOut">
              <a:rPr lang="en-US" smtClean="0"/>
              <a:t>29.03.2021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B25A42-BC5F-4252-B5B8-0C49BFFC35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/>
              <a:t>„REVIZOR“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542843E-2181-48E2-A782-E1021553E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525108"/>
            <a:ext cx="8615680" cy="1113692"/>
          </a:xfrm>
        </p:spPr>
        <p:txBody>
          <a:bodyPr/>
          <a:lstStyle/>
          <a:p>
            <a:r>
              <a:rPr lang="sr-Latn-ME" dirty="0"/>
              <a:t>                                                                                      </a:t>
            </a:r>
            <a:r>
              <a:rPr lang="en-US" dirty="0" smtClean="0"/>
              <a:t>         </a:t>
            </a:r>
            <a:r>
              <a:rPr lang="sr-Latn-ME" dirty="0" smtClean="0"/>
              <a:t> </a:t>
            </a:r>
            <a:r>
              <a:rPr lang="sr-Latn-ME" dirty="0"/>
              <a:t>NIKOLAJ </a:t>
            </a:r>
            <a:r>
              <a:rPr lang="sr-Latn-ME" dirty="0" smtClean="0"/>
              <a:t>VA</a:t>
            </a:r>
            <a:r>
              <a:rPr lang="en-US" dirty="0"/>
              <a:t>S</a:t>
            </a:r>
            <a:r>
              <a:rPr lang="sr-Latn-ME" dirty="0" smtClean="0"/>
              <a:t>ILJEVIČ </a:t>
            </a:r>
            <a:r>
              <a:rPr lang="sr-Latn-ME" dirty="0"/>
              <a:t>GOGOLJ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892" y="351693"/>
            <a:ext cx="3962400" cy="304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297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DB643F-D8C5-4FF5-85F0-86B3C20C5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Likovi: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27A939-3150-415B-A43C-9168B551C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err="1"/>
              <a:t>G</a:t>
            </a:r>
            <a:r>
              <a:rPr lang="en-US" dirty="0" err="1" smtClean="0"/>
              <a:t>radona</a:t>
            </a:r>
            <a:r>
              <a:rPr lang="sr-Latn-ME" dirty="0" smtClean="0"/>
              <a:t>čelnik </a:t>
            </a:r>
            <a:r>
              <a:rPr lang="en-US" dirty="0" smtClean="0"/>
              <a:t> </a:t>
            </a:r>
            <a:r>
              <a:rPr lang="en-US" dirty="0"/>
              <a:t>Anton </a:t>
            </a:r>
            <a:r>
              <a:rPr lang="en-US" dirty="0" err="1"/>
              <a:t>Antonovič</a:t>
            </a:r>
            <a:r>
              <a:rPr lang="en-US" dirty="0"/>
              <a:t>, </a:t>
            </a:r>
            <a:endParaRPr lang="sr-Latn-ME" dirty="0"/>
          </a:p>
          <a:p>
            <a:r>
              <a:rPr lang="en-US" dirty="0"/>
              <a:t>Luka </a:t>
            </a:r>
            <a:r>
              <a:rPr lang="en-US" dirty="0" err="1"/>
              <a:t>Lukič</a:t>
            </a:r>
            <a:r>
              <a:rPr lang="en-US" dirty="0"/>
              <a:t> </a:t>
            </a:r>
            <a:r>
              <a:rPr lang="en-US" dirty="0" err="1"/>
              <a:t>Hlopov</a:t>
            </a:r>
            <a:r>
              <a:rPr lang="en-US" dirty="0"/>
              <a:t> – </a:t>
            </a:r>
            <a:r>
              <a:rPr lang="en-US" dirty="0" err="1"/>
              <a:t>školski</a:t>
            </a:r>
            <a:r>
              <a:rPr lang="en-US" dirty="0"/>
              <a:t> </a:t>
            </a:r>
            <a:r>
              <a:rPr lang="en-US" dirty="0" err="1"/>
              <a:t>nadzornik</a:t>
            </a:r>
            <a:r>
              <a:rPr lang="en-US" dirty="0"/>
              <a:t>, </a:t>
            </a:r>
            <a:endParaRPr lang="sr-Latn-ME" dirty="0"/>
          </a:p>
          <a:p>
            <a:r>
              <a:rPr lang="sr-Latn-ME" dirty="0"/>
              <a:t>Ivan Aleksandrovič Hljestakov ;</a:t>
            </a:r>
          </a:p>
          <a:p>
            <a:r>
              <a:rPr lang="sr-Latn-ME" dirty="0"/>
              <a:t>Osip, </a:t>
            </a:r>
          </a:p>
          <a:p>
            <a:r>
              <a:rPr lang="sr-Latn-ME" dirty="0" err="1"/>
              <a:t>P</a:t>
            </a:r>
            <a:r>
              <a:rPr lang="en-US" dirty="0" err="1" smtClean="0"/>
              <a:t>oštar</a:t>
            </a:r>
            <a:r>
              <a:rPr lang="en-US" dirty="0" smtClean="0"/>
              <a:t> </a:t>
            </a:r>
            <a:r>
              <a:rPr lang="en-US" dirty="0"/>
              <a:t>Ivan </a:t>
            </a:r>
            <a:r>
              <a:rPr lang="en-US" dirty="0" err="1"/>
              <a:t>Kuzmič</a:t>
            </a:r>
            <a:r>
              <a:rPr lang="en-US" dirty="0"/>
              <a:t> </a:t>
            </a:r>
            <a:r>
              <a:rPr lang="en-US" dirty="0" err="1"/>
              <a:t>Špekin</a:t>
            </a:r>
            <a:r>
              <a:rPr lang="en-US" dirty="0"/>
              <a:t>, </a:t>
            </a:r>
            <a:endParaRPr lang="sr-Latn-ME" dirty="0"/>
          </a:p>
          <a:p>
            <a:r>
              <a:rPr lang="sr-Latn-ME" dirty="0" err="1"/>
              <a:t>V</a:t>
            </a:r>
            <a:r>
              <a:rPr lang="en-US" dirty="0" err="1" smtClean="0"/>
              <a:t>aroške</a:t>
            </a:r>
            <a:r>
              <a:rPr lang="en-US" dirty="0" smtClean="0"/>
              <a:t> </a:t>
            </a:r>
            <a:r>
              <a:rPr lang="en-US" dirty="0" err="1"/>
              <a:t>spahije</a:t>
            </a:r>
            <a:r>
              <a:rPr lang="en-US" dirty="0"/>
              <a:t> </a:t>
            </a:r>
            <a:r>
              <a:rPr lang="en-US" dirty="0" err="1"/>
              <a:t>Dopčinski</a:t>
            </a:r>
            <a:r>
              <a:rPr lang="en-US" dirty="0"/>
              <a:t> i </a:t>
            </a:r>
            <a:r>
              <a:rPr lang="en-US" dirty="0" err="1"/>
              <a:t>Bopčinski</a:t>
            </a:r>
            <a:r>
              <a:rPr lang="en-US" dirty="0"/>
              <a:t>, </a:t>
            </a:r>
            <a:endParaRPr lang="sr-Latn-ME" dirty="0"/>
          </a:p>
          <a:p>
            <a:r>
              <a:rPr lang="sr-Latn-ME" dirty="0" err="1"/>
              <a:t>S</a:t>
            </a:r>
            <a:r>
              <a:rPr lang="en-US" dirty="0" err="1" smtClean="0"/>
              <a:t>reski</a:t>
            </a:r>
            <a:r>
              <a:rPr lang="en-US" dirty="0" smtClean="0"/>
              <a:t> l</a:t>
            </a:r>
            <a:r>
              <a:rPr lang="sr-Latn-ME" dirty="0" smtClean="0"/>
              <a:t>j</a:t>
            </a:r>
            <a:r>
              <a:rPr lang="en-US" dirty="0" err="1" smtClean="0"/>
              <a:t>ekar</a:t>
            </a:r>
            <a:r>
              <a:rPr lang="en-US" dirty="0" smtClean="0"/>
              <a:t> </a:t>
            </a:r>
            <a:r>
              <a:rPr lang="en-US" dirty="0" err="1"/>
              <a:t>Hristijan</a:t>
            </a:r>
            <a:r>
              <a:rPr lang="en-US" dirty="0"/>
              <a:t> </a:t>
            </a:r>
            <a:r>
              <a:rPr lang="en-US" dirty="0" err="1"/>
              <a:t>Ivanovič</a:t>
            </a:r>
            <a:r>
              <a:rPr lang="en-US" dirty="0"/>
              <a:t> </a:t>
            </a:r>
            <a:r>
              <a:rPr lang="en-US" dirty="0" err="1"/>
              <a:t>Hibner</a:t>
            </a:r>
            <a:r>
              <a:rPr lang="en-US" dirty="0"/>
              <a:t>, </a:t>
            </a:r>
            <a:endParaRPr lang="sr-Latn-ME" dirty="0"/>
          </a:p>
          <a:p>
            <a:r>
              <a:rPr lang="sr-Latn-ME" dirty="0" err="1"/>
              <a:t>P</a:t>
            </a:r>
            <a:r>
              <a:rPr lang="en-US" dirty="0" err="1" smtClean="0"/>
              <a:t>olicijski</a:t>
            </a:r>
            <a:r>
              <a:rPr lang="en-US" dirty="0" smtClean="0"/>
              <a:t> </a:t>
            </a:r>
            <a:r>
              <a:rPr lang="en-US" dirty="0" err="1"/>
              <a:t>pisar</a:t>
            </a:r>
            <a:r>
              <a:rPr lang="en-US" dirty="0"/>
              <a:t> Stefan </a:t>
            </a:r>
            <a:r>
              <a:rPr lang="en-US" dirty="0" err="1"/>
              <a:t>Ilič</a:t>
            </a:r>
            <a:r>
              <a:rPr lang="en-US" dirty="0"/>
              <a:t> </a:t>
            </a:r>
            <a:r>
              <a:rPr lang="en-US" dirty="0" err="1"/>
              <a:t>Uhovertov</a:t>
            </a:r>
            <a:r>
              <a:rPr lang="en-US" dirty="0"/>
              <a:t> i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468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Likovi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: da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/>
              <a:t>pojavom</a:t>
            </a:r>
            <a:r>
              <a:rPr lang="en-US" dirty="0"/>
              <a:t>, </a:t>
            </a:r>
            <a:r>
              <a:rPr lang="en-US" dirty="0" err="1"/>
              <a:t>postupcima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sr-Latn-CS" dirty="0"/>
              <a:t>č</a:t>
            </a:r>
            <a:r>
              <a:rPr lang="en-US" dirty="0" err="1"/>
              <a:t>inom</a:t>
            </a:r>
            <a:r>
              <a:rPr lang="en-US" dirty="0"/>
              <a:t> </a:t>
            </a:r>
            <a:r>
              <a:rPr lang="en-US" dirty="0" err="1"/>
              <a:t>razmi</a:t>
            </a:r>
            <a:r>
              <a:rPr lang="sr-Latn-CS" dirty="0"/>
              <a:t>š</a:t>
            </a:r>
            <a:r>
              <a:rPr lang="en-US" dirty="0" err="1"/>
              <a:t>ljanja</a:t>
            </a:r>
            <a:r>
              <a:rPr lang="en-US" dirty="0"/>
              <a:t> i </a:t>
            </a:r>
            <a:r>
              <a:rPr lang="en-US" dirty="0" err="1"/>
              <a:t>jezikom</a:t>
            </a:r>
            <a:r>
              <a:rPr lang="en-US" dirty="0"/>
              <a:t> </a:t>
            </a:r>
            <a:r>
              <a:rPr lang="en-US" dirty="0" err="1"/>
              <a:t>izraze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individualno</a:t>
            </a:r>
            <a:r>
              <a:rPr lang="en-US" dirty="0"/>
              <a:t>, </a:t>
            </a:r>
            <a:r>
              <a:rPr lang="en-US" dirty="0" err="1"/>
              <a:t>ono</a:t>
            </a:r>
            <a:r>
              <a:rPr lang="en-US" dirty="0"/>
              <a:t> </a:t>
            </a:r>
            <a:r>
              <a:rPr lang="sr-Latn-CS" dirty="0"/>
              <a:t>š</a:t>
            </a:r>
            <a:r>
              <a:rPr lang="en-US" dirty="0"/>
              <a:t>to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razlikuje</a:t>
            </a:r>
            <a:r>
              <a:rPr lang="en-US" dirty="0"/>
              <a:t> od </a:t>
            </a:r>
            <a:r>
              <a:rPr lang="en-US" dirty="0" err="1"/>
              <a:t>drugih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i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ostalo</a:t>
            </a:r>
            <a:r>
              <a:rPr lang="en-US" dirty="0"/>
              <a:t> </a:t>
            </a:r>
            <a:r>
              <a:rPr lang="sr-Latn-CS" dirty="0"/>
              <a:t>š</a:t>
            </a:r>
            <a:r>
              <a:rPr lang="en-US" dirty="0"/>
              <a:t>to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sr-Latn-CS" dirty="0"/>
              <a:t>č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sli</a:t>
            </a:r>
            <a:r>
              <a:rPr lang="sr-Latn-CS" dirty="0"/>
              <a:t>č</a:t>
            </a:r>
            <a:r>
              <a:rPr lang="en-US" dirty="0" err="1"/>
              <a:t>nim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jednakim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sr-Latn-CS" dirty="0"/>
              <a:t>š</a:t>
            </a:r>
            <a:r>
              <a:rPr lang="en-US" dirty="0"/>
              <a:t>to je </a:t>
            </a:r>
            <a:r>
              <a:rPr lang="en-US" dirty="0" err="1"/>
              <a:t>svojstveno</a:t>
            </a:r>
            <a:r>
              <a:rPr lang="en-US" dirty="0"/>
              <a:t> </a:t>
            </a:r>
            <a:r>
              <a:rPr lang="en-US" dirty="0" err="1"/>
              <a:t>mahom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ljudima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istim</a:t>
            </a:r>
            <a:r>
              <a:rPr lang="en-US" dirty="0"/>
              <a:t> polo</a:t>
            </a:r>
            <a:r>
              <a:rPr lang="sr-Latn-CS" dirty="0"/>
              <a:t>ž</a:t>
            </a:r>
            <a:r>
              <a:rPr lang="en-US" dirty="0" err="1"/>
              <a:t>ajima</a:t>
            </a:r>
            <a:r>
              <a:rPr lang="en-US" dirty="0"/>
              <a:t> i u </a:t>
            </a:r>
            <a:r>
              <a:rPr lang="en-US" dirty="0" err="1"/>
              <a:t>istim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245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Prvi čin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err="1"/>
              <a:t>Dolaze</a:t>
            </a:r>
            <a:r>
              <a:rPr lang="en-US" dirty="0"/>
              <a:t> </a:t>
            </a:r>
            <a:r>
              <a:rPr lang="en-US" dirty="0" err="1"/>
              <a:t>spahije</a:t>
            </a:r>
            <a:r>
              <a:rPr lang="en-US" dirty="0"/>
              <a:t> </a:t>
            </a:r>
            <a:r>
              <a:rPr lang="en-US" dirty="0" err="1" smtClean="0"/>
              <a:t>Dop</a:t>
            </a:r>
            <a:r>
              <a:rPr lang="sr-Latn-ME" dirty="0" smtClean="0"/>
              <a:t>č</a:t>
            </a:r>
            <a:r>
              <a:rPr lang="en-US" dirty="0" err="1" smtClean="0"/>
              <a:t>inski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smtClean="0"/>
              <a:t>Bop</a:t>
            </a:r>
            <a:r>
              <a:rPr lang="sr-Latn-ME" dirty="0" smtClean="0"/>
              <a:t>č</a:t>
            </a:r>
            <a:r>
              <a:rPr lang="en-US" dirty="0" err="1" smtClean="0"/>
              <a:t>inski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v</a:t>
            </a:r>
            <a:r>
              <a:rPr lang="sr-Latn-CS" dirty="0"/>
              <a:t>ij</a:t>
            </a:r>
            <a:r>
              <a:rPr lang="en-US" dirty="0"/>
              <a:t>e</a:t>
            </a:r>
            <a:r>
              <a:rPr lang="sr-Latn-CS" dirty="0"/>
              <a:t>šć</a:t>
            </a:r>
            <a:r>
              <a:rPr lang="en-US" dirty="0"/>
              <a:t>u da je u </a:t>
            </a:r>
            <a:r>
              <a:rPr lang="en-US" dirty="0" err="1"/>
              <a:t>gradskoj</a:t>
            </a:r>
            <a:r>
              <a:rPr lang="en-US" dirty="0"/>
              <a:t> </a:t>
            </a:r>
            <a:r>
              <a:rPr lang="en-US" dirty="0" err="1"/>
              <a:t>gostionici</a:t>
            </a:r>
            <a:r>
              <a:rPr lang="en-US" dirty="0"/>
              <a:t> </a:t>
            </a:r>
            <a:r>
              <a:rPr lang="sr-Latn-CS" dirty="0"/>
              <a:t>č</a:t>
            </a:r>
            <a:r>
              <a:rPr lang="en-US" dirty="0" err="1"/>
              <a:t>inovnik</a:t>
            </a:r>
            <a:r>
              <a:rPr lang="en-US" dirty="0"/>
              <a:t>. </a:t>
            </a:r>
            <a:endParaRPr lang="en-US" dirty="0"/>
          </a:p>
          <a:p>
            <a:pPr marL="114300" indent="0">
              <a:buNone/>
            </a:pPr>
            <a:r>
              <a:rPr lang="en-US" dirty="0" smtClean="0"/>
              <a:t>On </a:t>
            </a:r>
            <a:r>
              <a:rPr lang="en-US" dirty="0"/>
              <a:t>se </a:t>
            </a:r>
            <a:r>
              <a:rPr lang="en-US" dirty="0" err="1"/>
              <a:t>zove</a:t>
            </a:r>
            <a:r>
              <a:rPr lang="en-US" dirty="0"/>
              <a:t> Ivan </a:t>
            </a:r>
            <a:r>
              <a:rPr lang="en-US" dirty="0" err="1"/>
              <a:t>Aleksandrovi</a:t>
            </a:r>
            <a:r>
              <a:rPr lang="sr-Latn-CS" dirty="0"/>
              <a:t>č</a:t>
            </a:r>
            <a:r>
              <a:rPr lang="en-US" dirty="0"/>
              <a:t> </a:t>
            </a:r>
            <a:r>
              <a:rPr lang="en-US" dirty="0" err="1"/>
              <a:t>Hljestakov</a:t>
            </a:r>
            <a:r>
              <a:rPr lang="en-US" dirty="0"/>
              <a:t>, da je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sr-Latn-CS" dirty="0"/>
              <a:t>ć</a:t>
            </a:r>
            <a:r>
              <a:rPr lang="en-US" dirty="0"/>
              <a:t> dv</a:t>
            </a:r>
            <a:r>
              <a:rPr lang="sr-Latn-CS" dirty="0"/>
              <a:t>ij</a:t>
            </a:r>
            <a:r>
              <a:rPr lang="en-US" dirty="0"/>
              <a:t>e </a:t>
            </a:r>
            <a:r>
              <a:rPr lang="en-US" dirty="0" err="1"/>
              <a:t>ned</a:t>
            </a:r>
            <a:r>
              <a:rPr lang="sr-Latn-CS" dirty="0"/>
              <a:t>j</a:t>
            </a:r>
            <a:r>
              <a:rPr lang="en-US" dirty="0" err="1"/>
              <a:t>elje</a:t>
            </a:r>
            <a:r>
              <a:rPr lang="en-US" dirty="0"/>
              <a:t>. </a:t>
            </a:r>
            <a:r>
              <a:rPr lang="en-US" dirty="0" err="1"/>
              <a:t>Nastaje</a:t>
            </a:r>
            <a:r>
              <a:rPr lang="en-US" dirty="0"/>
              <a:t> </a:t>
            </a:r>
            <a:r>
              <a:rPr lang="en-US" dirty="0" err="1"/>
              <a:t>dilema</a:t>
            </a:r>
            <a:r>
              <a:rPr lang="en-US" dirty="0"/>
              <a:t> </a:t>
            </a:r>
            <a:r>
              <a:rPr lang="sr-Latn-CS" dirty="0"/>
              <a:t>š</a:t>
            </a:r>
            <a:r>
              <a:rPr lang="en-US" dirty="0"/>
              <a:t>ta </a:t>
            </a:r>
            <a:r>
              <a:rPr lang="en-US" dirty="0" err="1"/>
              <a:t>raditi</a:t>
            </a:r>
            <a:r>
              <a:rPr lang="en-US" dirty="0"/>
              <a:t>. </a:t>
            </a:r>
            <a:r>
              <a:rPr lang="en-US" dirty="0" err="1"/>
              <a:t>Ipak</a:t>
            </a:r>
            <a:r>
              <a:rPr lang="en-US" dirty="0"/>
              <a:t>, </a:t>
            </a:r>
            <a:r>
              <a:rPr lang="en-US" dirty="0" err="1"/>
              <a:t>spremaju</a:t>
            </a:r>
            <a:r>
              <a:rPr lang="en-US" dirty="0"/>
              <a:t> se da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odu</a:t>
            </a:r>
            <a:r>
              <a:rPr lang="en-US" dirty="0"/>
              <a:t> u </a:t>
            </a:r>
            <a:r>
              <a:rPr lang="en-US" dirty="0" err="1"/>
              <a:t>gostionicu</a:t>
            </a:r>
            <a:r>
              <a:rPr lang="en-US" dirty="0"/>
              <a:t> i </a:t>
            </a:r>
            <a:r>
              <a:rPr lang="en-US" dirty="0" err="1"/>
              <a:t>potra</a:t>
            </a:r>
            <a:r>
              <a:rPr lang="sr-Latn-CS" dirty="0"/>
              <a:t>ž</a:t>
            </a:r>
            <a:r>
              <a:rPr lang="en-US" dirty="0"/>
              <a:t>e </a:t>
            </a:r>
            <a:r>
              <a:rPr lang="en-US" dirty="0" err="1"/>
              <a:t>revizora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sr-Latn-CS" dirty="0"/>
              <a:t>- </a:t>
            </a:r>
            <a:r>
              <a:rPr lang="en-US" dirty="0" err="1"/>
              <a:t>kad</a:t>
            </a:r>
            <a:r>
              <a:rPr lang="en-US" dirty="0"/>
              <a:t> ne </a:t>
            </a:r>
            <a:r>
              <a:rPr lang="en-US" dirty="0" err="1"/>
              <a:t>znaju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sr-Latn-CS" dirty="0"/>
              <a:t>š</a:t>
            </a:r>
            <a:r>
              <a:rPr lang="en-US" dirty="0"/>
              <a:t>ta o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izgledu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755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Drugi čin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2400" dirty="0"/>
              <a:t>M</a:t>
            </a:r>
            <a:r>
              <a:rPr lang="sr-Latn-CS" sz="2400" dirty="0"/>
              <a:t>j</a:t>
            </a:r>
            <a:r>
              <a:rPr lang="en-US" sz="2400" dirty="0" err="1"/>
              <a:t>esto</a:t>
            </a:r>
            <a:r>
              <a:rPr lang="en-US" sz="2400" dirty="0"/>
              <a:t> de</a:t>
            </a:r>
            <a:r>
              <a:rPr lang="sr-Latn-CS" sz="2400" dirty="0"/>
              <a:t>š</a:t>
            </a:r>
            <a:r>
              <a:rPr lang="en-US" sz="2400" dirty="0" err="1"/>
              <a:t>avanja</a:t>
            </a:r>
            <a:r>
              <a:rPr lang="en-US" sz="2400" dirty="0"/>
              <a:t> je </a:t>
            </a:r>
            <a:r>
              <a:rPr lang="en-US" sz="2400" dirty="0" err="1"/>
              <a:t>gostionica</a:t>
            </a:r>
            <a:r>
              <a:rPr lang="sr-Latn-CS" sz="2400" dirty="0"/>
              <a:t>,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soba u </a:t>
            </a:r>
            <a:r>
              <a:rPr lang="en-US" sz="2400" dirty="0" err="1"/>
              <a:t>kojoj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ods</a:t>
            </a:r>
            <a:r>
              <a:rPr lang="sr-Latn-CS" sz="2400" dirty="0"/>
              <a:t>j</a:t>
            </a:r>
            <a:r>
              <a:rPr lang="en-US" sz="2400" dirty="0" err="1"/>
              <a:t>eli</a:t>
            </a:r>
            <a:r>
              <a:rPr lang="en-US" sz="2400" dirty="0"/>
              <a:t> </a:t>
            </a:r>
            <a:r>
              <a:rPr lang="en-US" sz="2400" dirty="0" err="1"/>
              <a:t>Hljestakov</a:t>
            </a:r>
            <a:r>
              <a:rPr lang="en-US" sz="2400" dirty="0"/>
              <a:t> i </a:t>
            </a:r>
            <a:r>
              <a:rPr lang="en-US" sz="2400" dirty="0" err="1"/>
              <a:t>njegov</a:t>
            </a:r>
            <a:r>
              <a:rPr lang="en-US" sz="2400" dirty="0"/>
              <a:t> </a:t>
            </a:r>
            <a:r>
              <a:rPr lang="en-US" sz="2400" dirty="0" err="1" smtClean="0"/>
              <a:t>sluga</a:t>
            </a:r>
            <a:r>
              <a:rPr lang="en-US" sz="2400" dirty="0" smtClean="0"/>
              <a:t> </a:t>
            </a:r>
            <a:r>
              <a:rPr lang="en-US" sz="2400" dirty="0" err="1"/>
              <a:t>Osip</a:t>
            </a:r>
            <a:r>
              <a:rPr lang="en-US" sz="2400" dirty="0"/>
              <a:t>. </a:t>
            </a:r>
            <a:r>
              <a:rPr lang="en-US" sz="2400" dirty="0" err="1"/>
              <a:t>Ve</a:t>
            </a:r>
            <a:r>
              <a:rPr lang="sr-Latn-CS" sz="2400" dirty="0"/>
              <a:t>ć</a:t>
            </a:r>
            <a:r>
              <a:rPr lang="en-US" sz="2400" dirty="0"/>
              <a:t> je </a:t>
            </a:r>
            <a:r>
              <a:rPr lang="en-US" sz="2400" dirty="0" err="1"/>
              <a:t>drugi</a:t>
            </a:r>
            <a:r>
              <a:rPr lang="en-US" sz="2400" dirty="0"/>
              <a:t> m</a:t>
            </a:r>
            <a:r>
              <a:rPr lang="sr-Latn-CS" sz="2400" dirty="0"/>
              <a:t>j</a:t>
            </a:r>
            <a:r>
              <a:rPr lang="en-US" sz="2400" dirty="0" err="1"/>
              <a:t>esec</a:t>
            </a:r>
            <a:r>
              <a:rPr lang="en-US" sz="2400" dirty="0"/>
              <a:t> </a:t>
            </a:r>
            <a:r>
              <a:rPr lang="en-US" sz="2400" dirty="0" err="1"/>
              <a:t>kako</a:t>
            </a:r>
            <a:r>
              <a:rPr lang="en-US" sz="2400" dirty="0"/>
              <a:t> je </a:t>
            </a:r>
            <a:r>
              <a:rPr lang="en-US" sz="2400" dirty="0" err="1"/>
              <a:t>Hljestakov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Petrograda</a:t>
            </a:r>
            <a:r>
              <a:rPr lang="en-US" sz="2400" dirty="0"/>
              <a:t> </a:t>
            </a:r>
            <a:r>
              <a:rPr lang="en-US" sz="2400" dirty="0" err="1"/>
              <a:t>krenuo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put, a </a:t>
            </a:r>
            <a:r>
              <a:rPr lang="en-US" sz="2400" dirty="0" err="1"/>
              <a:t>nikako</a:t>
            </a:r>
            <a:r>
              <a:rPr lang="en-US" sz="2400" dirty="0"/>
              <a:t> da </a:t>
            </a:r>
            <a:r>
              <a:rPr lang="en-US" sz="2400" dirty="0" err="1"/>
              <a:t>stigne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cilj</a:t>
            </a:r>
            <a:r>
              <a:rPr lang="sr-Latn-CS" sz="2400" dirty="0"/>
              <a:t> </a:t>
            </a:r>
            <a:r>
              <a:rPr lang="en-US" sz="2400" dirty="0"/>
              <a:t>- do </a:t>
            </a:r>
            <a:r>
              <a:rPr lang="en-US" sz="2400" dirty="0" err="1"/>
              <a:t>sv</a:t>
            </a:r>
            <a:r>
              <a:rPr lang="sr-Latn-CS" sz="2400" dirty="0"/>
              <a:t>o</a:t>
            </a:r>
            <a:r>
              <a:rPr lang="en-US" sz="2400" dirty="0" err="1"/>
              <a:t>jih</a:t>
            </a:r>
            <a:r>
              <a:rPr lang="en-US" sz="2400" dirty="0"/>
              <a:t> </a:t>
            </a:r>
            <a:r>
              <a:rPr lang="en-US" sz="2400" dirty="0" err="1"/>
              <a:t>roditelja</a:t>
            </a:r>
            <a:r>
              <a:rPr lang="en-US" sz="2400" dirty="0"/>
              <a:t>. U </a:t>
            </a:r>
            <a:r>
              <a:rPr lang="en-US" sz="2400" dirty="0" err="1"/>
              <a:t>gradu</a:t>
            </a:r>
            <a:r>
              <a:rPr lang="en-US" sz="2400" dirty="0"/>
              <a:t> </a:t>
            </a:r>
            <a:r>
              <a:rPr lang="en-US" sz="2400" dirty="0" err="1"/>
              <a:t>ni</a:t>
            </a:r>
            <a:r>
              <a:rPr lang="sr-Latn-CS" sz="2400" dirty="0"/>
              <a:t>š</a:t>
            </a:r>
            <a:r>
              <a:rPr lang="en-US" sz="2400" dirty="0"/>
              <a:t>ta ne </a:t>
            </a:r>
            <a:r>
              <a:rPr lang="en-US" sz="2400" dirty="0" err="1"/>
              <a:t>pla</a:t>
            </a:r>
            <a:r>
              <a:rPr lang="sr-Latn-CS" sz="2400" dirty="0"/>
              <a:t>ć</a:t>
            </a:r>
            <a:r>
              <a:rPr lang="en-US" sz="2400" dirty="0"/>
              <a:t>a, </a:t>
            </a:r>
            <a:r>
              <a:rPr lang="en-US" sz="2400" dirty="0" err="1"/>
              <a:t>gostioni</a:t>
            </a:r>
            <a:r>
              <a:rPr lang="sr-Latn-CS" sz="2400" dirty="0"/>
              <a:t>č</a:t>
            </a:r>
            <a:r>
              <a:rPr lang="en-US" sz="2400" dirty="0" err="1"/>
              <a:t>ar</a:t>
            </a:r>
            <a:r>
              <a:rPr lang="en-US" sz="2400" dirty="0"/>
              <a:t> </a:t>
            </a:r>
            <a:r>
              <a:rPr lang="en-US" sz="2400" dirty="0" err="1"/>
              <a:t>pr</a:t>
            </a:r>
            <a:r>
              <a:rPr lang="sr-Latn-CS" sz="2400" dirty="0"/>
              <a:t>ij</a:t>
            </a:r>
            <a:r>
              <a:rPr lang="en-US" sz="2400" dirty="0" err="1"/>
              <a:t>eti</a:t>
            </a:r>
            <a:r>
              <a:rPr lang="en-US" sz="2400" dirty="0"/>
              <a:t> da </a:t>
            </a:r>
            <a:r>
              <a:rPr lang="sr-Latn-CS" sz="2400" dirty="0"/>
              <a:t>ć</a:t>
            </a:r>
            <a:r>
              <a:rPr lang="en-US" sz="2400" dirty="0"/>
              <a:t>e </a:t>
            </a:r>
            <a:r>
              <a:rPr lang="en-US" sz="2400" dirty="0" err="1"/>
              <a:t>ga</a:t>
            </a:r>
            <a:r>
              <a:rPr lang="en-US" sz="2400" dirty="0"/>
              <a:t> </a:t>
            </a:r>
            <a:r>
              <a:rPr lang="en-US" sz="2400" dirty="0" err="1"/>
              <a:t>prijaviti</a:t>
            </a:r>
            <a:r>
              <a:rPr lang="en-US" sz="2400" dirty="0"/>
              <a:t> </a:t>
            </a:r>
            <a:r>
              <a:rPr lang="en-US" sz="2400" dirty="0" err="1"/>
              <a:t>vlastima</a:t>
            </a:r>
            <a:r>
              <a:rPr lang="en-US" sz="2400" dirty="0"/>
              <a:t> i </a:t>
            </a:r>
            <a:r>
              <a:rPr lang="en-US" sz="2400" dirty="0" err="1"/>
              <a:t>ot</a:t>
            </a:r>
            <a:r>
              <a:rPr lang="sr-Latn-CS" sz="2400" dirty="0"/>
              <a:t>j</a:t>
            </a:r>
            <a:r>
              <a:rPr lang="en-US" sz="2400" dirty="0" err="1"/>
              <a:t>erati</a:t>
            </a:r>
            <a:r>
              <a:rPr lang="en-US" sz="2400" dirty="0"/>
              <a:t> u </a:t>
            </a:r>
            <a:r>
              <a:rPr lang="en-US" sz="2400" dirty="0" err="1"/>
              <a:t>zatvor</a:t>
            </a:r>
            <a:r>
              <a:rPr lang="en-US" sz="2400" dirty="0"/>
              <a:t>.</a:t>
            </a:r>
          </a:p>
          <a:p>
            <a:pPr marL="114300" indent="0">
              <a:buNone/>
            </a:pPr>
            <a:r>
              <a:rPr lang="en-US" sz="2400" dirty="0" err="1"/>
              <a:t>Nastaje</a:t>
            </a:r>
            <a:r>
              <a:rPr lang="en-US" sz="2400" dirty="0"/>
              <a:t> </a:t>
            </a:r>
            <a:r>
              <a:rPr lang="en-US" sz="2400" dirty="0" err="1"/>
              <a:t>izuzetno</a:t>
            </a:r>
            <a:r>
              <a:rPr lang="en-US" sz="2400" dirty="0"/>
              <a:t> </a:t>
            </a:r>
            <a:r>
              <a:rPr lang="en-US" sz="2400" dirty="0" err="1"/>
              <a:t>komi</a:t>
            </a:r>
            <a:r>
              <a:rPr lang="sr-Latn-CS" sz="2400" dirty="0"/>
              <a:t>č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situacija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se </a:t>
            </a:r>
            <a:r>
              <a:rPr lang="en-US" sz="2400" dirty="0" err="1"/>
              <a:t>gradi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zabuni</a:t>
            </a:r>
            <a:r>
              <a:rPr lang="en-US" sz="2400" dirty="0"/>
              <a:t>, </a:t>
            </a:r>
            <a:r>
              <a:rPr lang="en-US" sz="2400" dirty="0" err="1"/>
              <a:t>nesporazumu</a:t>
            </a:r>
            <a:r>
              <a:rPr lang="en-US" sz="2400" dirty="0"/>
              <a:t> i </a:t>
            </a:r>
            <a:r>
              <a:rPr lang="en-US" sz="2400" dirty="0" err="1"/>
              <a:t>uzajamnom</a:t>
            </a:r>
            <a:r>
              <a:rPr lang="en-US" sz="2400" dirty="0"/>
              <a:t> </a:t>
            </a:r>
            <a:r>
              <a:rPr lang="en-US" sz="2400" dirty="0" err="1"/>
              <a:t>strahu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165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Treći čin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err="1"/>
              <a:t>Razgovor</a:t>
            </a:r>
            <a:r>
              <a:rPr lang="en-US" dirty="0"/>
              <a:t> </a:t>
            </a:r>
            <a:r>
              <a:rPr lang="en-US" dirty="0" err="1" smtClean="0"/>
              <a:t>gradona</a:t>
            </a:r>
            <a:r>
              <a:rPr lang="sr-Latn-CS" dirty="0"/>
              <a:t>č</a:t>
            </a:r>
            <a:r>
              <a:rPr lang="en-US" dirty="0" err="1"/>
              <a:t>elnikove</a:t>
            </a:r>
            <a:r>
              <a:rPr lang="en-US" dirty="0"/>
              <a:t> </a:t>
            </a:r>
            <a:r>
              <a:rPr lang="sr-Latn-CS" dirty="0"/>
              <a:t>ž</a:t>
            </a:r>
            <a:r>
              <a:rPr lang="en-US" dirty="0" err="1"/>
              <a:t>ene</a:t>
            </a:r>
            <a:r>
              <a:rPr lang="en-US" dirty="0"/>
              <a:t> </a:t>
            </a:r>
            <a:r>
              <a:rPr lang="en-US" dirty="0" err="1"/>
              <a:t>Ane</a:t>
            </a:r>
            <a:r>
              <a:rPr lang="en-US" dirty="0"/>
              <a:t> </a:t>
            </a:r>
            <a:r>
              <a:rPr lang="en-US" dirty="0" err="1"/>
              <a:t>Andrejevne</a:t>
            </a:r>
            <a:r>
              <a:rPr lang="en-US" dirty="0"/>
              <a:t> i k</a:t>
            </a:r>
            <a:r>
              <a:rPr lang="sr-Latn-CS" dirty="0"/>
              <a:t>ć</a:t>
            </a:r>
            <a:r>
              <a:rPr lang="en-US" dirty="0" err="1"/>
              <a:t>erke</a:t>
            </a:r>
            <a:r>
              <a:rPr lang="en-US" dirty="0"/>
              <a:t> </a:t>
            </a:r>
            <a:r>
              <a:rPr lang="en-US" dirty="0" err="1"/>
              <a:t>Marije</a:t>
            </a:r>
            <a:r>
              <a:rPr lang="en-US" dirty="0"/>
              <a:t>. I one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uzbu</a:t>
            </a:r>
            <a:r>
              <a:rPr lang="sr-Latn-CS" dirty="0"/>
              <a:t>đ</a:t>
            </a:r>
            <a:r>
              <a:rPr lang="en-US" dirty="0" err="1"/>
              <a:t>ene</a:t>
            </a:r>
            <a:r>
              <a:rPr lang="en-US" dirty="0"/>
              <a:t> </a:t>
            </a:r>
            <a:r>
              <a:rPr lang="en-US" dirty="0" err="1"/>
              <a:t>jurnjavom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nastala</a:t>
            </a:r>
            <a:r>
              <a:rPr lang="en-US" dirty="0"/>
              <a:t> u </a:t>
            </a:r>
            <a:r>
              <a:rPr lang="en-US" dirty="0" err="1"/>
              <a:t>gradu</a:t>
            </a:r>
            <a:r>
              <a:rPr lang="en-US" dirty="0"/>
              <a:t>. </a:t>
            </a:r>
            <a:r>
              <a:rPr lang="en-US" dirty="0" err="1" smtClean="0"/>
              <a:t>Dop</a:t>
            </a:r>
            <a:r>
              <a:rPr lang="sr-Latn-ME" dirty="0" smtClean="0"/>
              <a:t>č</a:t>
            </a:r>
            <a:r>
              <a:rPr lang="en-US" dirty="0" err="1" smtClean="0"/>
              <a:t>inski</a:t>
            </a:r>
            <a:r>
              <a:rPr lang="en-US" dirty="0" smtClean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javlja</a:t>
            </a:r>
            <a:r>
              <a:rPr lang="en-US" dirty="0"/>
              <a:t> da </a:t>
            </a:r>
            <a:r>
              <a:rPr lang="sr-Latn-CS" dirty="0"/>
              <a:t>ć</a:t>
            </a:r>
            <a:r>
              <a:rPr lang="en-US" dirty="0"/>
              <a:t>e u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sr-Latn-CS" dirty="0"/>
              <a:t>ć</a:t>
            </a:r>
            <a:r>
              <a:rPr lang="en-US" dirty="0"/>
              <a:t>u </a:t>
            </a:r>
            <a:r>
              <a:rPr lang="en-US" dirty="0" smtClean="0"/>
              <a:t> </a:t>
            </a:r>
            <a:r>
              <a:rPr lang="en-US" dirty="0"/>
              <a:t>do</a:t>
            </a:r>
            <a:r>
              <a:rPr lang="sr-Latn-CS" dirty="0"/>
              <a:t>ć</a:t>
            </a:r>
            <a:r>
              <a:rPr lang="en-US" dirty="0"/>
              <a:t>i </a:t>
            </a:r>
            <a:r>
              <a:rPr lang="en-US" dirty="0" err="1"/>
              <a:t>revizor</a:t>
            </a:r>
            <a:r>
              <a:rPr lang="en-US" dirty="0"/>
              <a:t> i da </a:t>
            </a:r>
            <a:r>
              <a:rPr lang="en-US" dirty="0" err="1"/>
              <a:t>ona</a:t>
            </a:r>
            <a:r>
              <a:rPr lang="en-US" dirty="0"/>
              <a:t>, Ana </a:t>
            </a:r>
            <a:r>
              <a:rPr lang="en-US" dirty="0" err="1"/>
              <a:t>Andrejevna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dobro</a:t>
            </a:r>
            <a:r>
              <a:rPr lang="en-US" dirty="0"/>
              <a:t> </a:t>
            </a:r>
            <a:r>
              <a:rPr lang="en-US" dirty="0" err="1"/>
              <a:t>pripremi</a:t>
            </a:r>
            <a:r>
              <a:rPr lang="en-US" dirty="0"/>
              <a:t>. </a:t>
            </a:r>
            <a:endParaRPr lang="sr-Latn-ME" dirty="0" smtClean="0"/>
          </a:p>
          <a:p>
            <a:pPr marL="114300" indent="0">
              <a:buNone/>
            </a:pPr>
            <a:r>
              <a:rPr lang="en-US" dirty="0" err="1" smtClean="0"/>
              <a:t>Gradon</a:t>
            </a:r>
            <a:r>
              <a:rPr lang="en-US" dirty="0" err="1" smtClean="0"/>
              <a:t>a</a:t>
            </a:r>
            <a:r>
              <a:rPr lang="sr-Latn-CS" dirty="0"/>
              <a:t>č</a:t>
            </a:r>
            <a:r>
              <a:rPr lang="en-US" dirty="0" err="1"/>
              <a:t>elnik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u </a:t>
            </a:r>
            <a:r>
              <a:rPr lang="en-US" dirty="0" err="1"/>
              <a:t>ku</a:t>
            </a:r>
            <a:r>
              <a:rPr lang="sr-Latn-CS" dirty="0"/>
              <a:t>ć</a:t>
            </a:r>
            <a:r>
              <a:rPr lang="en-US" dirty="0"/>
              <a:t>u </a:t>
            </a:r>
            <a:r>
              <a:rPr lang="en-US" dirty="0" err="1"/>
              <a:t>uglednog</a:t>
            </a:r>
            <a:r>
              <a:rPr lang="en-US" dirty="0"/>
              <a:t> </a:t>
            </a:r>
            <a:r>
              <a:rPr lang="en-US" dirty="0" err="1"/>
              <a:t>gosta</a:t>
            </a:r>
            <a:r>
              <a:rPr lang="en-US" dirty="0"/>
              <a:t>. Do </a:t>
            </a:r>
            <a:r>
              <a:rPr lang="en-US" dirty="0" err="1"/>
              <a:t>izra</a:t>
            </a:r>
            <a:r>
              <a:rPr lang="sr-Latn-CS" dirty="0"/>
              <a:t>ž</a:t>
            </a:r>
            <a:r>
              <a:rPr lang="en-US" dirty="0" err="1"/>
              <a:t>aja</a:t>
            </a:r>
            <a:r>
              <a:rPr lang="en-US" dirty="0"/>
              <a:t> </a:t>
            </a:r>
            <a:r>
              <a:rPr lang="en-US" dirty="0" err="1"/>
              <a:t>prvo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</a:t>
            </a:r>
            <a:r>
              <a:rPr lang="en-US" dirty="0" err="1"/>
              <a:t>provincijski</a:t>
            </a:r>
            <a:r>
              <a:rPr lang="en-US" dirty="0"/>
              <a:t> du</a:t>
            </a:r>
            <a:r>
              <a:rPr lang="sr-Latn-CS" dirty="0"/>
              <a:t>h</a:t>
            </a:r>
            <a:r>
              <a:rPr lang="en-US" dirty="0"/>
              <a:t> </a:t>
            </a:r>
            <a:r>
              <a:rPr lang="en-US" dirty="0" err="1" smtClean="0"/>
              <a:t>gradona</a:t>
            </a:r>
            <a:r>
              <a:rPr lang="sr-Latn-CS" dirty="0"/>
              <a:t>č</a:t>
            </a:r>
            <a:r>
              <a:rPr lang="en-US" dirty="0" err="1"/>
              <a:t>elnikove</a:t>
            </a:r>
            <a:r>
              <a:rPr lang="en-US" dirty="0"/>
              <a:t> </a:t>
            </a:r>
            <a:r>
              <a:rPr lang="sr-Latn-CS" dirty="0"/>
              <a:t>ž</a:t>
            </a:r>
            <a:r>
              <a:rPr lang="en-US" dirty="0" err="1"/>
              <a:t>ene</a:t>
            </a:r>
            <a:r>
              <a:rPr lang="en-US" dirty="0"/>
              <a:t> i k</a:t>
            </a:r>
            <a:r>
              <a:rPr lang="sr-Latn-CS" dirty="0"/>
              <a:t>ć</a:t>
            </a:r>
            <a:r>
              <a:rPr lang="en-US" dirty="0" err="1"/>
              <a:t>erke</a:t>
            </a:r>
            <a:r>
              <a:rPr lang="en-US" dirty="0"/>
              <a:t>. One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fascinirane</a:t>
            </a:r>
            <a:r>
              <a:rPr lang="en-US" dirty="0"/>
              <a:t> </a:t>
            </a:r>
            <a:r>
              <a:rPr lang="en-US" dirty="0" err="1"/>
              <a:t>prisustvom</a:t>
            </a:r>
            <a:r>
              <a:rPr lang="en-US" dirty="0"/>
              <a:t> i </a:t>
            </a:r>
            <a:r>
              <a:rPr lang="en-US" dirty="0" err="1"/>
              <a:t>pri</a:t>
            </a:r>
            <a:r>
              <a:rPr lang="sr-Latn-CS" dirty="0"/>
              <a:t>č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Hljestakova</a:t>
            </a:r>
            <a:r>
              <a:rPr lang="en-US" dirty="0"/>
              <a:t> o </a:t>
            </a:r>
            <a:r>
              <a:rPr lang="en-US" dirty="0" err="1"/>
              <a:t>petrogradskom</a:t>
            </a:r>
            <a:r>
              <a:rPr lang="en-US" dirty="0"/>
              <a:t> </a:t>
            </a:r>
            <a:r>
              <a:rPr lang="sr-Latn-CS" dirty="0"/>
              <a:t>ž</a:t>
            </a:r>
            <a:r>
              <a:rPr lang="en-US" dirty="0" err="1"/>
              <a:t>ivotu</a:t>
            </a:r>
            <a:r>
              <a:rPr lang="en-US" dirty="0"/>
              <a:t>. Po</a:t>
            </a:r>
            <a:r>
              <a:rPr lang="sr-Latn-CS" dirty="0"/>
              <a:t>š</a:t>
            </a:r>
            <a:r>
              <a:rPr lang="en-US" dirty="0"/>
              <a:t>to u </a:t>
            </a:r>
            <a:r>
              <a:rPr lang="en-US" dirty="0" err="1"/>
              <a:t>pitanj</a:t>
            </a:r>
            <a:r>
              <a:rPr lang="sr-Latn-CS" dirty="0"/>
              <a:t>i</a:t>
            </a:r>
            <a:r>
              <a:rPr lang="en-US" dirty="0"/>
              <a:t>ma </a:t>
            </a:r>
            <a:r>
              <a:rPr lang="en-US" dirty="0" err="1"/>
              <a:t>prelaze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teme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temu</a:t>
            </a:r>
            <a:r>
              <a:rPr lang="en-US" dirty="0"/>
              <a:t>, to je </a:t>
            </a:r>
            <a:r>
              <a:rPr lang="en-US" dirty="0" err="1"/>
              <a:t>dokaz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nei</a:t>
            </a:r>
            <a:r>
              <a:rPr lang="sr-Latn-CS" dirty="0"/>
              <a:t>ž</a:t>
            </a:r>
            <a:r>
              <a:rPr lang="en-US" dirty="0" err="1"/>
              <a:t>ivljenosti</a:t>
            </a:r>
            <a:r>
              <a:rPr lang="en-US" dirty="0"/>
              <a:t> i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CS" dirty="0"/>
              <a:t>ž</a:t>
            </a:r>
            <a:r>
              <a:rPr lang="en-US" dirty="0" err="1"/>
              <a:t>ivotom</a:t>
            </a:r>
            <a:r>
              <a:rPr lang="en-US" dirty="0"/>
              <a:t> u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gradu</a:t>
            </a:r>
            <a:r>
              <a:rPr lang="en-US" dirty="0"/>
              <a:t> i </a:t>
            </a:r>
            <a:r>
              <a:rPr lang="en-US" dirty="0" err="1"/>
              <a:t>sv</a:t>
            </a:r>
            <a:r>
              <a:rPr lang="sr-Latn-CS" dirty="0"/>
              <a:t>ij</a:t>
            </a:r>
            <a:r>
              <a:rPr lang="en-US" dirty="0" err="1"/>
              <a:t>etu</a:t>
            </a:r>
            <a:r>
              <a:rPr lang="en-US" dirty="0"/>
              <a:t> </a:t>
            </a:r>
            <a:r>
              <a:rPr lang="en-US" dirty="0" err="1"/>
              <a:t>otmen</a:t>
            </a:r>
            <a:r>
              <a:rPr lang="sr-Latn-CS" dirty="0"/>
              <a:t>o</a:t>
            </a:r>
            <a:r>
              <a:rPr lang="en-US" dirty="0" err="1"/>
              <a:t>sti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755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Četvrti čin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Do </a:t>
            </a:r>
            <a:r>
              <a:rPr lang="en-US" dirty="0" err="1">
                <a:solidFill>
                  <a:srgbClr val="FF0000"/>
                </a:solidFill>
              </a:rPr>
              <a:t>kraja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uobli</a:t>
            </a:r>
            <a:r>
              <a:rPr lang="sr-Latn-CS" dirty="0">
                <a:solidFill>
                  <a:srgbClr val="FF0000"/>
                </a:solidFill>
              </a:rPr>
              <a:t>č</a:t>
            </a:r>
            <a:r>
              <a:rPr lang="en-US" dirty="0" err="1">
                <a:solidFill>
                  <a:srgbClr val="FF0000"/>
                </a:solidFill>
              </a:rPr>
              <a:t>ava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motiv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korupcije</a:t>
            </a:r>
            <a:r>
              <a:rPr lang="en-US" dirty="0">
                <a:solidFill>
                  <a:srgbClr val="FF0000"/>
                </a:solidFill>
              </a:rPr>
              <a:t> i </a:t>
            </a:r>
            <a:r>
              <a:rPr lang="en-US" dirty="0" err="1">
                <a:solidFill>
                  <a:srgbClr val="FF0000"/>
                </a:solidFill>
              </a:rPr>
              <a:t>podmi</a:t>
            </a:r>
            <a:r>
              <a:rPr lang="sr-Latn-CS" dirty="0">
                <a:solidFill>
                  <a:srgbClr val="FF0000"/>
                </a:solidFill>
              </a:rPr>
              <a:t>ć</a:t>
            </a:r>
            <a:r>
              <a:rPr lang="en-US" dirty="0" err="1">
                <a:solidFill>
                  <a:srgbClr val="FF0000"/>
                </a:solidFill>
              </a:rPr>
              <a:t>ivanja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kao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sredstva</a:t>
            </a:r>
            <a:r>
              <a:rPr lang="en-US" dirty="0">
                <a:solidFill>
                  <a:srgbClr val="FF0000"/>
                </a:solidFill>
              </a:rPr>
              <a:t> u o</a:t>
            </a:r>
            <a:r>
              <a:rPr lang="sr-Latn-CS" dirty="0">
                <a:solidFill>
                  <a:srgbClr val="FF0000"/>
                </a:solidFill>
              </a:rPr>
              <a:t>č</a:t>
            </a:r>
            <a:r>
              <a:rPr lang="en-US" dirty="0" err="1">
                <a:solidFill>
                  <a:srgbClr val="FF0000"/>
                </a:solidFill>
              </a:rPr>
              <a:t>uvanju</a:t>
            </a:r>
            <a:r>
              <a:rPr lang="en-US" dirty="0">
                <a:solidFill>
                  <a:srgbClr val="FF0000"/>
                </a:solidFill>
              </a:rPr>
              <a:t> polo</a:t>
            </a:r>
            <a:r>
              <a:rPr lang="sr-Latn-CS" dirty="0">
                <a:solidFill>
                  <a:srgbClr val="FF0000"/>
                </a:solidFill>
              </a:rPr>
              <a:t>ž</a:t>
            </a:r>
            <a:r>
              <a:rPr lang="en-US" dirty="0" err="1">
                <a:solidFill>
                  <a:srgbClr val="FF0000"/>
                </a:solidFill>
              </a:rPr>
              <a:t>aja</a:t>
            </a:r>
            <a:r>
              <a:rPr lang="en-US" dirty="0">
                <a:solidFill>
                  <a:srgbClr val="FF0000"/>
                </a:solidFill>
              </a:rPr>
              <a:t> u </a:t>
            </a:r>
            <a:r>
              <a:rPr lang="en-US" dirty="0" err="1">
                <a:solidFill>
                  <a:srgbClr val="FF0000"/>
                </a:solidFill>
              </a:rPr>
              <a:t>dru</a:t>
            </a:r>
            <a:r>
              <a:rPr lang="sr-Latn-CS" dirty="0">
                <a:solidFill>
                  <a:srgbClr val="FF0000"/>
                </a:solidFill>
              </a:rPr>
              <a:t>š</a:t>
            </a:r>
            <a:r>
              <a:rPr lang="en-US" dirty="0" err="1">
                <a:solidFill>
                  <a:srgbClr val="FF0000"/>
                </a:solidFill>
              </a:rPr>
              <a:t>tvu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>
                <a:solidFill>
                  <a:srgbClr val="FF0000"/>
                </a:solidFill>
              </a:rPr>
              <a:t>Korupcija</a:t>
            </a:r>
            <a:r>
              <a:rPr lang="en-US" dirty="0">
                <a:solidFill>
                  <a:srgbClr val="FF0000"/>
                </a:solidFill>
              </a:rPr>
              <a:t> i </a:t>
            </a:r>
            <a:r>
              <a:rPr lang="en-US" dirty="0" err="1">
                <a:solidFill>
                  <a:srgbClr val="FF0000"/>
                </a:solidFill>
              </a:rPr>
              <a:t>malogra</a:t>
            </a:r>
            <a:r>
              <a:rPr lang="sr-Latn-CS" dirty="0">
                <a:solidFill>
                  <a:srgbClr val="FF0000"/>
                </a:solidFill>
              </a:rPr>
              <a:t>đ</a:t>
            </a:r>
            <a:r>
              <a:rPr lang="en-US" dirty="0" err="1">
                <a:solidFill>
                  <a:srgbClr val="FF0000"/>
                </a:solidFill>
              </a:rPr>
              <a:t>ansko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pona</a:t>
            </a:r>
            <a:r>
              <a:rPr lang="sr-Latn-CS" dirty="0">
                <a:solidFill>
                  <a:srgbClr val="FF0000"/>
                </a:solidFill>
              </a:rPr>
              <a:t>š</a:t>
            </a:r>
            <a:r>
              <a:rPr lang="en-US" dirty="0" err="1">
                <a:solidFill>
                  <a:srgbClr val="FF0000"/>
                </a:solidFill>
              </a:rPr>
              <a:t>anje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malih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ljudi</a:t>
            </a:r>
            <a:r>
              <a:rPr lang="en-US" dirty="0">
                <a:solidFill>
                  <a:srgbClr val="FF0000"/>
                </a:solidFill>
              </a:rPr>
              <a:t> u </a:t>
            </a:r>
            <a:r>
              <a:rPr lang="en-US" dirty="0" err="1">
                <a:solidFill>
                  <a:srgbClr val="FF0000"/>
                </a:solidFill>
              </a:rPr>
              <a:t>malom</a:t>
            </a:r>
            <a:r>
              <a:rPr lang="en-US" dirty="0">
                <a:solidFill>
                  <a:srgbClr val="FF0000"/>
                </a:solidFill>
              </a:rPr>
              <a:t> m</a:t>
            </a:r>
            <a:r>
              <a:rPr lang="sr-Latn-CS" dirty="0">
                <a:solidFill>
                  <a:srgbClr val="FF0000"/>
                </a:solidFill>
              </a:rPr>
              <a:t>j</a:t>
            </a:r>
            <a:r>
              <a:rPr lang="en-US" dirty="0" err="1">
                <a:solidFill>
                  <a:srgbClr val="FF0000"/>
                </a:solidFill>
              </a:rPr>
              <a:t>estu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spram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</a:t>
            </a:r>
            <a:r>
              <a:rPr lang="sr-Latn-CS" dirty="0">
                <a:solidFill>
                  <a:srgbClr val="FF0000"/>
                </a:solidFill>
              </a:rPr>
              <a:t>ž</a:t>
            </a:r>
            <a:r>
              <a:rPr lang="en-US" dirty="0" err="1">
                <a:solidFill>
                  <a:srgbClr val="FF0000"/>
                </a:solidFill>
              </a:rPr>
              <a:t>nih</a:t>
            </a:r>
            <a:r>
              <a:rPr lang="en-US" dirty="0">
                <a:solidFill>
                  <a:srgbClr val="FF0000"/>
                </a:solidFill>
              </a:rPr>
              <a:t> li</a:t>
            </a:r>
            <a:r>
              <a:rPr lang="sr-Latn-CS" dirty="0">
                <a:solidFill>
                  <a:srgbClr val="FF0000"/>
                </a:solidFill>
              </a:rPr>
              <a:t>č</a:t>
            </a:r>
            <a:r>
              <a:rPr lang="en-US" dirty="0" err="1">
                <a:solidFill>
                  <a:srgbClr val="FF0000"/>
                </a:solidFill>
              </a:rPr>
              <a:t>nosti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uveliko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su</a:t>
            </a:r>
            <a:r>
              <a:rPr lang="en-US" dirty="0">
                <a:solidFill>
                  <a:srgbClr val="FF0000"/>
                </a:solidFill>
              </a:rPr>
              <a:t> do</a:t>
            </a:r>
            <a:r>
              <a:rPr lang="sr-Latn-CS" dirty="0">
                <a:solidFill>
                  <a:srgbClr val="FF0000"/>
                </a:solidFill>
              </a:rPr>
              <a:t>š</a:t>
            </a:r>
            <a:r>
              <a:rPr lang="en-US" dirty="0">
                <a:solidFill>
                  <a:srgbClr val="FF0000"/>
                </a:solidFill>
              </a:rPr>
              <a:t>li do </a:t>
            </a:r>
            <a:r>
              <a:rPr lang="en-US" dirty="0" err="1">
                <a:solidFill>
                  <a:srgbClr val="FF0000"/>
                </a:solidFill>
              </a:rPr>
              <a:t>izra</a:t>
            </a:r>
            <a:r>
              <a:rPr lang="sr-Latn-CS" dirty="0">
                <a:solidFill>
                  <a:srgbClr val="FF0000"/>
                </a:solidFill>
              </a:rPr>
              <a:t>ž</a:t>
            </a:r>
            <a:r>
              <a:rPr lang="en-US" dirty="0" err="1">
                <a:solidFill>
                  <a:srgbClr val="FF0000"/>
                </a:solidFill>
              </a:rPr>
              <a:t>aja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sr-Latn-CS" dirty="0">
                <a:solidFill>
                  <a:srgbClr val="FF0000"/>
                </a:solidFill>
              </a:rPr>
              <a:t>š</a:t>
            </a:r>
            <a:r>
              <a:rPr lang="en-US" dirty="0">
                <a:solidFill>
                  <a:srgbClr val="FF0000"/>
                </a:solidFill>
              </a:rPr>
              <a:t>to </a:t>
            </a:r>
            <a:r>
              <a:rPr lang="en-US" dirty="0" err="1">
                <a:solidFill>
                  <a:srgbClr val="FF0000"/>
                </a:solidFill>
              </a:rPr>
              <a:t>dobija</a:t>
            </a:r>
            <a:r>
              <a:rPr lang="en-US" dirty="0">
                <a:solidFill>
                  <a:srgbClr val="FF0000"/>
                </a:solidFill>
              </a:rPr>
              <a:t> i </a:t>
            </a:r>
            <a:r>
              <a:rPr lang="en-US" dirty="0" err="1">
                <a:solidFill>
                  <a:srgbClr val="FF0000"/>
                </a:solidFill>
              </a:rPr>
              <a:t>vanvremensko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zna</a:t>
            </a:r>
            <a:r>
              <a:rPr lang="sr-Latn-CS" dirty="0">
                <a:solidFill>
                  <a:srgbClr val="FF0000"/>
                </a:solidFill>
              </a:rPr>
              <a:t>č</a:t>
            </a:r>
            <a:r>
              <a:rPr lang="en-US" dirty="0" err="1">
                <a:solidFill>
                  <a:srgbClr val="FF0000"/>
                </a:solidFill>
              </a:rPr>
              <a:t>enje</a:t>
            </a:r>
            <a:r>
              <a:rPr lang="en-US" dirty="0">
                <a:solidFill>
                  <a:srgbClr val="FF0000"/>
                </a:solidFill>
              </a:rPr>
              <a:t>.</a:t>
            </a:r>
            <a:endParaRPr lang="sr-Latn-CS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četvrtom činu Hljestakov je u potpunosti prihvatio svoju ulogu revizora koju su mu namijenili. Predstavnici lokalne vlasti dolaze u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grado</a:t>
            </a:r>
            <a:r>
              <a:rPr lang="sr-Latn-M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načelnikovu </a:t>
            </a: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kuću da bi se predstavili gostu. Jedan po jedan ulaze u sobu i predstavljaju se sa strahom. Prije odlaska svaki od njih nudi novac kao zajam.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Hljestakov je bio oduševljen i sve mu je to delovalo zabavno. Pisao je svom prijatelju novinaru u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koji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sr-Latn-M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Petrograd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sr-Latn-M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opisao svu ovu pokvarenu varoš. Uz sve to, koristi i svaku priliku kako bi se udvarao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grado</a:t>
            </a:r>
            <a:r>
              <a:rPr lang="sr-Latn-M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načelnikovoj </a:t>
            </a: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ćerki, ali i ženi.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Malo nakon toga, zatekli su ga kako kleči pred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grado</a:t>
            </a:r>
            <a:r>
              <a:rPr lang="sr-Latn-M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načelnikovom </a:t>
            </a: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ćerkom pa on moli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grado</a:t>
            </a:r>
            <a:r>
              <a:rPr lang="sr-Latn-M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načelnika </a:t>
            </a: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njenu ruku. Venčanje bi trebalo da se uskoro održi i svi su sretni zbog toga. No, Hljestakov je molio da se venčanje odgloži na nekoliko dana kako bi mogao da obavijesti oca.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sr-Latn-ME" dirty="0">
                <a:latin typeface="Times New Roman" panose="02020603050405020304" pitchFamily="18" charset="0"/>
                <a:ea typeface="Calibri" panose="020F0502020204030204" pitchFamily="34" charset="0"/>
              </a:rPr>
              <a:t>S druge strane, sa slugom se priprema za bijeg. Smatrao je da novca ima dovoljno, a i bojao se da ga uskoro ne otkriju.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557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Peti čin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lnSpc>
                <a:spcPct val="80000"/>
              </a:lnSpc>
              <a:buNone/>
            </a:pPr>
            <a:r>
              <a:rPr lang="en-US" sz="2400" dirty="0"/>
              <a:t>A </a:t>
            </a:r>
            <a:r>
              <a:rPr lang="en-US" sz="2400" dirty="0" err="1"/>
              <a:t>onda</a:t>
            </a:r>
            <a:r>
              <a:rPr lang="sr-Latn-CS" sz="2400" dirty="0"/>
              <a:t> </a:t>
            </a:r>
            <a:r>
              <a:rPr lang="en-US" sz="2400" dirty="0"/>
              <a:t>- </a:t>
            </a:r>
            <a:r>
              <a:rPr lang="sr-Latn-CS" sz="2400" dirty="0"/>
              <a:t>š</a:t>
            </a:r>
            <a:r>
              <a:rPr lang="en-US" sz="2400" dirty="0"/>
              <a:t>ok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sve</a:t>
            </a:r>
            <a:r>
              <a:rPr lang="en-US" sz="2400" dirty="0"/>
              <a:t> </a:t>
            </a:r>
            <a:r>
              <a:rPr lang="en-US" sz="2400" dirty="0" err="1"/>
              <a:t>njih</a:t>
            </a:r>
            <a:r>
              <a:rPr lang="en-US" sz="2400" dirty="0"/>
              <a:t>. </a:t>
            </a:r>
            <a:r>
              <a:rPr lang="en-US" sz="2400" dirty="0" err="1"/>
              <a:t>Dolazi</a:t>
            </a:r>
            <a:r>
              <a:rPr lang="en-US" sz="2400" dirty="0"/>
              <a:t> </a:t>
            </a:r>
            <a:r>
              <a:rPr lang="en-US" sz="2400" dirty="0" err="1"/>
              <a:t>po</a:t>
            </a:r>
            <a:r>
              <a:rPr lang="sr-Latn-CS" sz="2400" dirty="0"/>
              <a:t>š</a:t>
            </a:r>
            <a:r>
              <a:rPr lang="en-US" sz="2400" dirty="0"/>
              <a:t>tar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pismom</a:t>
            </a:r>
            <a:r>
              <a:rPr lang="en-US" sz="2400" dirty="0"/>
              <a:t> </a:t>
            </a:r>
            <a:r>
              <a:rPr lang="en-US" sz="2400" dirty="0" err="1"/>
              <a:t>Hljestakova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je </a:t>
            </a:r>
            <a:r>
              <a:rPr lang="en-US" sz="2400" dirty="0" err="1"/>
              <a:t>upu</a:t>
            </a:r>
            <a:r>
              <a:rPr lang="sr-Latn-CS" sz="2400" dirty="0"/>
              <a:t>ć</a:t>
            </a:r>
            <a:r>
              <a:rPr lang="en-US" sz="2400" dirty="0" err="1"/>
              <a:t>eno</a:t>
            </a:r>
            <a:r>
              <a:rPr lang="en-US" sz="2400" dirty="0"/>
              <a:t> </a:t>
            </a:r>
            <a:r>
              <a:rPr lang="en-US" sz="2400" dirty="0" err="1"/>
              <a:t>prijatelju</a:t>
            </a:r>
            <a:r>
              <a:rPr lang="en-US" sz="2400" dirty="0"/>
              <a:t> u Petrograd. Po</a:t>
            </a:r>
            <a:r>
              <a:rPr lang="sr-Latn-CS" sz="2400" dirty="0"/>
              <a:t>č</a:t>
            </a:r>
            <a:r>
              <a:rPr lang="en-US" sz="2400" dirty="0" err="1"/>
              <a:t>inje</a:t>
            </a:r>
            <a:r>
              <a:rPr lang="en-US" sz="2400" dirty="0"/>
              <a:t> </a:t>
            </a:r>
            <a:r>
              <a:rPr lang="sr-Latn-CS" sz="2400" dirty="0"/>
              <a:t>č</a:t>
            </a:r>
            <a:r>
              <a:rPr lang="en-US" sz="2400" dirty="0" err="1"/>
              <a:t>itanje</a:t>
            </a:r>
            <a:r>
              <a:rPr lang="en-US" sz="2400" dirty="0"/>
              <a:t> </a:t>
            </a:r>
            <a:r>
              <a:rPr lang="en-US" sz="2400" dirty="0" err="1"/>
              <a:t>pisma</a:t>
            </a:r>
            <a:r>
              <a:rPr lang="en-US" sz="2400" dirty="0"/>
              <a:t> u </a:t>
            </a:r>
            <a:r>
              <a:rPr lang="en-US" sz="2400" dirty="0" err="1"/>
              <a:t>prisustvu</a:t>
            </a:r>
            <a:r>
              <a:rPr lang="en-US" sz="2400" dirty="0"/>
              <a:t> </a:t>
            </a:r>
            <a:r>
              <a:rPr lang="en-US" sz="2400" dirty="0" err="1"/>
              <a:t>svih</a:t>
            </a:r>
            <a:r>
              <a:rPr lang="en-US" sz="2400" dirty="0"/>
              <a:t>. U </a:t>
            </a:r>
            <a:r>
              <a:rPr lang="en-US" sz="2400" dirty="0" err="1"/>
              <a:t>njemu</a:t>
            </a:r>
            <a:r>
              <a:rPr lang="en-US" sz="2400" dirty="0"/>
              <a:t> je </a:t>
            </a:r>
            <a:r>
              <a:rPr lang="en-US" sz="2400" dirty="0" err="1"/>
              <a:t>Hljestakov</a:t>
            </a:r>
            <a:r>
              <a:rPr lang="en-US" sz="2400" dirty="0"/>
              <a:t> </a:t>
            </a:r>
            <a:r>
              <a:rPr lang="en-US" sz="2400" dirty="0" err="1"/>
              <a:t>podsm</a:t>
            </a:r>
            <a:r>
              <a:rPr lang="sr-Latn-CS" sz="2400" dirty="0"/>
              <a:t>ij</a:t>
            </a:r>
            <a:r>
              <a:rPr lang="en-US" sz="2400" dirty="0"/>
              <a:t>eh </a:t>
            </a:r>
            <a:r>
              <a:rPr lang="en-US" sz="2400" dirty="0" err="1"/>
              <a:t>upu</a:t>
            </a:r>
            <a:r>
              <a:rPr lang="sr-Latn-CS" sz="2400" dirty="0"/>
              <a:t>ć</a:t>
            </a:r>
            <a:r>
              <a:rPr lang="en-US" sz="2400" dirty="0"/>
              <a:t>en </a:t>
            </a:r>
            <a:r>
              <a:rPr lang="en-US" sz="2400" dirty="0" err="1"/>
              <a:t>svima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uv</a:t>
            </a:r>
            <a:r>
              <a:rPr lang="sr-Latn-CS" sz="2400" dirty="0"/>
              <a:t>j</a:t>
            </a:r>
            <a:r>
              <a:rPr lang="en-US" sz="2400" dirty="0" err="1"/>
              <a:t>ereni</a:t>
            </a:r>
            <a:r>
              <a:rPr lang="en-US" sz="2400" dirty="0"/>
              <a:t> da ne</a:t>
            </a:r>
            <a:r>
              <a:rPr lang="sr-Latn-CS" sz="2400" dirty="0"/>
              <a:t>š</a:t>
            </a:r>
            <a:r>
              <a:rPr lang="en-US" sz="2400" dirty="0"/>
              <a:t>to </a:t>
            </a:r>
            <a:r>
              <a:rPr lang="en-US" sz="2400" dirty="0" err="1"/>
              <a:t>zna</a:t>
            </a:r>
            <a:r>
              <a:rPr lang="sr-Latn-CS" sz="2400" dirty="0"/>
              <a:t>č</a:t>
            </a:r>
            <a:r>
              <a:rPr lang="en-US" sz="2400" dirty="0"/>
              <a:t>e u tom </a:t>
            </a:r>
            <a:r>
              <a:rPr lang="en-US" sz="2400" dirty="0" err="1"/>
              <a:t>provincijskom</a:t>
            </a:r>
            <a:r>
              <a:rPr lang="en-US" sz="2400" dirty="0"/>
              <a:t> </a:t>
            </a:r>
            <a:r>
              <a:rPr lang="sr-Latn-CS" sz="2400" dirty="0"/>
              <a:t>ž</a:t>
            </a:r>
            <a:r>
              <a:rPr lang="en-US" sz="2400" dirty="0" err="1"/>
              <a:t>ivotu</a:t>
            </a:r>
            <a:r>
              <a:rPr lang="en-US" sz="2400" dirty="0"/>
              <a:t>.</a:t>
            </a:r>
            <a:endParaRPr lang="sr-Latn-CS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 marL="114300" indent="0">
              <a:lnSpc>
                <a:spcPct val="80000"/>
              </a:lnSpc>
              <a:buNone/>
            </a:pPr>
            <a:r>
              <a:rPr lang="en-US" sz="2400" dirty="0"/>
              <a:t>Pismo </a:t>
            </a:r>
            <a:r>
              <a:rPr lang="en-US" sz="2400" dirty="0" err="1"/>
              <a:t>otkriva</a:t>
            </a:r>
            <a:r>
              <a:rPr lang="en-US" sz="2400" dirty="0"/>
              <a:t> da </a:t>
            </a:r>
            <a:r>
              <a:rPr lang="en-US" sz="2400" dirty="0" err="1"/>
              <a:t>Hljestakov</a:t>
            </a:r>
            <a:r>
              <a:rPr lang="en-US" sz="2400" dirty="0"/>
              <a:t> </a:t>
            </a:r>
            <a:r>
              <a:rPr lang="en-US" sz="2400" dirty="0" err="1"/>
              <a:t>nije</a:t>
            </a:r>
            <a:r>
              <a:rPr lang="en-US" sz="2400" dirty="0"/>
              <a:t> </a:t>
            </a:r>
            <a:r>
              <a:rPr lang="en-US" sz="2400" dirty="0" err="1"/>
              <a:t>nikakav</a:t>
            </a:r>
            <a:r>
              <a:rPr lang="en-US" sz="2400" dirty="0"/>
              <a:t> </a:t>
            </a:r>
            <a:r>
              <a:rPr lang="en-US" sz="2400" dirty="0" err="1"/>
              <a:t>revizor</a:t>
            </a:r>
            <a:r>
              <a:rPr lang="en-US" sz="2400" dirty="0"/>
              <a:t>, </a:t>
            </a:r>
            <a:r>
              <a:rPr lang="en-US" sz="2400" dirty="0" err="1"/>
              <a:t>niti</a:t>
            </a:r>
            <a:r>
              <a:rPr lang="en-US" sz="2400" dirty="0"/>
              <a:t> </a:t>
            </a:r>
            <a:r>
              <a:rPr lang="en-US" sz="2400" dirty="0" err="1"/>
              <a:t>neka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sr-Latn-CS" sz="2400" dirty="0"/>
              <a:t>ž</a:t>
            </a:r>
            <a:r>
              <a:rPr lang="en-US" sz="2400" dirty="0" err="1"/>
              <a:t>na</a:t>
            </a:r>
            <a:r>
              <a:rPr lang="en-US" sz="2400" dirty="0"/>
              <a:t> li</a:t>
            </a:r>
            <a:r>
              <a:rPr lang="sr-Latn-CS" sz="2400" dirty="0"/>
              <a:t>č</a:t>
            </a:r>
            <a:r>
              <a:rPr lang="en-US" sz="2400" dirty="0" err="1"/>
              <a:t>nost</a:t>
            </a:r>
            <a:r>
              <a:rPr lang="en-US" sz="2400" dirty="0"/>
              <a:t>, </a:t>
            </a:r>
            <a:r>
              <a:rPr lang="en-US" sz="2400" dirty="0" err="1"/>
              <a:t>ve</a:t>
            </a:r>
            <a:r>
              <a:rPr lang="sr-Latn-CS" sz="2400" dirty="0"/>
              <a:t>ć</a:t>
            </a:r>
            <a:r>
              <a:rPr lang="en-US" sz="2400" dirty="0"/>
              <a:t> </a:t>
            </a:r>
            <a:r>
              <a:rPr lang="en-US" sz="2400" dirty="0" err="1"/>
              <a:t>slu</a:t>
            </a:r>
            <a:r>
              <a:rPr lang="sr-Latn-CS" sz="2400" dirty="0"/>
              <a:t>č</a:t>
            </a:r>
            <a:r>
              <a:rPr lang="en-US" sz="2400" dirty="0" err="1"/>
              <a:t>ajni</a:t>
            </a:r>
            <a:r>
              <a:rPr lang="en-US" sz="2400" dirty="0"/>
              <a:t> </a:t>
            </a:r>
            <a:r>
              <a:rPr lang="en-US" sz="2400" dirty="0" err="1"/>
              <a:t>prolaznik</a:t>
            </a:r>
            <a:r>
              <a:rPr lang="en-US" sz="2400" dirty="0"/>
              <a:t> i </a:t>
            </a:r>
            <a:r>
              <a:rPr lang="en-US" sz="2400" dirty="0" err="1"/>
              <a:t>prevarant</a:t>
            </a:r>
            <a:r>
              <a:rPr lang="en-US" sz="2400" dirty="0"/>
              <a:t>, </a:t>
            </a:r>
            <a:r>
              <a:rPr lang="en-US" sz="2400" dirty="0" err="1"/>
              <a:t>te</a:t>
            </a:r>
            <a:r>
              <a:rPr lang="en-US" sz="2400" dirty="0"/>
              <a:t> da je </a:t>
            </a:r>
            <a:r>
              <a:rPr lang="en-US" sz="2400" dirty="0" err="1"/>
              <a:t>na</a:t>
            </a:r>
            <a:r>
              <a:rPr lang="sr-Latn-CS" sz="2400" dirty="0"/>
              <a:t>č</a:t>
            </a:r>
            <a:r>
              <a:rPr lang="en-US" sz="2400" dirty="0" err="1"/>
              <a:t>elnik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svojom</a:t>
            </a:r>
            <a:r>
              <a:rPr lang="en-US" sz="2400" dirty="0"/>
              <a:t> </a:t>
            </a:r>
            <a:r>
              <a:rPr lang="en-US" sz="2400" dirty="0" err="1"/>
              <a:t>porodicom</a:t>
            </a:r>
            <a:r>
              <a:rPr lang="en-US" sz="2400" dirty="0"/>
              <a:t> </a:t>
            </a:r>
            <a:r>
              <a:rPr lang="en-US" sz="2400" dirty="0" err="1"/>
              <a:t>izigran</a:t>
            </a:r>
            <a:r>
              <a:rPr lang="en-US" sz="2400" dirty="0"/>
              <a:t> i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ostali</a:t>
            </a:r>
            <a:r>
              <a:rPr lang="en-US" sz="2400" dirty="0"/>
              <a:t> ism</a:t>
            </a:r>
            <a:r>
              <a:rPr lang="sr-Latn-CS" sz="2400" dirty="0"/>
              <a:t>i</a:t>
            </a:r>
            <a:r>
              <a:rPr lang="en-US" sz="2400" dirty="0" err="1"/>
              <a:t>jan</a:t>
            </a:r>
            <a:r>
              <a:rPr lang="en-US" sz="2400" dirty="0" err="1" smtClean="0"/>
              <a:t>.</a:t>
            </a:r>
            <a:endParaRPr lang="sr-Latn-ME" sz="2400" dirty="0" smtClean="0"/>
          </a:p>
          <a:p>
            <a:pPr marL="114300" indent="0">
              <a:lnSpc>
                <a:spcPct val="90000"/>
              </a:lnSpc>
              <a:buNone/>
            </a:pPr>
            <a:r>
              <a:rPr lang="sr-Latn-CS" sz="2400" dirty="0"/>
              <a:t>I</a:t>
            </a:r>
            <a:r>
              <a:rPr lang="en-US" sz="2400" dirty="0"/>
              <a:t> </a:t>
            </a:r>
            <a:r>
              <a:rPr lang="en-US" sz="2400" dirty="0" err="1"/>
              <a:t>dok</a:t>
            </a:r>
            <a:r>
              <a:rPr lang="en-US" sz="2400" dirty="0"/>
              <a:t> </a:t>
            </a:r>
            <a:r>
              <a:rPr lang="en-US" sz="2400" dirty="0" err="1"/>
              <a:t>jo</a:t>
            </a:r>
            <a:r>
              <a:rPr lang="sr-Latn-CS" sz="2400" dirty="0"/>
              <a:t>š</a:t>
            </a:r>
            <a:r>
              <a:rPr lang="en-US" sz="2400" dirty="0"/>
              <a:t> </a:t>
            </a:r>
            <a:r>
              <a:rPr lang="en-US" sz="2400" dirty="0" err="1"/>
              <a:t>traje</a:t>
            </a:r>
            <a:r>
              <a:rPr lang="en-US" sz="2400" dirty="0"/>
              <a:t> </a:t>
            </a:r>
            <a:r>
              <a:rPr lang="en-US" sz="2400" dirty="0" err="1"/>
              <a:t>stanje</a:t>
            </a:r>
            <a:r>
              <a:rPr lang="en-US" sz="2400" dirty="0"/>
              <a:t> </a:t>
            </a:r>
            <a:r>
              <a:rPr lang="en-US" sz="2400" dirty="0" err="1"/>
              <a:t>izazvano</a:t>
            </a:r>
            <a:r>
              <a:rPr lang="en-US" sz="2400" dirty="0"/>
              <a:t> </a:t>
            </a:r>
            <a:r>
              <a:rPr lang="en-US" sz="2400" dirty="0" err="1"/>
              <a:t>brukom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je do</a:t>
            </a:r>
            <a:r>
              <a:rPr lang="sr-Latn-CS" sz="2400" dirty="0"/>
              <a:t>š</a:t>
            </a:r>
            <a:r>
              <a:rPr lang="en-US" sz="2400" dirty="0"/>
              <a:t>la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pismom</a:t>
            </a:r>
            <a:r>
              <a:rPr lang="en-US" sz="2400" dirty="0"/>
              <a:t>, </a:t>
            </a:r>
            <a:r>
              <a:rPr lang="en-US" sz="2400" dirty="0" err="1"/>
              <a:t>sti</a:t>
            </a:r>
            <a:r>
              <a:rPr lang="sr-Latn-CS" sz="2400" dirty="0"/>
              <a:t>ž</a:t>
            </a:r>
            <a:r>
              <a:rPr lang="en-US" sz="2400" dirty="0"/>
              <a:t>e </a:t>
            </a:r>
            <a:r>
              <a:rPr lang="en-US" sz="2400" dirty="0" err="1"/>
              <a:t>gromovita</a:t>
            </a:r>
            <a:r>
              <a:rPr lang="en-US" sz="2400" dirty="0"/>
              <a:t> v</a:t>
            </a:r>
            <a:r>
              <a:rPr lang="sr-Latn-CS" sz="2400" dirty="0"/>
              <a:t>ij</a:t>
            </a:r>
            <a:r>
              <a:rPr lang="en-US" sz="2400" dirty="0" err="1"/>
              <a:t>est</a:t>
            </a:r>
            <a:r>
              <a:rPr lang="en-US" sz="2400" dirty="0"/>
              <a:t> o </a:t>
            </a:r>
            <a:r>
              <a:rPr lang="en-US" sz="2400" dirty="0" err="1"/>
              <a:t>dolasku</a:t>
            </a:r>
            <a:r>
              <a:rPr lang="en-US" sz="2400" dirty="0"/>
              <a:t> </a:t>
            </a:r>
            <a:r>
              <a:rPr lang="en-US" sz="2400" dirty="0" err="1"/>
              <a:t>pravog</a:t>
            </a:r>
            <a:r>
              <a:rPr lang="en-US" sz="2400" dirty="0"/>
              <a:t> </a:t>
            </a:r>
            <a:r>
              <a:rPr lang="en-US" sz="2400" dirty="0" err="1"/>
              <a:t>revizora</a:t>
            </a:r>
            <a:r>
              <a:rPr lang="en-US" sz="2400" dirty="0"/>
              <a:t>. Ova v</a:t>
            </a:r>
            <a:r>
              <a:rPr lang="sr-Latn-CS" sz="2400" dirty="0"/>
              <a:t>ij</a:t>
            </a:r>
            <a:r>
              <a:rPr lang="en-US" sz="2400" dirty="0" err="1"/>
              <a:t>est</a:t>
            </a:r>
            <a:r>
              <a:rPr lang="en-US" sz="2400" dirty="0"/>
              <a:t> je </a:t>
            </a:r>
            <a:r>
              <a:rPr lang="en-US" sz="2400" dirty="0" err="1"/>
              <a:t>pretvorila</a:t>
            </a:r>
            <a:r>
              <a:rPr lang="en-US" sz="2400" dirty="0"/>
              <a:t> </a:t>
            </a:r>
            <a:r>
              <a:rPr lang="en-US" sz="2400" dirty="0" err="1"/>
              <a:t>sve</a:t>
            </a:r>
            <a:r>
              <a:rPr lang="en-US" sz="2400" dirty="0"/>
              <a:t> </a:t>
            </a:r>
            <a:r>
              <a:rPr lang="en-US" sz="2400" dirty="0" err="1"/>
              <a:t>prisutne</a:t>
            </a:r>
            <a:r>
              <a:rPr lang="en-US" sz="2400" dirty="0"/>
              <a:t> u </a:t>
            </a:r>
            <a:r>
              <a:rPr lang="en-US" sz="2400" dirty="0" err="1"/>
              <a:t>skamenjenu</a:t>
            </a:r>
            <a:r>
              <a:rPr lang="en-US" sz="2400" dirty="0"/>
              <a:t> </a:t>
            </a:r>
            <a:r>
              <a:rPr lang="en-US" sz="2400" dirty="0" err="1"/>
              <a:t>grupu</a:t>
            </a:r>
            <a:r>
              <a:rPr lang="en-US" sz="2400" dirty="0"/>
              <a:t>. </a:t>
            </a:r>
            <a:r>
              <a:rPr lang="en-US" sz="2400" dirty="0" err="1"/>
              <a:t>Sve</a:t>
            </a:r>
            <a:r>
              <a:rPr lang="en-US" sz="2400" dirty="0"/>
              <a:t> se </a:t>
            </a:r>
            <a:r>
              <a:rPr lang="en-US" sz="2400" dirty="0" err="1"/>
              <a:t>pretvara</a:t>
            </a:r>
            <a:r>
              <a:rPr lang="en-US" sz="2400" dirty="0"/>
              <a:t> u n</a:t>
            </a:r>
            <a:r>
              <a:rPr lang="sr-Latn-CS" sz="2400" dirty="0"/>
              <a:t>ij</a:t>
            </a:r>
            <a:r>
              <a:rPr lang="en-US" sz="2400" dirty="0"/>
              <a:t>emu </a:t>
            </a:r>
            <a:r>
              <a:rPr lang="en-US" sz="2400" dirty="0" err="1"/>
              <a:t>scenu</a:t>
            </a:r>
            <a:r>
              <a:rPr lang="en-US" sz="2400" dirty="0"/>
              <a:t>, u </a:t>
            </a:r>
            <a:r>
              <a:rPr lang="en-US" sz="2400" dirty="0" err="1"/>
              <a:t>kojoj</a:t>
            </a:r>
            <a:r>
              <a:rPr lang="en-US" sz="2400" dirty="0"/>
              <a:t> </a:t>
            </a:r>
            <a:r>
              <a:rPr lang="en-US" sz="2400" dirty="0" err="1"/>
              <a:t>nema</a:t>
            </a:r>
            <a:r>
              <a:rPr lang="en-US" sz="2400" dirty="0"/>
              <a:t> </a:t>
            </a:r>
            <a:r>
              <a:rPr lang="en-US" sz="2400" dirty="0" err="1"/>
              <a:t>ni</a:t>
            </a:r>
            <a:r>
              <a:rPr lang="en-US" sz="2400" dirty="0"/>
              <a:t> </a:t>
            </a:r>
            <a:r>
              <a:rPr lang="en-US" sz="2400" dirty="0" err="1"/>
              <a:t>pokreta</a:t>
            </a:r>
            <a:r>
              <a:rPr lang="en-US" sz="2400" dirty="0"/>
              <a:t> </a:t>
            </a:r>
            <a:r>
              <a:rPr lang="en-US" sz="2400" dirty="0" err="1"/>
              <a:t>ni</a:t>
            </a:r>
            <a:r>
              <a:rPr lang="en-US" sz="2400" dirty="0"/>
              <a:t> r</a:t>
            </a:r>
            <a:r>
              <a:rPr lang="sr-Latn-CS" sz="2400" dirty="0"/>
              <a:t>ij</a:t>
            </a:r>
            <a:r>
              <a:rPr lang="en-US" sz="2400" dirty="0"/>
              <a:t>e</a:t>
            </a:r>
            <a:r>
              <a:rPr lang="sr-Latn-CS" sz="2400" dirty="0"/>
              <a:t>č</a:t>
            </a:r>
            <a:r>
              <a:rPr lang="en-US" sz="2400" dirty="0"/>
              <a:t>i.</a:t>
            </a:r>
            <a:endParaRPr lang="sr-Latn-CS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 marL="114300" indent="0">
              <a:lnSpc>
                <a:spcPct val="90000"/>
              </a:lnSpc>
              <a:buNone/>
            </a:pPr>
            <a:r>
              <a:rPr lang="en-US" sz="2400" dirty="0" err="1"/>
              <a:t>Tako</a:t>
            </a:r>
            <a:r>
              <a:rPr lang="en-US" sz="2400" dirty="0"/>
              <a:t> se </a:t>
            </a:r>
            <a:r>
              <a:rPr lang="en-US" sz="2400" dirty="0" err="1"/>
              <a:t>zavr</a:t>
            </a:r>
            <a:r>
              <a:rPr lang="sr-Latn-CS" sz="2400" dirty="0"/>
              <a:t>š</a:t>
            </a:r>
            <a:r>
              <a:rPr lang="en-US" sz="2400" dirty="0" err="1"/>
              <a:t>ava</a:t>
            </a:r>
            <a:r>
              <a:rPr lang="en-US" sz="2400" dirty="0"/>
              <a:t> </a:t>
            </a:r>
            <a:r>
              <a:rPr lang="en-US" sz="2400" dirty="0" err="1"/>
              <a:t>Gogoljeva</a:t>
            </a:r>
            <a:r>
              <a:rPr lang="en-US" sz="2400" dirty="0"/>
              <a:t> </a:t>
            </a:r>
            <a:r>
              <a:rPr lang="en-US" sz="2400" dirty="0" err="1"/>
              <a:t>komedija</a:t>
            </a:r>
            <a:r>
              <a:rPr lang="sr-Latn-CS" sz="2400" dirty="0"/>
              <a:t> </a:t>
            </a:r>
            <a:r>
              <a:rPr lang="en-US" sz="2400" dirty="0"/>
              <a:t>u </a:t>
            </a:r>
            <a:r>
              <a:rPr lang="en-US" sz="2400" dirty="0" err="1"/>
              <a:t>kojoj</a:t>
            </a:r>
            <a:r>
              <a:rPr lang="en-US" sz="2400" dirty="0"/>
              <a:t>,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prvi</a:t>
            </a:r>
            <a:r>
              <a:rPr lang="en-US" sz="2400" dirty="0"/>
              <a:t> </a:t>
            </a:r>
            <a:r>
              <a:rPr lang="en-US" sz="2400" dirty="0" err="1"/>
              <a:t>pogled</a:t>
            </a:r>
            <a:r>
              <a:rPr lang="en-US" sz="2400" dirty="0"/>
              <a:t>, </a:t>
            </a:r>
            <a:r>
              <a:rPr lang="en-US" sz="2400" dirty="0" err="1"/>
              <a:t>sve</a:t>
            </a:r>
            <a:r>
              <a:rPr lang="en-US" sz="2400" dirty="0"/>
              <a:t> d</a:t>
            </a:r>
            <a:r>
              <a:rPr lang="sr-Latn-CS" sz="2400" dirty="0"/>
              <a:t>j</a:t>
            </a:r>
            <a:r>
              <a:rPr lang="en-US" sz="2400" dirty="0" err="1"/>
              <a:t>eluje</a:t>
            </a:r>
            <a:r>
              <a:rPr lang="en-US" sz="2400" dirty="0"/>
              <a:t> obi</a:t>
            </a:r>
            <a:r>
              <a:rPr lang="sr-Latn-CS" sz="2400" dirty="0"/>
              <a:t>č</a:t>
            </a:r>
            <a:r>
              <a:rPr lang="en-US" sz="2400" dirty="0"/>
              <a:t>no, a </a:t>
            </a:r>
            <a:r>
              <a:rPr lang="en-US" sz="2400" dirty="0" err="1"/>
              <a:t>opet</a:t>
            </a:r>
            <a:r>
              <a:rPr lang="en-US" sz="2400" dirty="0"/>
              <a:t> </a:t>
            </a:r>
            <a:r>
              <a:rPr lang="en-US" sz="2400" dirty="0" err="1"/>
              <a:t>izuzetno</a:t>
            </a:r>
            <a:r>
              <a:rPr lang="en-US" sz="2400" dirty="0"/>
              <a:t> i </a:t>
            </a:r>
            <a:r>
              <a:rPr lang="en-US" sz="2400" dirty="0" err="1"/>
              <a:t>neponovljivo</a:t>
            </a:r>
            <a:r>
              <a:rPr lang="en-US" sz="2400" dirty="0"/>
              <a:t>.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39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F62DCB-EC88-4EFA-8D2E-2F9CED381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Društvena komedija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282CB2-1859-44C2-9F8F-385769E93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...ukazuje na mane i nedostatke jednog društvenog sloja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738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B03783-9F25-4F08-945E-ABBB8A273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Komedija situacije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9CE045-3B7F-4517-90CC-AD719964C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...vrsta je komedije u čijem se prvom planu nalazi radnja zasnovana na zapletu, zabuni, nepažnji, komičnost se postiže  tako što se dramska lica nalaze u smiješnim situacijama koje su jasne čitaocu, ali ne i njima,junacima.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4049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EE2232-D21B-4A54-9972-E725BEF24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Satira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9BCF52-7CE5-423E-88FE-CDD97B684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Pod satirom se podrazumijeva književna vrsta u kojoj se na podrugljiv,ali duhovit način izlažu kritici mane pojedinca ili društva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383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piscu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lnSpc>
                <a:spcPct val="80000"/>
              </a:lnSpc>
              <a:buNone/>
            </a:pPr>
            <a:r>
              <a:rPr lang="en-US" sz="2400" dirty="0" err="1"/>
              <a:t>Nikolaj</a:t>
            </a:r>
            <a:r>
              <a:rPr lang="en-US" sz="2400" dirty="0"/>
              <a:t> </a:t>
            </a:r>
            <a:r>
              <a:rPr lang="en-US" sz="2400" dirty="0" err="1"/>
              <a:t>Vasiljevi</a:t>
            </a:r>
            <a:r>
              <a:rPr lang="sr-Latn-CS" sz="2400" dirty="0"/>
              <a:t>č</a:t>
            </a:r>
            <a:r>
              <a:rPr lang="en-US" sz="2400" dirty="0"/>
              <a:t> </a:t>
            </a:r>
            <a:r>
              <a:rPr lang="en-US" sz="2400" dirty="0" err="1"/>
              <a:t>Gogolj</a:t>
            </a:r>
            <a:r>
              <a:rPr lang="en-US" sz="2400" dirty="0"/>
              <a:t> </a:t>
            </a:r>
            <a:r>
              <a:rPr lang="en-US" sz="2400" dirty="0" err="1"/>
              <a:t>ro</a:t>
            </a:r>
            <a:r>
              <a:rPr lang="sr-Latn-CS" sz="2400" dirty="0"/>
              <a:t>đ</a:t>
            </a:r>
            <a:r>
              <a:rPr lang="en-US" sz="2400" dirty="0"/>
              <a:t>en je 1809. </a:t>
            </a:r>
            <a:r>
              <a:rPr lang="en-US" sz="2400" dirty="0" err="1"/>
              <a:t>godine</a:t>
            </a:r>
            <a:r>
              <a:rPr lang="en-US" sz="2400" dirty="0"/>
              <a:t> u </a:t>
            </a:r>
            <a:r>
              <a:rPr lang="en-US" sz="2400" dirty="0" err="1" smtClean="0"/>
              <a:t>Soro</a:t>
            </a:r>
            <a:r>
              <a:rPr lang="sr-Latn-ME" sz="2400" dirty="0" smtClean="0"/>
              <a:t>č</a:t>
            </a:r>
            <a:r>
              <a:rPr lang="en-US" sz="2400" dirty="0" err="1" smtClean="0"/>
              <a:t>incima</a:t>
            </a:r>
            <a:r>
              <a:rPr lang="en-US" sz="2400" dirty="0" smtClean="0"/>
              <a:t> . </a:t>
            </a:r>
            <a:endParaRPr lang="en-US" sz="2400" dirty="0" smtClean="0"/>
          </a:p>
          <a:p>
            <a:pPr marL="114300" indent="0">
              <a:lnSpc>
                <a:spcPct val="80000"/>
              </a:lnSpc>
              <a:buNone/>
            </a:pPr>
            <a:r>
              <a:rPr lang="sr-Latn-CS" sz="2400" dirty="0" smtClean="0"/>
              <a:t>Š</a:t>
            </a:r>
            <a:r>
              <a:rPr lang="en-US" sz="2400" dirty="0" err="1"/>
              <a:t>kolovao</a:t>
            </a:r>
            <a:r>
              <a:rPr lang="en-US" sz="2400" dirty="0"/>
              <a:t> se u </a:t>
            </a:r>
            <a:r>
              <a:rPr lang="en-US" sz="2400" dirty="0" err="1"/>
              <a:t>Poltavi</a:t>
            </a:r>
            <a:r>
              <a:rPr lang="en-US" sz="2400" dirty="0"/>
              <a:t>, </a:t>
            </a:r>
            <a:r>
              <a:rPr lang="en-US" sz="2400" dirty="0" err="1"/>
              <a:t>zatim</a:t>
            </a:r>
            <a:r>
              <a:rPr lang="en-US" sz="2400" dirty="0"/>
              <a:t> u </a:t>
            </a:r>
            <a:r>
              <a:rPr lang="en-US" sz="2400" dirty="0" err="1"/>
              <a:t>Njezinu</a:t>
            </a:r>
            <a:r>
              <a:rPr lang="en-US" sz="2400" dirty="0"/>
              <a:t>, </a:t>
            </a:r>
            <a:r>
              <a:rPr lang="en-US" sz="2400" dirty="0" err="1"/>
              <a:t>gd</a:t>
            </a:r>
            <a:r>
              <a:rPr lang="sr-Latn-CS" sz="2400" dirty="0"/>
              <a:t>j</a:t>
            </a:r>
            <a:r>
              <a:rPr lang="en-US" sz="2400" dirty="0"/>
              <a:t>e se </a:t>
            </a:r>
            <a:r>
              <a:rPr lang="en-US" sz="2400" dirty="0" err="1"/>
              <a:t>ose</a:t>
            </a:r>
            <a:r>
              <a:rPr lang="sr-Latn-CS" sz="2400" dirty="0"/>
              <a:t>ć</a:t>
            </a:r>
            <a:r>
              <a:rPr lang="en-US" sz="2400" dirty="0" err="1"/>
              <a:t>ao</a:t>
            </a:r>
            <a:r>
              <a:rPr lang="en-US" sz="2400" dirty="0"/>
              <a:t> </a:t>
            </a:r>
            <a:r>
              <a:rPr lang="en-US" sz="2400" dirty="0" err="1"/>
              <a:t>strancem</a:t>
            </a:r>
            <a:r>
              <a:rPr lang="en-US" sz="2400" dirty="0"/>
              <a:t>, </a:t>
            </a:r>
            <a:r>
              <a:rPr lang="en-US" sz="2400" dirty="0" err="1"/>
              <a:t>kao</a:t>
            </a:r>
            <a:r>
              <a:rPr lang="en-US" sz="2400" dirty="0"/>
              <a:t> da je “</a:t>
            </a:r>
            <a:r>
              <a:rPr lang="en-US" sz="2400" dirty="0" err="1"/>
              <a:t>zalutao</a:t>
            </a:r>
            <a:r>
              <a:rPr lang="en-US" sz="2400" dirty="0"/>
              <a:t> u </a:t>
            </a:r>
            <a:r>
              <a:rPr lang="en-US" sz="2400" dirty="0" err="1"/>
              <a:t>tu</a:t>
            </a:r>
            <a:r>
              <a:rPr lang="sr-Latn-CS" sz="2400" dirty="0"/>
              <a:t>đ</a:t>
            </a:r>
            <a:r>
              <a:rPr lang="en-US" sz="2400" dirty="0" err="1"/>
              <a:t>inu</a:t>
            </a:r>
            <a:r>
              <a:rPr lang="en-US" sz="2400" dirty="0"/>
              <a:t>”. </a:t>
            </a:r>
            <a:r>
              <a:rPr lang="sr-Latn-CS" sz="2400" dirty="0"/>
              <a:t>Š</a:t>
            </a:r>
            <a:r>
              <a:rPr lang="en-US" sz="2400" dirty="0" err="1"/>
              <a:t>kolovanje</a:t>
            </a:r>
            <a:r>
              <a:rPr lang="en-US" sz="2400" dirty="0"/>
              <a:t> </a:t>
            </a:r>
            <a:r>
              <a:rPr lang="en-US" sz="2400" dirty="0" err="1"/>
              <a:t>nastavlja</a:t>
            </a:r>
            <a:r>
              <a:rPr lang="en-US" sz="2400" dirty="0"/>
              <a:t> u </a:t>
            </a:r>
            <a:r>
              <a:rPr lang="en-US" sz="2400" dirty="0" err="1"/>
              <a:t>Petrogradu</a:t>
            </a:r>
            <a:r>
              <a:rPr lang="en-US" sz="2400" dirty="0"/>
              <a:t>, u </a:t>
            </a:r>
            <a:r>
              <a:rPr lang="en-US" sz="2400" dirty="0" err="1"/>
              <a:t>kome</a:t>
            </a:r>
            <a:r>
              <a:rPr lang="en-US" sz="2400" dirty="0"/>
              <a:t> </a:t>
            </a:r>
            <a:r>
              <a:rPr lang="sr-Latn-CS" sz="2400" dirty="0"/>
              <a:t>ć</a:t>
            </a:r>
            <a:r>
              <a:rPr lang="en-US" sz="2400" dirty="0"/>
              <a:t>e </a:t>
            </a:r>
            <a:r>
              <a:rPr lang="en-US" sz="2400" dirty="0" err="1"/>
              <a:t>upoznati</a:t>
            </a:r>
            <a:r>
              <a:rPr lang="en-US" sz="2400" dirty="0"/>
              <a:t> </a:t>
            </a:r>
            <a:r>
              <a:rPr lang="en-US" sz="2400" dirty="0" err="1"/>
              <a:t>jedan</a:t>
            </a:r>
            <a:r>
              <a:rPr lang="en-US" sz="2400" dirty="0"/>
              <a:t> </a:t>
            </a:r>
            <a:r>
              <a:rPr lang="en-US" sz="2400" dirty="0" err="1"/>
              <a:t>drugi</a:t>
            </a:r>
            <a:r>
              <a:rPr lang="en-US" sz="2400" dirty="0"/>
              <a:t> </a:t>
            </a:r>
            <a:r>
              <a:rPr lang="en-US" sz="2400" dirty="0" err="1"/>
              <a:t>sv</a:t>
            </a:r>
            <a:r>
              <a:rPr lang="sr-Latn-CS" sz="2400" dirty="0"/>
              <a:t>ij</a:t>
            </a:r>
            <a:r>
              <a:rPr lang="en-US" sz="2400" dirty="0"/>
              <a:t>et, </a:t>
            </a:r>
            <a:r>
              <a:rPr lang="en-US" sz="2400" dirty="0" err="1"/>
              <a:t>sv</a:t>
            </a:r>
            <a:r>
              <a:rPr lang="sr-Latn-CS" sz="2400" dirty="0"/>
              <a:t>ij</a:t>
            </a:r>
            <a:r>
              <a:rPr lang="en-US" sz="2400" dirty="0"/>
              <a:t>et </a:t>
            </a:r>
            <a:r>
              <a:rPr lang="en-US" sz="2400" dirty="0" err="1"/>
              <a:t>sitnih</a:t>
            </a:r>
            <a:r>
              <a:rPr lang="en-US" sz="2400" dirty="0"/>
              <a:t> </a:t>
            </a:r>
            <a:r>
              <a:rPr lang="sr-Latn-CS" sz="2400" dirty="0"/>
              <a:t>č</a:t>
            </a:r>
            <a:r>
              <a:rPr lang="en-US" sz="2400" dirty="0" err="1"/>
              <a:t>inovnika</a:t>
            </a:r>
            <a:r>
              <a:rPr lang="en-US" sz="2400" dirty="0"/>
              <a:t>, </a:t>
            </a:r>
            <a:r>
              <a:rPr lang="en-US" sz="2400" dirty="0" err="1"/>
              <a:t>malih</a:t>
            </a:r>
            <a:r>
              <a:rPr lang="en-US" sz="2400" dirty="0"/>
              <a:t> </a:t>
            </a:r>
            <a:r>
              <a:rPr lang="en-US" sz="2400" dirty="0" err="1"/>
              <a:t>ljudi</a:t>
            </a:r>
            <a:r>
              <a:rPr lang="sr-Latn-CS" sz="2400" dirty="0"/>
              <a:t>, </a:t>
            </a:r>
            <a:r>
              <a:rPr lang="en-US" sz="2400" dirty="0"/>
              <a:t>o </a:t>
            </a:r>
            <a:r>
              <a:rPr lang="sr-Latn-CS" sz="2400" dirty="0"/>
              <a:t>č</a:t>
            </a:r>
            <a:r>
              <a:rPr lang="en-US" sz="2400" dirty="0"/>
              <a:t>emu </a:t>
            </a:r>
            <a:r>
              <a:rPr lang="sr-Latn-CS" sz="2400" dirty="0"/>
              <a:t>ć</a:t>
            </a:r>
            <a:r>
              <a:rPr lang="en-US" sz="2400" dirty="0"/>
              <a:t>e </a:t>
            </a:r>
            <a:r>
              <a:rPr lang="en-US" sz="2400" dirty="0" err="1"/>
              <a:t>tako</a:t>
            </a:r>
            <a:r>
              <a:rPr lang="sr-Latn-CS" sz="2400" dirty="0"/>
              <a:t>đ</a:t>
            </a:r>
            <a:r>
              <a:rPr lang="en-US" sz="2400" dirty="0"/>
              <a:t>e </a:t>
            </a:r>
            <a:r>
              <a:rPr lang="en-US" sz="2400" dirty="0" err="1"/>
              <a:t>pisati</a:t>
            </a:r>
            <a:r>
              <a:rPr lang="en-US" sz="2400" dirty="0"/>
              <a:t> u </a:t>
            </a:r>
            <a:r>
              <a:rPr lang="en-US" sz="2400" dirty="0" err="1"/>
              <a:t>svojim</a:t>
            </a:r>
            <a:r>
              <a:rPr lang="en-US" sz="2400" dirty="0"/>
              <a:t> </a:t>
            </a:r>
            <a:r>
              <a:rPr lang="en-US" sz="2400" i="1" dirty="0" err="1"/>
              <a:t>Petrogradskim</a:t>
            </a:r>
            <a:r>
              <a:rPr lang="en-US" sz="2400" i="1" dirty="0"/>
              <a:t> </a:t>
            </a:r>
            <a:r>
              <a:rPr lang="en-US" sz="2400" i="1" dirty="0" err="1"/>
              <a:t>pri</a:t>
            </a:r>
            <a:r>
              <a:rPr lang="sr-Latn-CS" sz="2400" i="1" dirty="0"/>
              <a:t>č</a:t>
            </a:r>
            <a:r>
              <a:rPr lang="en-US" sz="2400" i="1" dirty="0" err="1"/>
              <a:t>ama</a:t>
            </a:r>
            <a:r>
              <a:rPr lang="en-US" sz="2400" i="1" dirty="0" smtClean="0"/>
              <a:t>.</a:t>
            </a:r>
            <a:endParaRPr lang="sr-Latn-ME" sz="2400" i="1" dirty="0" smtClean="0"/>
          </a:p>
          <a:p>
            <a:pPr marL="114300" indent="0">
              <a:buNone/>
            </a:pPr>
            <a:r>
              <a:rPr lang="en-US" sz="2400" dirty="0" err="1" smtClean="0"/>
              <a:t>Gogolj</a:t>
            </a:r>
            <a:r>
              <a:rPr lang="en-US" sz="2400" dirty="0" smtClean="0"/>
              <a:t> </a:t>
            </a:r>
            <a:r>
              <a:rPr lang="en-US" sz="2400" dirty="0"/>
              <a:t>je bio </a:t>
            </a:r>
            <a:r>
              <a:rPr lang="en-US" sz="2400" dirty="0" err="1"/>
              <a:t>prijatelj</a:t>
            </a:r>
            <a:r>
              <a:rPr lang="en-US" sz="2400" dirty="0"/>
              <a:t> p</a:t>
            </a:r>
            <a:r>
              <a:rPr lang="sr-Latn-CS" sz="2400" dirty="0"/>
              <a:t>j</a:t>
            </a:r>
            <a:r>
              <a:rPr lang="en-US" sz="2400" dirty="0" err="1"/>
              <a:t>esnika</a:t>
            </a:r>
            <a:r>
              <a:rPr lang="en-US" sz="2400" dirty="0"/>
              <a:t> </a:t>
            </a:r>
            <a:r>
              <a:rPr lang="en-US" sz="2400" dirty="0" err="1"/>
              <a:t>romanti</a:t>
            </a:r>
            <a:r>
              <a:rPr lang="sr-Latn-CS" sz="2400" dirty="0"/>
              <a:t>č</a:t>
            </a:r>
            <a:r>
              <a:rPr lang="en-US" sz="2400" dirty="0" err="1"/>
              <a:t>ara</a:t>
            </a:r>
            <a:r>
              <a:rPr lang="en-US" sz="2400" dirty="0"/>
              <a:t> – </a:t>
            </a:r>
            <a:r>
              <a:rPr lang="en-US" sz="2400" dirty="0" err="1"/>
              <a:t>Zukovskog</a:t>
            </a:r>
            <a:r>
              <a:rPr lang="en-US" sz="2400" dirty="0"/>
              <a:t> i </a:t>
            </a:r>
            <a:r>
              <a:rPr lang="en-US" sz="2400" dirty="0" err="1"/>
              <a:t>Pu</a:t>
            </a:r>
            <a:r>
              <a:rPr lang="sr-Latn-CS" sz="2400" dirty="0"/>
              <a:t>š</a:t>
            </a:r>
            <a:r>
              <a:rPr lang="en-US" sz="2400" dirty="0"/>
              <a:t>kina. </a:t>
            </a:r>
            <a:r>
              <a:rPr lang="sr-Latn-ME" sz="2400" dirty="0"/>
              <a:t>N</a:t>
            </a:r>
            <a:r>
              <a:rPr lang="en-US" sz="2400" dirty="0" err="1" smtClean="0"/>
              <a:t>jegova</a:t>
            </a:r>
            <a:r>
              <a:rPr lang="en-US" sz="2400" dirty="0" smtClean="0"/>
              <a:t> </a:t>
            </a:r>
            <a:r>
              <a:rPr lang="sr-Latn-ME" sz="2400" dirty="0" smtClean="0"/>
              <a:t>prva</a:t>
            </a:r>
            <a:r>
              <a:rPr lang="en-US" sz="2400" dirty="0" smtClean="0"/>
              <a:t> </a:t>
            </a:r>
            <a:r>
              <a:rPr lang="en-US" sz="2400" dirty="0" err="1" smtClean="0"/>
              <a:t>zbirka</a:t>
            </a:r>
            <a:r>
              <a:rPr lang="en-US" sz="2400" dirty="0" smtClean="0"/>
              <a:t> </a:t>
            </a:r>
            <a:r>
              <a:rPr lang="en-US" sz="2400" dirty="0" err="1"/>
              <a:t>pripov</a:t>
            </a:r>
            <a:r>
              <a:rPr lang="sr-Latn-CS" sz="2400" dirty="0"/>
              <a:t>j</a:t>
            </a:r>
            <a:r>
              <a:rPr lang="en-US" sz="2400" dirty="0" err="1"/>
              <a:t>edaka</a:t>
            </a:r>
            <a:r>
              <a:rPr lang="en-US" sz="2400" dirty="0"/>
              <a:t> je </a:t>
            </a:r>
            <a:r>
              <a:rPr lang="en-US" sz="2400" i="1" dirty="0" err="1"/>
              <a:t>Ve</a:t>
            </a:r>
            <a:r>
              <a:rPr lang="sr-Latn-CS" sz="2400" i="1" dirty="0"/>
              <a:t>č</a:t>
            </a:r>
            <a:r>
              <a:rPr lang="en-US" sz="2400" i="1" dirty="0" err="1"/>
              <a:t>eri</a:t>
            </a:r>
            <a:r>
              <a:rPr lang="en-US" sz="2400" i="1" dirty="0"/>
              <a:t> </a:t>
            </a:r>
            <a:r>
              <a:rPr lang="en-US" sz="2400" i="1" dirty="0" err="1"/>
              <a:t>na</a:t>
            </a:r>
            <a:r>
              <a:rPr lang="en-US" sz="2400" i="1" dirty="0"/>
              <a:t> </a:t>
            </a:r>
            <a:r>
              <a:rPr lang="en-US" sz="2400" i="1" dirty="0" err="1"/>
              <a:t>sala</a:t>
            </a:r>
            <a:r>
              <a:rPr lang="sr-Latn-CS" sz="2400" i="1" dirty="0"/>
              <a:t>š</a:t>
            </a:r>
            <a:r>
              <a:rPr lang="en-US" sz="2400" i="1" dirty="0"/>
              <a:t>u </a:t>
            </a:r>
            <a:r>
              <a:rPr lang="en-US" sz="2400" i="1" dirty="0" err="1"/>
              <a:t>kod</a:t>
            </a:r>
            <a:r>
              <a:rPr lang="en-US" sz="2400" i="1" dirty="0"/>
              <a:t> </a:t>
            </a:r>
            <a:r>
              <a:rPr lang="en-US" sz="2400" i="1" dirty="0" err="1"/>
              <a:t>Dikanjake</a:t>
            </a:r>
            <a:r>
              <a:rPr lang="en-US" sz="2400" i="1" dirty="0"/>
              <a:t> </a:t>
            </a:r>
            <a:r>
              <a:rPr lang="en-US" sz="2400" dirty="0"/>
              <a:t>(1831), a </a:t>
            </a:r>
            <a:r>
              <a:rPr lang="en-US" sz="2400" dirty="0" err="1"/>
              <a:t>druga</a:t>
            </a:r>
            <a:r>
              <a:rPr lang="en-US" sz="2400" dirty="0"/>
              <a:t>, pod </a:t>
            </a:r>
            <a:r>
              <a:rPr lang="en-US" sz="2400" dirty="0" err="1"/>
              <a:t>istim</a:t>
            </a:r>
            <a:r>
              <a:rPr lang="en-US" sz="2400" dirty="0"/>
              <a:t> </a:t>
            </a:r>
            <a:r>
              <a:rPr lang="en-US" sz="2400" dirty="0" err="1"/>
              <a:t>naslovom</a:t>
            </a:r>
            <a:r>
              <a:rPr lang="en-US" sz="2400" dirty="0"/>
              <a:t>, </a:t>
            </a:r>
            <a:r>
              <a:rPr lang="en-US" sz="2400" dirty="0" err="1"/>
              <a:t>izlazi</a:t>
            </a:r>
            <a:r>
              <a:rPr lang="en-US" sz="2400" dirty="0"/>
              <a:t> </a:t>
            </a:r>
            <a:r>
              <a:rPr lang="en-US" sz="2400" dirty="0" err="1"/>
              <a:t>naredne</a:t>
            </a:r>
            <a:r>
              <a:rPr lang="en-US" sz="2400" dirty="0"/>
              <a:t>, 1832. </a:t>
            </a:r>
            <a:r>
              <a:rPr lang="en-US" sz="2400" dirty="0" err="1"/>
              <a:t>godine</a:t>
            </a:r>
            <a:r>
              <a:rPr lang="en-US" sz="2400" dirty="0"/>
              <a:t>. </a:t>
            </a:r>
            <a:r>
              <a:rPr lang="sr-Latn-ME" sz="2400" dirty="0" smtClean="0"/>
              <a:t>Zatim  piše </a:t>
            </a:r>
            <a:r>
              <a:rPr lang="en-US" sz="2400" dirty="0"/>
              <a:t> </a:t>
            </a:r>
            <a:r>
              <a:rPr lang="en-US" sz="2400" i="1" dirty="0" err="1"/>
              <a:t>Arabeske</a:t>
            </a:r>
            <a:r>
              <a:rPr lang="en-US" sz="2400" i="1" dirty="0"/>
              <a:t>,</a:t>
            </a:r>
            <a:r>
              <a:rPr lang="en-US" sz="2400" dirty="0"/>
              <a:t> </a:t>
            </a:r>
            <a:r>
              <a:rPr lang="en-US" sz="2400" dirty="0" err="1" smtClean="0"/>
              <a:t>knjig</a:t>
            </a:r>
            <a:r>
              <a:rPr lang="sr-Latn-ME" sz="2400" dirty="0" smtClean="0"/>
              <a:t>u</a:t>
            </a:r>
            <a:r>
              <a:rPr lang="en-US" sz="2400" dirty="0"/>
              <a:t> </a:t>
            </a:r>
            <a:r>
              <a:rPr lang="en-US" sz="2400" i="1" dirty="0" err="1"/>
              <a:t>Mirgorod</a:t>
            </a:r>
            <a:r>
              <a:rPr lang="en-US" sz="2400" dirty="0"/>
              <a:t>, u </a:t>
            </a:r>
            <a:r>
              <a:rPr lang="en-US" sz="2400" dirty="0" err="1"/>
              <a:t>kojoj</a:t>
            </a:r>
            <a:r>
              <a:rPr lang="en-US" sz="2400" dirty="0"/>
              <a:t> je i </a:t>
            </a:r>
            <a:r>
              <a:rPr lang="en-US" sz="2400" dirty="0" err="1"/>
              <a:t>velika</a:t>
            </a:r>
            <a:r>
              <a:rPr lang="en-US" sz="2400" dirty="0"/>
              <a:t> </a:t>
            </a:r>
            <a:r>
              <a:rPr lang="en-US" sz="2400" dirty="0" err="1"/>
              <a:t>pripov</a:t>
            </a:r>
            <a:r>
              <a:rPr lang="sr-Latn-CS" sz="2400" dirty="0"/>
              <a:t>ij</a:t>
            </a:r>
            <a:r>
              <a:rPr lang="en-US" sz="2400" dirty="0" err="1"/>
              <a:t>est</a:t>
            </a:r>
            <a:r>
              <a:rPr lang="en-US" sz="2400" dirty="0"/>
              <a:t> </a:t>
            </a:r>
            <a:r>
              <a:rPr lang="en-US" sz="2400" i="1" dirty="0" err="1"/>
              <a:t>Taras</a:t>
            </a:r>
            <a:r>
              <a:rPr lang="en-US" sz="2400" i="1" dirty="0"/>
              <a:t> </a:t>
            </a:r>
            <a:r>
              <a:rPr lang="en-US" sz="2400" i="1" dirty="0" err="1"/>
              <a:t>Buljba</a:t>
            </a:r>
            <a:r>
              <a:rPr lang="en-US" sz="2400" dirty="0"/>
              <a:t>. </a:t>
            </a:r>
            <a:r>
              <a:rPr lang="en-US" sz="2400" dirty="0" err="1"/>
              <a:t>Potom</a:t>
            </a:r>
            <a:r>
              <a:rPr lang="en-US" sz="2400" dirty="0"/>
              <a:t> </a:t>
            </a:r>
            <a:r>
              <a:rPr lang="en-US" sz="2400" dirty="0" err="1"/>
              <a:t>dolaze</a:t>
            </a:r>
            <a:r>
              <a:rPr lang="en-US" sz="2400" dirty="0"/>
              <a:t> </a:t>
            </a:r>
            <a:r>
              <a:rPr lang="en-US" sz="2400" i="1" dirty="0" err="1"/>
              <a:t>Petrogradske</a:t>
            </a:r>
            <a:r>
              <a:rPr lang="en-US" sz="2400" i="1" dirty="0"/>
              <a:t> </a:t>
            </a:r>
            <a:r>
              <a:rPr lang="en-US" sz="2400" i="1" dirty="0" err="1"/>
              <a:t>pri</a:t>
            </a:r>
            <a:r>
              <a:rPr lang="sr-Latn-CS" sz="2400" i="1" dirty="0"/>
              <a:t>č</a:t>
            </a:r>
            <a:r>
              <a:rPr lang="en-US" sz="2400" i="1" dirty="0" smtClean="0"/>
              <a:t>e.</a:t>
            </a:r>
            <a:r>
              <a:rPr lang="sr-Latn-ME" sz="2400" i="1" dirty="0"/>
              <a:t> </a:t>
            </a:r>
            <a:r>
              <a:rPr lang="sr-Latn-ME" sz="2400" dirty="0"/>
              <a:t>R</a:t>
            </a:r>
            <a:r>
              <a:rPr lang="en-US" sz="2400" dirty="0" err="1" smtClean="0"/>
              <a:t>ealizam</a:t>
            </a:r>
            <a:r>
              <a:rPr lang="sr-Latn-ME" sz="2400" dirty="0" smtClean="0"/>
              <a:t> dolazi do</a:t>
            </a:r>
            <a:r>
              <a:rPr lang="en-US" sz="2400" dirty="0" smtClean="0"/>
              <a:t> </a:t>
            </a:r>
            <a:r>
              <a:rPr lang="en-US" sz="2400" dirty="0" err="1"/>
              <a:t>izra</a:t>
            </a:r>
            <a:r>
              <a:rPr lang="sr-Latn-CS" sz="2400" dirty="0"/>
              <a:t>ž</a:t>
            </a:r>
            <a:r>
              <a:rPr lang="en-US" sz="2400" dirty="0" err="1"/>
              <a:t>aja</a:t>
            </a:r>
            <a:r>
              <a:rPr lang="en-US" sz="2400" dirty="0"/>
              <a:t> </a:t>
            </a:r>
            <a:r>
              <a:rPr lang="sr-Latn-ME" sz="2400" dirty="0" smtClean="0"/>
              <a:t>u </a:t>
            </a:r>
            <a:r>
              <a:rPr lang="en-US" sz="2400" dirty="0" err="1" smtClean="0"/>
              <a:t>pri</a:t>
            </a:r>
            <a:r>
              <a:rPr lang="sr-Latn-CS" sz="2400" dirty="0"/>
              <a:t>č</a:t>
            </a:r>
            <a:r>
              <a:rPr lang="en-US" sz="2400" dirty="0"/>
              <a:t>i </a:t>
            </a:r>
            <a:r>
              <a:rPr lang="sr-Latn-CS" sz="2400" i="1" dirty="0"/>
              <a:t>Š</a:t>
            </a:r>
            <a:r>
              <a:rPr lang="en-US" sz="2400" i="1" dirty="0" err="1"/>
              <a:t>injel</a:t>
            </a:r>
            <a:r>
              <a:rPr lang="en-US" sz="2400" i="1" dirty="0"/>
              <a:t>, </a:t>
            </a:r>
            <a:r>
              <a:rPr lang="en-US" sz="2400" dirty="0" err="1"/>
              <a:t>kao</a:t>
            </a:r>
            <a:r>
              <a:rPr lang="en-US" sz="2400" dirty="0"/>
              <a:t> i u </a:t>
            </a:r>
            <a:r>
              <a:rPr lang="en-US" sz="2400" dirty="0" err="1"/>
              <a:t>prvom</a:t>
            </a:r>
            <a:r>
              <a:rPr lang="en-US" sz="2400" dirty="0"/>
              <a:t> d</a:t>
            </a:r>
            <a:r>
              <a:rPr lang="sr-Latn-CS" sz="2400" dirty="0"/>
              <a:t>j</a:t>
            </a:r>
            <a:r>
              <a:rPr lang="en-US" sz="2400" dirty="0" err="1"/>
              <a:t>elu</a:t>
            </a:r>
            <a:r>
              <a:rPr lang="en-US" sz="2400" dirty="0"/>
              <a:t> </a:t>
            </a:r>
            <a:r>
              <a:rPr lang="en-US" sz="2400" dirty="0" err="1"/>
              <a:t>romana</a:t>
            </a:r>
            <a:r>
              <a:rPr lang="en-US" sz="2400" dirty="0"/>
              <a:t> </a:t>
            </a:r>
            <a:r>
              <a:rPr lang="en-US" sz="2400" i="1" dirty="0" err="1"/>
              <a:t>Mrtve</a:t>
            </a:r>
            <a:r>
              <a:rPr lang="en-US" sz="2400" i="1" dirty="0"/>
              <a:t> du</a:t>
            </a:r>
            <a:r>
              <a:rPr lang="sr-Latn-CS" sz="2400" i="1" dirty="0"/>
              <a:t>š</a:t>
            </a:r>
            <a:r>
              <a:rPr lang="en-US" sz="2400" i="1" dirty="0"/>
              <a:t>e</a:t>
            </a:r>
            <a:r>
              <a:rPr lang="en-US" sz="2400" dirty="0"/>
              <a:t> i </a:t>
            </a:r>
            <a:r>
              <a:rPr lang="en-US" sz="2400" dirty="0" err="1"/>
              <a:t>komediji</a:t>
            </a:r>
            <a:r>
              <a:rPr lang="en-US" sz="2400" dirty="0"/>
              <a:t> </a:t>
            </a:r>
            <a:r>
              <a:rPr lang="en-US" sz="2400" i="1" dirty="0" err="1"/>
              <a:t>Revizor</a:t>
            </a:r>
            <a:r>
              <a:rPr lang="en-US" sz="2400" i="1" dirty="0"/>
              <a:t>.</a:t>
            </a:r>
            <a:endParaRPr lang="sr-Latn-CS" sz="2400" i="1" dirty="0"/>
          </a:p>
          <a:p>
            <a:pPr marL="114300" indent="0">
              <a:buNone/>
            </a:pPr>
            <a:r>
              <a:rPr lang="sr-Latn-ME" sz="2400" dirty="0" smtClean="0"/>
              <a:t>Pred kraj života  počeo je da pokazuje znake šizofrenije. </a:t>
            </a:r>
            <a:r>
              <a:rPr lang="en-US" sz="2400" dirty="0" smtClean="0"/>
              <a:t>1852</a:t>
            </a:r>
            <a:r>
              <a:rPr lang="en-US" sz="2400" dirty="0"/>
              <a:t>.</a:t>
            </a:r>
            <a:r>
              <a:rPr lang="sr-Latn-CS" sz="2400" dirty="0"/>
              <a:t> </a:t>
            </a:r>
            <a:r>
              <a:rPr lang="en-US" sz="2400" dirty="0" err="1"/>
              <a:t>godine</a:t>
            </a:r>
            <a:r>
              <a:rPr lang="en-US" sz="2400" dirty="0"/>
              <a:t>, </a:t>
            </a:r>
            <a:r>
              <a:rPr lang="en-US" sz="2400" dirty="0" smtClean="0"/>
              <a:t>spa</a:t>
            </a:r>
            <a:r>
              <a:rPr lang="sr-Latn-ME" sz="2400" dirty="0" smtClean="0"/>
              <a:t>lio</a:t>
            </a:r>
            <a:r>
              <a:rPr lang="en-US" sz="2400" dirty="0" smtClean="0"/>
              <a:t> </a:t>
            </a:r>
            <a:r>
              <a:rPr lang="en-US" sz="2400" dirty="0"/>
              <a:t>je </a:t>
            </a:r>
            <a:r>
              <a:rPr lang="en-US" sz="2400" dirty="0" err="1" smtClean="0"/>
              <a:t>drugi</a:t>
            </a:r>
            <a:r>
              <a:rPr lang="en-US" sz="2400" dirty="0" smtClean="0"/>
              <a:t> </a:t>
            </a:r>
            <a:r>
              <a:rPr lang="en-US" sz="2400" dirty="0"/>
              <a:t>d</a:t>
            </a:r>
            <a:r>
              <a:rPr lang="sr-Latn-CS" sz="2400" dirty="0"/>
              <a:t>i</a:t>
            </a:r>
            <a:r>
              <a:rPr lang="en-US" sz="2400" dirty="0"/>
              <a:t>o </a:t>
            </a:r>
            <a:r>
              <a:rPr lang="en-US" sz="2400" dirty="0" err="1"/>
              <a:t>svojih</a:t>
            </a:r>
            <a:r>
              <a:rPr lang="en-US" sz="2400" dirty="0"/>
              <a:t> </a:t>
            </a:r>
            <a:r>
              <a:rPr lang="en-US" sz="2400" i="1" dirty="0" err="1"/>
              <a:t>Mrtvih</a:t>
            </a:r>
            <a:r>
              <a:rPr lang="en-US" sz="2400" i="1" dirty="0"/>
              <a:t> du</a:t>
            </a:r>
            <a:r>
              <a:rPr lang="sr-Latn-CS" sz="2400" i="1" dirty="0"/>
              <a:t>š</a:t>
            </a:r>
            <a:r>
              <a:rPr lang="en-US" sz="2400" i="1" dirty="0"/>
              <a:t>a. </a:t>
            </a:r>
            <a:r>
              <a:rPr lang="sr-Latn-ME" sz="2400" dirty="0" smtClean="0"/>
              <a:t>Iste godine umire.</a:t>
            </a:r>
            <a:endParaRPr lang="en-US" sz="2400" dirty="0"/>
          </a:p>
          <a:p>
            <a:pPr marL="114300" indent="0">
              <a:lnSpc>
                <a:spcPct val="80000"/>
              </a:lnSpc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endParaRPr lang="sr-Latn-C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276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5B0B50-4FFF-4747-885B-66D45C126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Ironija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0E2043-90B3-4F70-8D3F-A50FA5EBD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Stilska figura kojom se riječima, pomoću humora iskazuje suprotno značenje od doslovnog značenja.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63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CC0A82-F7ED-4FE5-A837-20C8BAB75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DRAMA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D32997-3C21-4D59-BDC3-AF07753EE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KOMEDIJA</a:t>
            </a:r>
          </a:p>
          <a:p>
            <a:r>
              <a:rPr lang="sr-Latn-ME" dirty="0"/>
              <a:t>TRAGEDIJA</a:t>
            </a:r>
          </a:p>
          <a:p>
            <a:r>
              <a:rPr lang="sr-Latn-ME" dirty="0"/>
              <a:t>DRAMA U UŽEM SMISLU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463" y="3041771"/>
            <a:ext cx="5486400" cy="310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365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9BC41A-A12B-480A-AC97-310B2B1DD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KOMEDIJA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C7D443-D9BE-48A9-AA74-973CE48CC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Komedija karaktera</a:t>
            </a:r>
          </a:p>
          <a:p>
            <a:r>
              <a:rPr lang="sr-Latn-ME" dirty="0"/>
              <a:t>Komedija situacije</a:t>
            </a:r>
          </a:p>
          <a:p>
            <a:r>
              <a:rPr lang="sr-Latn-ME" dirty="0"/>
              <a:t>Društvena komedija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492" y="1285875"/>
            <a:ext cx="4443046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123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45C3BD-7423-43BF-BC92-FF00552E5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 </a:t>
            </a:r>
            <a:r>
              <a:rPr lang="en-US" dirty="0" err="1"/>
              <a:t>Etape</a:t>
            </a:r>
            <a:r>
              <a:rPr lang="en-US" dirty="0"/>
              <a:t> </a:t>
            </a:r>
            <a:r>
              <a:rPr lang="en-US" dirty="0" err="1"/>
              <a:t>dramske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AC398D-DA5F-4408-87F3-BD0494BA6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Ekspozicija</a:t>
            </a:r>
            <a:endParaRPr lang="en-US" dirty="0"/>
          </a:p>
          <a:p>
            <a:r>
              <a:rPr lang="en-US" dirty="0" err="1"/>
              <a:t>Zaplet</a:t>
            </a:r>
            <a:endParaRPr lang="en-US" dirty="0"/>
          </a:p>
          <a:p>
            <a:r>
              <a:rPr lang="en-US" dirty="0" err="1"/>
              <a:t>Kulminacija</a:t>
            </a:r>
            <a:endParaRPr lang="en-US" dirty="0"/>
          </a:p>
          <a:p>
            <a:r>
              <a:rPr lang="en-US" dirty="0" err="1"/>
              <a:t>Peripetija</a:t>
            </a:r>
            <a:endParaRPr lang="en-US" dirty="0"/>
          </a:p>
          <a:p>
            <a:r>
              <a:rPr lang="en-US" dirty="0" err="1"/>
              <a:t>Rasplet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338" y="539261"/>
            <a:ext cx="3561618" cy="434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544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234462" y="410308"/>
            <a:ext cx="10535138" cy="5990492"/>
          </a:xfrm>
        </p:spPr>
        <p:txBody>
          <a:bodyPr>
            <a:normAutofit lnSpcReduction="10000"/>
          </a:bodyPr>
          <a:lstStyle/>
          <a:p>
            <a:r>
              <a:rPr lang="sr-Latn-ME" dirty="0" smtClean="0">
                <a:solidFill>
                  <a:srgbClr val="FF0000"/>
                </a:solidFill>
              </a:rPr>
              <a:t>Ekspozicija:</a:t>
            </a:r>
          </a:p>
          <a:p>
            <a:pPr marL="114300" indent="0">
              <a:buNone/>
            </a:pPr>
            <a:r>
              <a:rPr lang="sr-Latn-ME" dirty="0" smtClean="0"/>
              <a:t>„Zvao sam vas, gospodo, da vam saopštim jednu veoma neprijatnu stvar: dolazi nam revizor!“</a:t>
            </a:r>
          </a:p>
          <a:p>
            <a:pPr marL="114300" indent="0">
              <a:buNone/>
            </a:pPr>
            <a:r>
              <a:rPr lang="sr-Latn-ME" dirty="0" smtClean="0"/>
              <a:t>Već u uvodnom dijelu razotkrivaju se samovolja, korupcija, javašluk i nered.</a:t>
            </a:r>
            <a:endParaRPr lang="en-US" dirty="0" smtClean="0"/>
          </a:p>
          <a:p>
            <a:r>
              <a:rPr lang="sr-Latn-ME" dirty="0" smtClean="0">
                <a:solidFill>
                  <a:srgbClr val="FF0000"/>
                </a:solidFill>
              </a:rPr>
              <a:t>ZAPLET</a:t>
            </a:r>
            <a:r>
              <a:rPr lang="sr-Latn-ME" dirty="0" smtClean="0"/>
              <a:t>:</a:t>
            </a:r>
          </a:p>
          <a:p>
            <a:pPr marL="114300" indent="0">
              <a:buNone/>
            </a:pPr>
            <a:r>
              <a:rPr lang="sr-Latn-ME" dirty="0" smtClean="0"/>
              <a:t>Bopčinski i Dopčinski, predstavljeni kao radoznalci, njuškala i brbljivci, obavještavaju prisutne da je u gostionici neki stranac „u građanskom odijelu“.</a:t>
            </a:r>
          </a:p>
          <a:p>
            <a:pPr marL="114300" indent="0">
              <a:buNone/>
            </a:pPr>
            <a:r>
              <a:rPr lang="sr-Latn-ME" dirty="0" smtClean="0"/>
              <a:t>Sustret Hljestakova i gradonačelnika, koji </a:t>
            </a:r>
            <a:r>
              <a:rPr lang="en-US" dirty="0" smtClean="0"/>
              <a:t>j</a:t>
            </a:r>
            <a:r>
              <a:rPr lang="sr-Latn-ME" dirty="0" smtClean="0"/>
              <a:t>e </a:t>
            </a:r>
            <a:r>
              <a:rPr lang="sr-Latn-ME" dirty="0" smtClean="0"/>
              <a:t>zasnovan na nesporazumu, u još većoj mjeri razvija zaplet ove komedije koji se u daljem toku nastavlja boravkom Hljestakova u gradonačelnikovoj kući.</a:t>
            </a:r>
            <a:endParaRPr lang="en-US" dirty="0" smtClean="0"/>
          </a:p>
          <a:p>
            <a:r>
              <a:rPr lang="sr-Latn-ME" dirty="0" smtClean="0">
                <a:solidFill>
                  <a:srgbClr val="FF0000"/>
                </a:solidFill>
              </a:rPr>
              <a:t>Kulminacija</a:t>
            </a:r>
            <a:r>
              <a:rPr lang="sr-Latn-ME" dirty="0" smtClean="0"/>
              <a:t>:</a:t>
            </a:r>
          </a:p>
          <a:p>
            <a:pPr marL="114300" indent="0">
              <a:buNone/>
            </a:pPr>
            <a:r>
              <a:rPr lang="sr-Latn-ME" dirty="0" smtClean="0"/>
              <a:t>Radnja kulminira u trenutku kada Hljestakov potpuno prihvata ulogu revizora.</a:t>
            </a:r>
          </a:p>
          <a:p>
            <a:pPr marL="114300" indent="0">
              <a:buNone/>
            </a:pPr>
            <a:r>
              <a:rPr lang="sr-Latn-ME" dirty="0" smtClean="0"/>
              <a:t>Dogovaraju se da svi zasebno ulaze kod Hljestakova, predstavljajući mu se uz davanje mita, dok on izvlači korist od ovih „čudnih budala“ pričajući svima svoju nevolju.</a:t>
            </a:r>
          </a:p>
          <a:p>
            <a:pPr marL="114300" indent="0">
              <a:buNone/>
            </a:pPr>
            <a:r>
              <a:rPr lang="sr-Latn-ME" dirty="0" smtClean="0"/>
              <a:t>Hljestakov će poslušati svog slugu da treba da idu što prije, što će on prihvatiti, ali će prije toga napisati pismo svom prijatelju novinaru.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589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>
                <a:solidFill>
                  <a:srgbClr val="FF0000"/>
                </a:solidFill>
              </a:rPr>
              <a:t>Peripetija</a:t>
            </a:r>
            <a:r>
              <a:rPr lang="sr-Latn-ME" dirty="0"/>
              <a:t>:</a:t>
            </a:r>
          </a:p>
          <a:p>
            <a:pPr marL="114300" indent="0">
              <a:buNone/>
            </a:pPr>
            <a:r>
              <a:rPr lang="sr-Latn-ME" dirty="0"/>
              <a:t>Nagli preokret nastaje kada dolazi poštar i donosi otvoreno Hljestakovo pismo.</a:t>
            </a:r>
          </a:p>
          <a:p>
            <a:pPr marL="114300" indent="0">
              <a:buNone/>
            </a:pPr>
            <a:r>
              <a:rPr lang="sr-Latn-ME" dirty="0"/>
              <a:t>Hljestakov se u pismu hvali kako se lijepo proveo i kako je sve nasamario.</a:t>
            </a:r>
          </a:p>
          <a:p>
            <a:pPr marL="114300" indent="0">
              <a:buNone/>
            </a:pPr>
            <a:r>
              <a:rPr lang="sr-Latn-ME" dirty="0"/>
              <a:t>Komičnost se pojačava iznošenjem Hljestakovih zapažanja o svakom liku.</a:t>
            </a:r>
            <a:endParaRPr lang="en-US" dirty="0"/>
          </a:p>
          <a:p>
            <a:r>
              <a:rPr lang="sr-Latn-ME" dirty="0">
                <a:solidFill>
                  <a:srgbClr val="FF0000"/>
                </a:solidFill>
              </a:rPr>
              <a:t>RASPLET</a:t>
            </a:r>
            <a:r>
              <a:rPr lang="sr-Latn-ME" dirty="0"/>
              <a:t>:</a:t>
            </a:r>
          </a:p>
          <a:p>
            <a:pPr marL="114300" indent="0">
              <a:buNone/>
            </a:pPr>
            <a:r>
              <a:rPr lang="sr-Latn-ME" dirty="0"/>
              <a:t>Izgovorene riječi žandarma izazivaju šok kod svih likova.</a:t>
            </a:r>
          </a:p>
          <a:p>
            <a:pPr marL="114300" indent="0">
              <a:buNone/>
            </a:pPr>
            <a:r>
              <a:rPr lang="sr-Latn-ME" dirty="0"/>
              <a:t>„Uzvik zaprepašćenja izlijeće iz usta žena, u isti mah cijela grupa, odjednom izmijenivši položaj, ostaje kao skamenjena.“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504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948394-A221-410A-B298-764676FF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i="1" dirty="0"/>
              <a:t>REVIZOR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8D7899-29DC-4700-9005-48D8647EF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sr-Latn-ME" sz="2000" dirty="0"/>
              <a:t>Dramsko djelo napisano </a:t>
            </a:r>
            <a:r>
              <a:rPr lang="sr-Latn-ME" sz="2000" dirty="0" smtClean="0"/>
              <a:t>183</a:t>
            </a:r>
            <a:r>
              <a:rPr lang="en-US" sz="2000" dirty="0" smtClean="0"/>
              <a:t>4</a:t>
            </a:r>
            <a:r>
              <a:rPr lang="sr-Latn-ME" sz="2000" dirty="0" smtClean="0"/>
              <a:t>. godine</a:t>
            </a:r>
            <a:r>
              <a:rPr lang="sr-Latn-ME" sz="2000" dirty="0"/>
              <a:t>, a objavljeno 1842.</a:t>
            </a:r>
          </a:p>
          <a:p>
            <a:pPr marL="114300" indent="0">
              <a:buNone/>
            </a:pPr>
            <a:r>
              <a:rPr lang="sr-Latn-ME" sz="2000" dirty="0"/>
              <a:t>U osnovi djela je zamjena ličnosti u jednom gradu u kojem se očekuje dolazak važnog čovjeka</a:t>
            </a:r>
            <a:r>
              <a:rPr lang="sr-Latn-ME" sz="2000" dirty="0" smtClean="0"/>
              <a:t>.</a:t>
            </a:r>
            <a:r>
              <a:rPr lang="en-US" sz="2000" dirty="0"/>
              <a:t> </a:t>
            </a:r>
            <a:r>
              <a:rPr lang="sr-Latn-ME" sz="2000" dirty="0" smtClean="0"/>
              <a:t>Motiv da napiše ovo djelo,</a:t>
            </a:r>
            <a:r>
              <a:rPr lang="en-US" sz="2000" dirty="0" smtClean="0"/>
              <a:t> </a:t>
            </a:r>
            <a:r>
              <a:rPr lang="en-US" sz="2000" dirty="0"/>
              <a:t> </a:t>
            </a:r>
            <a:r>
              <a:rPr lang="en-US" sz="2000" dirty="0" err="1" smtClean="0"/>
              <a:t>Gogolju</a:t>
            </a:r>
            <a:r>
              <a:rPr lang="en-US" sz="2000" dirty="0" smtClean="0"/>
              <a:t> </a:t>
            </a:r>
            <a:r>
              <a:rPr lang="en-US" sz="2000" dirty="0"/>
              <a:t>je </a:t>
            </a:r>
            <a:r>
              <a:rPr lang="en-US" sz="2000" dirty="0" err="1"/>
              <a:t>dao</a:t>
            </a:r>
            <a:r>
              <a:rPr lang="en-US" sz="2000" dirty="0"/>
              <a:t> </a:t>
            </a:r>
            <a:r>
              <a:rPr lang="en-US" sz="2000" dirty="0" err="1"/>
              <a:t>Puškin</a:t>
            </a:r>
            <a:r>
              <a:rPr lang="en-US" sz="2000" dirty="0"/>
              <a:t>, </a:t>
            </a:r>
            <a:r>
              <a:rPr lang="sr-Latn-ME" sz="2000" dirty="0" smtClean="0"/>
              <a:t>koji mu je</a:t>
            </a:r>
            <a:r>
              <a:rPr lang="en-US" sz="2000" dirty="0" smtClean="0"/>
              <a:t>  </a:t>
            </a:r>
            <a:r>
              <a:rPr lang="sr-Latn-ME" sz="2000" dirty="0" smtClean="0"/>
              <a:t>ispričao  za slučaj </a:t>
            </a:r>
            <a:r>
              <a:rPr lang="en-US" sz="2000" dirty="0" err="1" smtClean="0"/>
              <a:t>varalice</a:t>
            </a:r>
            <a:r>
              <a:rPr lang="en-US" sz="2000" dirty="0" smtClean="0"/>
              <a:t> </a:t>
            </a:r>
            <a:r>
              <a:rPr lang="en-US" sz="2000" dirty="0" err="1"/>
              <a:t>koji</a:t>
            </a:r>
            <a:r>
              <a:rPr lang="en-US" sz="2000" dirty="0"/>
              <a:t> se u </a:t>
            </a:r>
            <a:r>
              <a:rPr lang="en-US" sz="2000" dirty="0" err="1"/>
              <a:t>nekom</a:t>
            </a:r>
            <a:r>
              <a:rPr lang="en-US" sz="2000" dirty="0"/>
              <a:t> </a:t>
            </a:r>
            <a:r>
              <a:rPr lang="en-US" sz="2000" dirty="0" err="1"/>
              <a:t>provincijskom</a:t>
            </a:r>
            <a:r>
              <a:rPr lang="en-US" sz="2000" dirty="0"/>
              <a:t> </a:t>
            </a:r>
            <a:r>
              <a:rPr lang="en-US" sz="2000" dirty="0" err="1"/>
              <a:t>gradu</a:t>
            </a:r>
            <a:r>
              <a:rPr lang="en-US" sz="2000" dirty="0"/>
              <a:t> </a:t>
            </a:r>
            <a:r>
              <a:rPr lang="en-US" sz="2000" dirty="0" err="1"/>
              <a:t>predstavio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činovnik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 smtClean="0"/>
              <a:t>prestonice</a:t>
            </a:r>
            <a:r>
              <a:rPr lang="sr-Latn-ME" sz="2000" dirty="0" smtClean="0"/>
              <a:t>, </a:t>
            </a:r>
            <a:r>
              <a:rPr lang="en-US" sz="2000" dirty="0" smtClean="0"/>
              <a:t> </a:t>
            </a:r>
            <a:r>
              <a:rPr lang="sr-Latn-ME" sz="2000" dirty="0" smtClean="0"/>
              <a:t>prevario </a:t>
            </a:r>
            <a:r>
              <a:rPr lang="en-US" sz="2000" dirty="0" smtClean="0"/>
              <a:t>m</a:t>
            </a:r>
            <a:r>
              <a:rPr lang="sr-Latn-ME" sz="2000" dirty="0" smtClean="0"/>
              <a:t>j</a:t>
            </a:r>
            <a:r>
              <a:rPr lang="en-US" sz="2000" dirty="0" err="1" smtClean="0"/>
              <a:t>eštan</a:t>
            </a:r>
            <a:r>
              <a:rPr lang="sr-Latn-ME" sz="2000" dirty="0" smtClean="0"/>
              <a:t>e i uzeo im novac.</a:t>
            </a:r>
          </a:p>
          <a:p>
            <a:pPr marL="114300" indent="0">
              <a:buNone/>
            </a:pPr>
            <a:r>
              <a:rPr lang="en-US" sz="2000" dirty="0" err="1" smtClean="0"/>
              <a:t>Ideja</a:t>
            </a:r>
            <a:r>
              <a:rPr lang="en-US" sz="2000" dirty="0" smtClean="0"/>
              <a:t> </a:t>
            </a:r>
            <a:r>
              <a:rPr lang="en-US" sz="2000" dirty="0" err="1"/>
              <a:t>komedije</a:t>
            </a:r>
            <a:r>
              <a:rPr lang="en-US" sz="2000" dirty="0"/>
              <a:t> </a:t>
            </a:r>
            <a:r>
              <a:rPr lang="en-US" sz="2000" dirty="0" err="1"/>
              <a:t>sadr</a:t>
            </a:r>
            <a:r>
              <a:rPr lang="sr-Latn-CS" sz="2000" dirty="0"/>
              <a:t>ž</a:t>
            </a:r>
            <a:r>
              <a:rPr lang="en-US" sz="2000" dirty="0" err="1"/>
              <a:t>ana</a:t>
            </a:r>
            <a:r>
              <a:rPr lang="en-US" sz="2000" dirty="0"/>
              <a:t> je u </a:t>
            </a:r>
            <a:r>
              <a:rPr lang="en-US" sz="2000" dirty="0" err="1"/>
              <a:t>jednoj</a:t>
            </a:r>
            <a:r>
              <a:rPr lang="en-US" sz="2000" dirty="0"/>
              <a:t> </a:t>
            </a:r>
            <a:r>
              <a:rPr lang="en-US" sz="2000" dirty="0" err="1"/>
              <a:t>izjavi</a:t>
            </a:r>
            <a:r>
              <a:rPr lang="en-US" sz="2000" dirty="0"/>
              <a:t> </a:t>
            </a:r>
            <a:r>
              <a:rPr lang="en-US" sz="2000" dirty="0" err="1"/>
              <a:t>samog</a:t>
            </a:r>
            <a:r>
              <a:rPr lang="en-US" sz="2000" dirty="0"/>
              <a:t> </a:t>
            </a:r>
            <a:r>
              <a:rPr lang="en-US" sz="2000" dirty="0" err="1"/>
              <a:t>Gogolja</a:t>
            </a:r>
            <a:r>
              <a:rPr lang="en-US" sz="2000" dirty="0"/>
              <a:t>:</a:t>
            </a:r>
            <a:endParaRPr lang="sr-Latn-CS" sz="2000" dirty="0"/>
          </a:p>
          <a:p>
            <a:pPr>
              <a:buFont typeface="Wingdings" pitchFamily="2" charset="2"/>
              <a:buNone/>
            </a:pPr>
            <a:endParaRPr lang="sr-Latn-CS" sz="2000" dirty="0"/>
          </a:p>
          <a:p>
            <a:pPr>
              <a:buFont typeface="Wingdings" pitchFamily="2" charset="2"/>
              <a:buNone/>
            </a:pPr>
            <a:r>
              <a:rPr lang="sr-Latn-ME" sz="2400" i="1" dirty="0" smtClean="0"/>
              <a:t>   </a:t>
            </a:r>
            <a:r>
              <a:rPr lang="en-US" sz="2400" i="1" dirty="0" smtClean="0"/>
              <a:t>U </a:t>
            </a:r>
            <a:r>
              <a:rPr lang="en-US" sz="2400" i="1" dirty="0" err="1"/>
              <a:t>Revizoru</a:t>
            </a:r>
            <a:r>
              <a:rPr lang="en-US" sz="2400" i="1" dirty="0"/>
              <a:t> </a:t>
            </a:r>
            <a:r>
              <a:rPr lang="en-US" sz="2400" i="1" dirty="0" err="1"/>
              <a:t>ja</a:t>
            </a:r>
            <a:r>
              <a:rPr lang="en-US" sz="2400" i="1" dirty="0"/>
              <a:t> </a:t>
            </a:r>
            <a:r>
              <a:rPr lang="en-US" sz="2400" i="1" dirty="0" err="1"/>
              <a:t>sam</a:t>
            </a:r>
            <a:r>
              <a:rPr lang="en-US" sz="2400" i="1" dirty="0"/>
              <a:t> </a:t>
            </a:r>
            <a:r>
              <a:rPr lang="en-US" sz="2400" i="1" dirty="0" err="1"/>
              <a:t>odlu</a:t>
            </a:r>
            <a:r>
              <a:rPr lang="sr-Latn-CS" sz="2400" i="1" dirty="0"/>
              <a:t>č</a:t>
            </a:r>
            <a:r>
              <a:rPr lang="en-US" sz="2400" i="1" dirty="0" err="1"/>
              <a:t>io</a:t>
            </a:r>
            <a:r>
              <a:rPr lang="en-US" sz="2400" i="1" dirty="0"/>
              <a:t> da </a:t>
            </a:r>
            <a:r>
              <a:rPr lang="en-US" sz="2400" i="1" dirty="0" err="1"/>
              <a:t>na</a:t>
            </a:r>
            <a:r>
              <a:rPr lang="en-US" sz="2400" i="1" dirty="0"/>
              <a:t> </a:t>
            </a:r>
            <a:r>
              <a:rPr lang="en-US" sz="2400" i="1" dirty="0" err="1"/>
              <a:t>jednom</a:t>
            </a:r>
            <a:r>
              <a:rPr lang="en-US" sz="2400" i="1" dirty="0"/>
              <a:t> m</a:t>
            </a:r>
            <a:r>
              <a:rPr lang="sr-Latn-CS" sz="2400" i="1" dirty="0"/>
              <a:t>j</a:t>
            </a:r>
            <a:r>
              <a:rPr lang="en-US" sz="2400" i="1" dirty="0" err="1"/>
              <a:t>estu</a:t>
            </a:r>
            <a:r>
              <a:rPr lang="en-US" sz="2400" i="1" dirty="0"/>
              <a:t> </a:t>
            </a:r>
            <a:r>
              <a:rPr lang="en-US" sz="2400" i="1" dirty="0" err="1"/>
              <a:t>skupim</a:t>
            </a:r>
            <a:r>
              <a:rPr lang="en-US" sz="2400" i="1" dirty="0"/>
              <a:t> </a:t>
            </a:r>
            <a:r>
              <a:rPr lang="en-US" sz="2400" i="1" dirty="0" err="1"/>
              <a:t>sve</a:t>
            </a:r>
            <a:r>
              <a:rPr lang="en-US" sz="2400" i="1" dirty="0"/>
              <a:t> </a:t>
            </a:r>
            <a:r>
              <a:rPr lang="en-US" sz="2400" i="1" dirty="0" err="1"/>
              <a:t>ono</a:t>
            </a:r>
            <a:r>
              <a:rPr lang="en-US" sz="2400" i="1" dirty="0"/>
              <a:t> </a:t>
            </a:r>
            <a:r>
              <a:rPr lang="sr-Latn-CS" sz="2400" i="1" dirty="0"/>
              <a:t>š</a:t>
            </a:r>
            <a:r>
              <a:rPr lang="en-US" sz="2400" i="1" dirty="0"/>
              <a:t>to je u </a:t>
            </a:r>
            <a:r>
              <a:rPr lang="en-US" sz="2400" i="1" dirty="0" err="1"/>
              <a:t>Rusiji</a:t>
            </a:r>
            <a:r>
              <a:rPr lang="en-US" sz="2400" i="1" dirty="0"/>
              <a:t> </a:t>
            </a:r>
            <a:r>
              <a:rPr lang="en-US" sz="2400" i="1" dirty="0" err="1"/>
              <a:t>ru</a:t>
            </a:r>
            <a:r>
              <a:rPr lang="sr-Latn-CS" sz="2400" i="1" dirty="0"/>
              <a:t>ž</a:t>
            </a:r>
            <a:r>
              <a:rPr lang="en-US" sz="2400" i="1" dirty="0"/>
              <a:t>no, a </a:t>
            </a:r>
            <a:r>
              <a:rPr lang="sr-Latn-CS" sz="2400" i="1" dirty="0"/>
              <a:t>š</a:t>
            </a:r>
            <a:r>
              <a:rPr lang="en-US" sz="2400" i="1" dirty="0"/>
              <a:t>to </a:t>
            </a:r>
            <a:r>
              <a:rPr lang="en-US" sz="2400" i="1" dirty="0" err="1"/>
              <a:t>sam</a:t>
            </a:r>
            <a:r>
              <a:rPr lang="en-US" sz="2400" i="1" dirty="0"/>
              <a:t> </a:t>
            </a:r>
            <a:r>
              <a:rPr lang="en-US" sz="2400" i="1" dirty="0" err="1"/>
              <a:t>ja</a:t>
            </a:r>
            <a:r>
              <a:rPr lang="en-US" sz="2400" i="1" dirty="0"/>
              <a:t> </a:t>
            </a:r>
            <a:r>
              <a:rPr lang="en-US" sz="2400" i="1" dirty="0" err="1"/>
              <a:t>tada</a:t>
            </a:r>
            <a:r>
              <a:rPr lang="en-US" sz="2400" i="1" dirty="0"/>
              <a:t> </a:t>
            </a:r>
            <a:r>
              <a:rPr lang="en-US" sz="2400" i="1" dirty="0" err="1"/>
              <a:t>znao</a:t>
            </a:r>
            <a:r>
              <a:rPr lang="en-US" sz="2400" i="1" dirty="0"/>
              <a:t>, </a:t>
            </a:r>
            <a:r>
              <a:rPr lang="en-US" sz="2400" i="1" dirty="0" err="1"/>
              <a:t>sve</a:t>
            </a:r>
            <a:r>
              <a:rPr lang="en-US" sz="2400" i="1" dirty="0"/>
              <a:t> </a:t>
            </a:r>
            <a:r>
              <a:rPr lang="en-US" sz="2400" i="1" dirty="0" err="1"/>
              <a:t>nepravde</a:t>
            </a:r>
            <a:r>
              <a:rPr lang="en-US" sz="2400" i="1" dirty="0"/>
              <a:t> </a:t>
            </a:r>
            <a:r>
              <a:rPr lang="en-US" sz="2400" i="1" dirty="0" err="1"/>
              <a:t>koje</a:t>
            </a:r>
            <a:r>
              <a:rPr lang="en-US" sz="2400" i="1" dirty="0"/>
              <a:t> se </a:t>
            </a:r>
            <a:r>
              <a:rPr lang="sr-Latn-CS" sz="2400" i="1" dirty="0"/>
              <a:t>č</a:t>
            </a:r>
            <a:r>
              <a:rPr lang="en-US" sz="2400" i="1" dirty="0" err="1"/>
              <a:t>ine</a:t>
            </a:r>
            <a:r>
              <a:rPr lang="en-US" sz="2400" i="1" dirty="0"/>
              <a:t> </a:t>
            </a:r>
            <a:r>
              <a:rPr lang="en-US" sz="2400" i="1" dirty="0" err="1"/>
              <a:t>na</a:t>
            </a:r>
            <a:r>
              <a:rPr lang="en-US" sz="2400" i="1" dirty="0"/>
              <a:t> </a:t>
            </a:r>
            <a:r>
              <a:rPr lang="en-US" sz="2400" i="1" dirty="0" err="1"/>
              <a:t>onim</a:t>
            </a:r>
            <a:r>
              <a:rPr lang="en-US" sz="2400" i="1" dirty="0"/>
              <a:t> m</a:t>
            </a:r>
            <a:r>
              <a:rPr lang="sr-Latn-CS" sz="2400" i="1" dirty="0"/>
              <a:t>j</a:t>
            </a:r>
            <a:r>
              <a:rPr lang="en-US" sz="2400" i="1" dirty="0" err="1"/>
              <a:t>estima</a:t>
            </a:r>
            <a:r>
              <a:rPr lang="en-US" sz="2400" i="1" dirty="0"/>
              <a:t> i </a:t>
            </a:r>
            <a:r>
              <a:rPr lang="en-US" sz="2400" i="1" dirty="0" err="1"/>
              <a:t>onim</a:t>
            </a:r>
            <a:r>
              <a:rPr lang="en-US" sz="2400" i="1" dirty="0"/>
              <a:t> </a:t>
            </a:r>
            <a:r>
              <a:rPr lang="en-US" sz="2400" i="1" dirty="0" err="1"/>
              <a:t>slu</a:t>
            </a:r>
            <a:r>
              <a:rPr lang="sr-Latn-CS" sz="2400" i="1" dirty="0"/>
              <a:t>č</a:t>
            </a:r>
            <a:r>
              <a:rPr lang="en-US" sz="2400" i="1" dirty="0" err="1"/>
              <a:t>ajevima</a:t>
            </a:r>
            <a:r>
              <a:rPr lang="en-US" sz="2400" i="1" dirty="0"/>
              <a:t> </a:t>
            </a:r>
            <a:r>
              <a:rPr lang="en-US" sz="2400" i="1" dirty="0" err="1"/>
              <a:t>gd</a:t>
            </a:r>
            <a:r>
              <a:rPr lang="sr-Latn-CS" sz="2400" i="1" dirty="0"/>
              <a:t>j</a:t>
            </a:r>
            <a:r>
              <a:rPr lang="en-US" sz="2400" i="1" dirty="0"/>
              <a:t>e se </a:t>
            </a:r>
            <a:r>
              <a:rPr lang="en-US" sz="2400" i="1" dirty="0" err="1"/>
              <a:t>pravednost</a:t>
            </a:r>
            <a:r>
              <a:rPr lang="en-US" sz="2400" i="1" dirty="0"/>
              <a:t> </a:t>
            </a:r>
            <a:r>
              <a:rPr lang="en-US" sz="2400" i="1" dirty="0" err="1"/>
              <a:t>tra</a:t>
            </a:r>
            <a:r>
              <a:rPr lang="sr-Latn-CS" sz="2400" i="1" dirty="0"/>
              <a:t>ž</a:t>
            </a:r>
            <a:r>
              <a:rPr lang="en-US" sz="2400" i="1" dirty="0"/>
              <a:t>i od </a:t>
            </a:r>
            <a:r>
              <a:rPr lang="sr-Latn-CS" sz="2400" i="1" dirty="0"/>
              <a:t>č</a:t>
            </a:r>
            <a:r>
              <a:rPr lang="en-US" sz="2400" i="1" dirty="0" err="1"/>
              <a:t>ov</a:t>
            </a:r>
            <a:r>
              <a:rPr lang="sr-Latn-CS" sz="2400" i="1" dirty="0"/>
              <a:t>j</a:t>
            </a:r>
            <a:r>
              <a:rPr lang="en-US" sz="2400" i="1" dirty="0" err="1"/>
              <a:t>eka</a:t>
            </a:r>
            <a:r>
              <a:rPr lang="en-US" sz="2400" i="1" dirty="0"/>
              <a:t> vi</a:t>
            </a:r>
            <a:r>
              <a:rPr lang="sr-Latn-CS" sz="2400" i="1" dirty="0"/>
              <a:t>š</a:t>
            </a:r>
            <a:r>
              <a:rPr lang="en-US" sz="2400" i="1" dirty="0"/>
              <a:t>e od </a:t>
            </a:r>
            <a:r>
              <a:rPr lang="en-US" sz="2400" i="1" dirty="0" err="1"/>
              <a:t>svega</a:t>
            </a:r>
            <a:r>
              <a:rPr lang="en-US" sz="2400" i="1" dirty="0"/>
              <a:t>, i </a:t>
            </a:r>
            <a:r>
              <a:rPr lang="en-US" sz="2400" i="1" dirty="0" err="1"/>
              <a:t>ht</a:t>
            </a:r>
            <a:r>
              <a:rPr lang="sr-Latn-CS" sz="2400" i="1" dirty="0"/>
              <a:t>i</a:t>
            </a:r>
            <a:r>
              <a:rPr lang="en-US" sz="2400" i="1" dirty="0"/>
              <a:t>o </a:t>
            </a:r>
            <a:r>
              <a:rPr lang="en-US" sz="2400" i="1" dirty="0" err="1"/>
              <a:t>sam</a:t>
            </a:r>
            <a:r>
              <a:rPr lang="en-US" sz="2400" i="1" dirty="0"/>
              <a:t> </a:t>
            </a:r>
            <a:r>
              <a:rPr lang="en-US" sz="2400" i="1" dirty="0" err="1"/>
              <a:t>sve</a:t>
            </a:r>
            <a:r>
              <a:rPr lang="en-US" sz="2400" i="1" dirty="0"/>
              <a:t> da ism</a:t>
            </a:r>
            <a:r>
              <a:rPr lang="sr-Latn-CS" sz="2400" i="1" dirty="0"/>
              <a:t>i</a:t>
            </a:r>
            <a:r>
              <a:rPr lang="en-US" sz="2400" i="1" dirty="0" err="1"/>
              <a:t>jem</a:t>
            </a:r>
            <a:r>
              <a:rPr lang="en-US" sz="2400" i="1" dirty="0"/>
              <a:t> u </a:t>
            </a:r>
            <a:r>
              <a:rPr lang="en-US" sz="2400" i="1" dirty="0" err="1"/>
              <a:t>jedan</a:t>
            </a:r>
            <a:r>
              <a:rPr lang="en-US" sz="2400" i="1" dirty="0"/>
              <a:t> </a:t>
            </a:r>
            <a:r>
              <a:rPr lang="en-US" sz="2400" i="1" dirty="0" err="1"/>
              <a:t>mah</a:t>
            </a:r>
            <a:r>
              <a:rPr lang="en-US" sz="2400" i="1" dirty="0"/>
              <a:t>… </a:t>
            </a:r>
          </a:p>
          <a:p>
            <a:endParaRPr lang="en-US" sz="24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00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0E0085-82B7-411C-A320-4EDEE04B1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723" y="850078"/>
            <a:ext cx="10427306" cy="5248622"/>
          </a:xfrm>
        </p:spPr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Realizam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Književni rod: </a:t>
            </a:r>
            <a:r>
              <a:rPr lang="sr-Latn-ME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Drama</a:t>
            </a:r>
            <a:endParaRPr lang="en-US" sz="20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Vrsta: </a:t>
            </a:r>
            <a:r>
              <a:rPr lang="sr-Latn-ME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komedija</a:t>
            </a: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(karaktera, situacije i društvena komedija)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Mjesto radnje: </a:t>
            </a:r>
            <a:r>
              <a:rPr lang="sr-Latn-ME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Rusija</a:t>
            </a:r>
            <a:endParaRPr lang="en-US" sz="20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Vrijeme: </a:t>
            </a:r>
            <a:r>
              <a:rPr lang="sr-Latn-ME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prva polovina 19.vijeka</a:t>
            </a:r>
            <a:endParaRPr lang="en-US" sz="20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Tema: </a:t>
            </a:r>
            <a:r>
              <a:rPr lang="sr-Latn-ME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Ismijavanje ljudske naravi i stanja u društvu u carskoj Rusiji u prvoj polovini 19. vijeka</a:t>
            </a:r>
            <a:endParaRPr lang="en-US" sz="20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Moto komedije </a:t>
            </a: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 uzet iz narodne poslovice da </a:t>
            </a:r>
            <a:r>
              <a:rPr lang="sr-Latn-ME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 treba grditi ogledalo, ako je lice ružno.</a:t>
            </a: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Zbog toga je vidljivo da je pisac uzeo realističnu umjetnost ogledala. U njima se treba ogledati sve ono ružno u društvu, u Rusiji.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r-Latn-M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činova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5006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209</TotalTime>
  <Words>1458</Words>
  <Application>Microsoft Office PowerPoint</Application>
  <PresentationFormat>Custom</PresentationFormat>
  <Paragraphs>98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Adjacency</vt:lpstr>
      <vt:lpstr>„REVIZOR“</vt:lpstr>
      <vt:lpstr>O piscu</vt:lpstr>
      <vt:lpstr>DRAMA</vt:lpstr>
      <vt:lpstr>KOMEDIJA</vt:lpstr>
      <vt:lpstr> Etape dramske radnje:</vt:lpstr>
      <vt:lpstr>PowerPoint Presentation</vt:lpstr>
      <vt:lpstr>PowerPoint Presentation</vt:lpstr>
      <vt:lpstr>REVIZOR</vt:lpstr>
      <vt:lpstr>PowerPoint Presentation</vt:lpstr>
      <vt:lpstr>Likovi:</vt:lpstr>
      <vt:lpstr>PowerPoint Presentation</vt:lpstr>
      <vt:lpstr>Prvi čin</vt:lpstr>
      <vt:lpstr>Drugi čin</vt:lpstr>
      <vt:lpstr>Treći čin</vt:lpstr>
      <vt:lpstr>Četvrti čin</vt:lpstr>
      <vt:lpstr>Peti čin</vt:lpstr>
      <vt:lpstr>Društvena komedija</vt:lpstr>
      <vt:lpstr>Komedija situacije</vt:lpstr>
      <vt:lpstr>Satira </vt:lpstr>
      <vt:lpstr>Ironija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„REVIZOR“</dc:title>
  <dc:creator>Natasa</dc:creator>
  <cp:lastModifiedBy>Korisnik</cp:lastModifiedBy>
  <cp:revision>22</cp:revision>
  <dcterms:created xsi:type="dcterms:W3CDTF">2020-03-04T20:12:53Z</dcterms:created>
  <dcterms:modified xsi:type="dcterms:W3CDTF">2021-03-29T12:57:18Z</dcterms:modified>
</cp:coreProperties>
</file>