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170E7-9F0E-4496-AD01-55EEE90A56B3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3FAE8AC-FD9D-466E-94A2-7B7BF9B673D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170E7-9F0E-4496-AD01-55EEE90A56B3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E8AC-FD9D-466E-94A2-7B7BF9B673D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3FAE8AC-FD9D-466E-94A2-7B7BF9B673D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170E7-9F0E-4496-AD01-55EEE90A56B3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170E7-9F0E-4496-AD01-55EEE90A56B3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3FAE8AC-FD9D-466E-94A2-7B7BF9B673D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170E7-9F0E-4496-AD01-55EEE90A56B3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3FAE8AC-FD9D-466E-94A2-7B7BF9B673D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74170E7-9F0E-4496-AD01-55EEE90A56B3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E8AC-FD9D-466E-94A2-7B7BF9B673D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170E7-9F0E-4496-AD01-55EEE90A56B3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3FAE8AC-FD9D-466E-94A2-7B7BF9B673D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170E7-9F0E-4496-AD01-55EEE90A56B3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3FAE8AC-FD9D-466E-94A2-7B7BF9B67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170E7-9F0E-4496-AD01-55EEE90A56B3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AE8AC-FD9D-466E-94A2-7B7BF9B67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3FAE8AC-FD9D-466E-94A2-7B7BF9B673D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170E7-9F0E-4496-AD01-55EEE90A56B3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3FAE8AC-FD9D-466E-94A2-7B7BF9B673D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74170E7-9F0E-4496-AD01-55EEE90A56B3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74170E7-9F0E-4496-AD01-55EEE90A56B3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3FAE8AC-FD9D-466E-94A2-7B7BF9B673D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image" Target="../media/image27.png"/><Relationship Id="rId16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0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12" Type="http://schemas.openxmlformats.org/officeDocument/2006/relationships/image" Target="../media/image59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PRIMJENA SINUSNE I KOSINUSNE TEOREME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90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itle 3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it-IT" sz="24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Zadatak 1. </a:t>
                </a:r>
                <a:r>
                  <a:rPr lang="en-US" sz="2400" b="1" i="1" dirty="0">
                    <a:solidFill>
                      <a:schemeClr val="tx1"/>
                    </a:solidFill>
                    <a:latin typeface="Calibri" pitchFamily="34" charset="0"/>
                  </a:rPr>
                  <a:t>R</a:t>
                </a:r>
                <a:r>
                  <a:rPr lang="sr-Latn-ME" sz="2400" b="1" i="1" dirty="0">
                    <a:solidFill>
                      <a:schemeClr val="tx1"/>
                    </a:solidFill>
                    <a:latin typeface="Calibri" pitchFamily="34" charset="0"/>
                  </a:rPr>
                  <a:t>iješiti trougao ABC ako je </a:t>
                </a:r>
                <a:r>
                  <a:rPr lang="sr-Latn-ME" sz="2400" b="1" i="1" dirty="0">
                    <a:solidFill>
                      <a:schemeClr val="tx1"/>
                    </a:solidFill>
                    <a:latin typeface="Calibri" pitchFamily="34" charset="0"/>
                  </a:rPr>
                  <a:t>poznato:</a:t>
                </a:r>
                <a:r>
                  <a:rPr lang="en-US" sz="2400" b="1" i="1" dirty="0">
                    <a:solidFill>
                      <a:schemeClr val="tx1"/>
                    </a:solidFill>
                    <a:latin typeface="Calibri" pitchFamily="34" charset="0"/>
                  </a:rPr>
                  <a:t/>
                </a:r>
                <a:br>
                  <a:rPr lang="en-US" sz="2400" b="1" i="1" dirty="0">
                    <a:solidFill>
                      <a:schemeClr val="tx1"/>
                    </a:solidFill>
                    <a:latin typeface="Calibri" pitchFamily="34" charset="0"/>
                  </a:rPr>
                </a:br>
                <a:r>
                  <a:rPr lang="en-US" sz="2400" b="1" i="1" dirty="0">
                    <a:solidFill>
                      <a:schemeClr val="tx1"/>
                    </a:solidFill>
                    <a:latin typeface="Calibri" pitchFamily="34" charset="0"/>
                  </a:rPr>
                  <a:t>                   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e>
                    </m:rad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𝒃</m:t>
                    </m:r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2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,  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𝒄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endParaRPr lang="en-US" sz="2400" b="1" dirty="0"/>
              </a:p>
            </p:txBody>
          </p:sp>
        </mc:Choice>
        <mc:Fallback>
          <p:sp>
            <p:nvSpPr>
              <p:cNvPr id="4" name="Tit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1143" t="-201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67544" y="1556792"/>
            <a:ext cx="1471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/>
              <a:t>Rješenje</a:t>
            </a:r>
            <a:r>
              <a:rPr lang="en-US" sz="2000" b="1" dirty="0" smtClean="0"/>
              <a:t>: 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2051720" y="1584407"/>
                <a:ext cx="4015715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6</m:t>
                          </m:r>
                        </m:e>
                      </m:rad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,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3 </m:t>
                          </m:r>
                        </m:e>
                      </m:rad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, 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=3−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1584407"/>
                <a:ext cx="4015715" cy="4019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23528" y="2204864"/>
                <a:ext cx="26394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−2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𝑏𝑐𝑐𝑜𝑠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 smtClean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204864"/>
                <a:ext cx="263944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03490" y="2787134"/>
                <a:ext cx="26394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𝑏𝑐𝑐𝑜𝑠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 smtClean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490" y="2787134"/>
                <a:ext cx="263944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179512" y="3286441"/>
                <a:ext cx="2522061" cy="648191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𝑏𝑐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286441"/>
                <a:ext cx="2522061" cy="64819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117588" y="4169505"/>
                <a:ext cx="3942184" cy="8375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3−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6</m:t>
                                  </m:r>
                                </m:e>
                              </m:ra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∙2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588" y="4169505"/>
                <a:ext cx="3942184" cy="83753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303490" y="5085184"/>
                <a:ext cx="3175741" cy="7813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12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9−6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+3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490" y="5085184"/>
                <a:ext cx="3175741" cy="78130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4658843" y="2005830"/>
                <a:ext cx="2483116" cy="7813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−6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8843" y="2005830"/>
                <a:ext cx="2483116" cy="78130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4658843" y="3013898"/>
                <a:ext cx="2483116" cy="7813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6(3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8843" y="3013898"/>
                <a:ext cx="2483116" cy="78130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767497" y="3946813"/>
                <a:ext cx="1431674" cy="6646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497" y="3946813"/>
                <a:ext cx="1431674" cy="66460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4701173" y="4762933"/>
                <a:ext cx="1303434" cy="673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1173" y="4762933"/>
                <a:ext cx="1303434" cy="67326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828456" y="5692040"/>
                <a:ext cx="10300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=30°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456" y="5692040"/>
                <a:ext cx="1030026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332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467544" y="1844824"/>
                <a:ext cx="2281970" cy="648191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𝑎𝑐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844824"/>
                <a:ext cx="2281970" cy="64819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467544" y="2609113"/>
                <a:ext cx="3683444" cy="8375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6</m:t>
                                  </m:r>
                                </m:e>
                              </m:ra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3−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2∙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609113"/>
                <a:ext cx="3683444" cy="83753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436565" y="3841097"/>
                <a:ext cx="3177345" cy="7813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+9−6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+3−12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565" y="3841097"/>
                <a:ext cx="3177345" cy="7813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467544" y="4941168"/>
                <a:ext cx="2484719" cy="7813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−6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941168"/>
                <a:ext cx="2484719" cy="78130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4427984" y="1711711"/>
                <a:ext cx="2924840" cy="7813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−6(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1711711"/>
                <a:ext cx="2924840" cy="78130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4401941" y="2705918"/>
                <a:ext cx="1433277" cy="6646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18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1941" y="2705918"/>
                <a:ext cx="1433277" cy="66460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4458607" y="3740727"/>
                <a:ext cx="1433277" cy="6646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−3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8607" y="3740727"/>
                <a:ext cx="1433277" cy="66460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4481264" y="4622401"/>
                <a:ext cx="2080891" cy="727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1264" y="4622401"/>
                <a:ext cx="2080891" cy="72782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2861914" y="5722472"/>
                <a:ext cx="44893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</a:rPr>
                      <m:t>𝛽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𝑗𝑒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𝑡𝑢𝑝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𝑢𝑔𝑎𝑜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 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𝑖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=180°−45°=135°</m:t>
                    </m:r>
                  </m:oMath>
                </a14:m>
                <a:r>
                  <a:rPr lang="en-US" dirty="0" smtClean="0"/>
                  <a:t>   </a:t>
                </a:r>
                <a:endParaRPr lang="en-US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914" y="5722472"/>
                <a:ext cx="4489306" cy="369332"/>
              </a:xfrm>
              <a:prstGeom prst="rect">
                <a:avLst/>
              </a:prstGeom>
              <a:blipFill rotWithShape="1">
                <a:blip r:embed="rId10"/>
                <a:stretch>
                  <a:fillRect l="-271"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6572205" y="2708288"/>
                <a:ext cx="19841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=180°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2205" y="2708288"/>
                <a:ext cx="1984197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6374810" y="3185858"/>
                <a:ext cx="25072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30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°+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135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°+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=180°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4810" y="3185858"/>
                <a:ext cx="2507225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6844607" y="3656431"/>
                <a:ext cx="10132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15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4607" y="3656431"/>
                <a:ext cx="1013226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266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323528" y="260648"/>
                <a:ext cx="7632848" cy="817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it-IT" sz="22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Zadatak 2. </a:t>
                </a:r>
                <a:r>
                  <a:rPr lang="en-US" sz="2200" b="1" i="1" dirty="0">
                    <a:solidFill>
                      <a:schemeClr val="tx1"/>
                    </a:solidFill>
                    <a:latin typeface="Calibri" pitchFamily="34" charset="0"/>
                  </a:rPr>
                  <a:t>R</a:t>
                </a:r>
                <a:r>
                  <a:rPr lang="sr-Latn-ME" sz="2200" b="1" i="1" dirty="0">
                    <a:solidFill>
                      <a:schemeClr val="tx1"/>
                    </a:solidFill>
                    <a:latin typeface="Calibri" pitchFamily="34" charset="0"/>
                  </a:rPr>
                  <a:t>iješiti trougao ABC ako je poznato:</a:t>
                </a:r>
                <a:r>
                  <a:rPr lang="en-US" sz="2200" b="1" i="1" dirty="0">
                    <a:solidFill>
                      <a:schemeClr val="tx1"/>
                    </a:solidFill>
                    <a:latin typeface="Calibri" pitchFamily="34" charset="0"/>
                  </a:rPr>
                  <a:t/>
                </a:r>
                <a:br>
                  <a:rPr lang="en-US" sz="2200" b="1" i="1" dirty="0">
                    <a:solidFill>
                      <a:schemeClr val="tx1"/>
                    </a:solidFill>
                    <a:latin typeface="Calibri" pitchFamily="34" charset="0"/>
                  </a:rPr>
                </a:br>
                <a:r>
                  <a:rPr lang="en-US" sz="2200" b="1" i="1" dirty="0">
                    <a:solidFill>
                      <a:schemeClr val="tx1"/>
                    </a:solidFill>
                    <a:latin typeface="Calibri" pitchFamily="34" charset="0"/>
                  </a:rPr>
                  <a:t>                    </a:t>
                </a:r>
                <a14:m>
                  <m:oMath xmlns:m="http://schemas.openxmlformats.org/officeDocument/2006/math">
                    <m:r>
                      <a:rPr lang="en-US" sz="2200" b="1" i="1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en-US" sz="22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en-US" sz="2200" b="1" i="1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2200" b="1" i="1">
                        <a:solidFill>
                          <a:schemeClr val="tx1"/>
                        </a:solidFill>
                        <a:latin typeface="Cambria Math"/>
                      </a:rPr>
                      <m:t>𝒃</m:t>
                    </m:r>
                    <m:r>
                      <a:rPr lang="en-US" sz="22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2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en-US" sz="2200" b="1" i="1">
                        <a:solidFill>
                          <a:schemeClr val="tx1"/>
                        </a:solidFill>
                        <a:latin typeface="Cambria Math"/>
                      </a:rPr>
                      <m:t>,  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𝟕𝟓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US" sz="2200" b="1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60648"/>
                <a:ext cx="7632848" cy="817083"/>
              </a:xfrm>
              <a:prstGeom prst="rect">
                <a:avLst/>
              </a:prstGeom>
              <a:blipFill rotWithShape="1">
                <a:blip r:embed="rId2"/>
                <a:stretch>
                  <a:fillRect l="-958" t="-4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95536" y="1556792"/>
            <a:ext cx="1471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/>
              <a:t>Rješenje</a:t>
            </a:r>
            <a:r>
              <a:rPr lang="en-US" sz="2000" b="1" dirty="0" smtClean="0"/>
              <a:t>: 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867414" y="1584407"/>
                <a:ext cx="4110676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=3+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rad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,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rad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,  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=75°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7414" y="1584407"/>
                <a:ext cx="4110676" cy="4019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405604" y="2204864"/>
                <a:ext cx="1461810" cy="664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604" y="2204864"/>
                <a:ext cx="1461810" cy="66492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405604" y="3103602"/>
                <a:ext cx="17150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𝑏𝑠𝑖𝑛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604" y="3103602"/>
                <a:ext cx="1715085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469723" y="3752161"/>
                <a:ext cx="1586845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𝑏𝑠𝑖𝑛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23" y="3752161"/>
                <a:ext cx="1586845" cy="61824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469723" y="4509120"/>
                <a:ext cx="2068067" cy="727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75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°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23" y="4509120"/>
                <a:ext cx="2068067" cy="7278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2537790" y="2352661"/>
                <a:ext cx="29033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</a:rPr>
                        <m:t>75°=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45°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30°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b="0" i="1" dirty="0" smtClean="0">
                  <a:latin typeface="Cambria Math"/>
                  <a:ea typeface="Cambria Math"/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790" y="2352661"/>
                <a:ext cx="290335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5292080" y="2352661"/>
                <a:ext cx="34275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45°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30°+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30°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45°=</m:t>
                      </m:r>
                    </m:oMath>
                  </m:oMathPara>
                </a14:m>
                <a:endParaRPr lang="en-US" b="0" dirty="0" smtClean="0">
                  <a:ea typeface="Cambria Math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2352661"/>
                <a:ext cx="3427541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2339752" y="2798775"/>
                <a:ext cx="5418586" cy="6741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2798775"/>
                <a:ext cx="5418586" cy="67415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2627784" y="3697370"/>
                <a:ext cx="2658741" cy="9517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3697370"/>
                <a:ext cx="2658741" cy="9517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2627784" y="4867680"/>
                <a:ext cx="2000741" cy="8439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3∙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4867680"/>
                <a:ext cx="2000741" cy="84394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2537790" y="5877272"/>
                <a:ext cx="107459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6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0°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790" y="5877272"/>
                <a:ext cx="1074590" cy="64633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>
                <a:off x="6300192" y="3876618"/>
                <a:ext cx="19841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=180°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3876618"/>
                <a:ext cx="1984197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6171939" y="4372777"/>
                <a:ext cx="2378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7</m:t>
                      </m:r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°+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60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°+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=180°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1939" y="4372777"/>
                <a:ext cx="2378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6300192" y="4964256"/>
                <a:ext cx="10132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4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5°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4964256"/>
                <a:ext cx="1013226" cy="369332"/>
              </a:xfrm>
              <a:prstGeom prst="rect">
                <a:avLst/>
              </a:prstGeom>
              <a:blipFill rotWithShape="1">
                <a:blip r:embed="rId1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5236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611560" y="1772816"/>
                <a:ext cx="1445011" cy="664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772816"/>
                <a:ext cx="1445011" cy="66492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683568" y="2875002"/>
                <a:ext cx="16758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𝑏𝑠𝑖𝑛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875002"/>
                <a:ext cx="1675843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683568" y="3442257"/>
                <a:ext cx="1222514" cy="664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𝛾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442257"/>
                <a:ext cx="1222514" cy="66492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665229" y="4437112"/>
                <a:ext cx="1720535" cy="6760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45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°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60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°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229" y="4437112"/>
                <a:ext cx="1720535" cy="67601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347864" y="1788098"/>
                <a:ext cx="1503424" cy="11721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1788098"/>
                <a:ext cx="1503424" cy="117218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378665" y="3059668"/>
                <a:ext cx="958146" cy="8967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8665" y="3059668"/>
                <a:ext cx="958146" cy="89678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378665" y="4014360"/>
                <a:ext cx="1063303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8665" y="4014360"/>
                <a:ext cx="1063303" cy="40197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483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323528" y="260648"/>
                <a:ext cx="8568951" cy="8025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it-IT" sz="22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Zadatak 3. Odrediti manju dijagonalu paralelograma, ako su stranice paralelograma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</m:oMath>
                </a14:m>
                <a:r>
                  <a:rPr lang="en-US" sz="2200" b="1" dirty="0" smtClean="0">
                    <a:latin typeface="Calibri" panose="020F0502020204030204" pitchFamily="34" charset="0"/>
                  </a:rPr>
                  <a:t> </a:t>
                </a:r>
                <a:r>
                  <a:rPr lang="en-US" sz="2200" b="1" dirty="0" err="1" smtClean="0">
                    <a:latin typeface="Calibri" panose="020F0502020204030204" pitchFamily="34" charset="0"/>
                  </a:rPr>
                  <a:t>i</a:t>
                </a:r>
                <a:r>
                  <a:rPr lang="en-US" sz="2200" b="1" dirty="0" smtClean="0">
                    <a:latin typeface="Calibri" panose="020F050202020403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latin typeface="Cambria Math"/>
                      </a:rPr>
                      <m:t>𝒃</m:t>
                    </m:r>
                    <m:r>
                      <a:rPr lang="en-US" sz="2200" b="1" i="1" smtClean="0">
                        <a:latin typeface="Cambria Math"/>
                      </a:rPr>
                      <m:t>=</m:t>
                    </m:r>
                    <m:r>
                      <a:rPr lang="en-US" sz="2200" b="1" i="1" smtClean="0">
                        <a:latin typeface="Cambria Math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22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200" b="1" i="1" smtClean="0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sz="2200" b="1" dirty="0" smtClean="0">
                    <a:latin typeface="Calibri" panose="020F0502020204030204" pitchFamily="34" charset="0"/>
                  </a:rPr>
                  <a:t>  i </a:t>
                </a:r>
                <a:r>
                  <a:rPr lang="en-US" sz="2200" b="1" dirty="0" err="1" smtClean="0">
                    <a:latin typeface="Calibri" panose="020F0502020204030204" pitchFamily="34" charset="0"/>
                  </a:rPr>
                  <a:t>ugao</a:t>
                </a:r>
                <a:r>
                  <a:rPr lang="en-US" sz="2200" b="1" dirty="0" smtClean="0">
                    <a:latin typeface="Calibri" panose="020F0502020204030204" pitchFamily="34" charset="0"/>
                  </a:rPr>
                  <a:t> </a:t>
                </a:r>
                <a:r>
                  <a:rPr lang="en-US" sz="2200" b="1" dirty="0" err="1" smtClean="0">
                    <a:latin typeface="Calibri" panose="020F0502020204030204" pitchFamily="34" charset="0"/>
                  </a:rPr>
                  <a:t>paralelograma</a:t>
                </a:r>
                <a:r>
                  <a:rPr lang="en-US" sz="2200" b="1" dirty="0" smtClean="0">
                    <a:latin typeface="Calibri" panose="020F0502020204030204" pitchFamily="34" charset="0"/>
                  </a:rPr>
                  <a:t> </a:t>
                </a:r>
                <a:r>
                  <a:rPr lang="en-US" sz="2200" b="1" dirty="0" err="1" smtClean="0">
                    <a:latin typeface="Calibri" panose="020F0502020204030204" pitchFamily="34" charset="0"/>
                  </a:rPr>
                  <a:t>iznosi</a:t>
                </a:r>
                <a:r>
                  <a:rPr lang="en-US" sz="2200" b="1" dirty="0" smtClean="0">
                    <a:latin typeface="Calibri" panose="020F050202020403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latin typeface="Cambria Math"/>
                      </a:rPr>
                      <m:t>𝟒𝟓</m:t>
                    </m:r>
                    <m:r>
                      <a:rPr lang="en-US" sz="2200" b="1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US" sz="2200" b="1" dirty="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60648"/>
                <a:ext cx="8568951" cy="802527"/>
              </a:xfrm>
              <a:prstGeom prst="rect">
                <a:avLst/>
              </a:prstGeom>
              <a:blipFill rotWithShape="1">
                <a:blip r:embed="rId2"/>
                <a:stretch>
                  <a:fillRect l="-853" t="-4580" b="-15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arallelogram 2"/>
          <p:cNvSpPr/>
          <p:nvPr/>
        </p:nvSpPr>
        <p:spPr>
          <a:xfrm>
            <a:off x="335360" y="2580572"/>
            <a:ext cx="3528392" cy="1728192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23528" y="1556792"/>
            <a:ext cx="1471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/>
              <a:t>Rješenje</a:t>
            </a:r>
            <a:r>
              <a:rPr lang="en-US" sz="2000" b="1" dirty="0" smtClean="0"/>
              <a:t>: 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691680" y="1556792"/>
                <a:ext cx="5400600" cy="3963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</m:oMath>
                </a14:m>
                <a:r>
                  <a:rPr lang="en-US" b="1" dirty="0" smtClean="0">
                    <a:latin typeface="Calibri" panose="020F0502020204030204" pitchFamily="34" charset="0"/>
                  </a:rPr>
                  <a:t> </a:t>
                </a:r>
                <a:r>
                  <a:rPr lang="en-US" b="1" dirty="0" smtClean="0">
                    <a:latin typeface="Calibri" panose="020F0502020204030204" pitchFamily="34" charset="0"/>
                  </a:rPr>
                  <a:t>i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𝒃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b="1" dirty="0" smtClean="0">
                    <a:latin typeface="Calibri" panose="020F0502020204030204" pitchFamily="34" charset="0"/>
                  </a:rPr>
                  <a:t>  </a:t>
                </a:r>
                <a:r>
                  <a:rPr lang="en-US" b="1" dirty="0" smtClean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𝛂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𝟒𝟓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US" b="1" dirty="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1556792"/>
                <a:ext cx="5400600" cy="396327"/>
              </a:xfrm>
              <a:prstGeom prst="rect">
                <a:avLst/>
              </a:prstGeom>
              <a:blipFill rotWithShape="1">
                <a:blip r:embed="rId3"/>
                <a:stretch>
                  <a:fillRect b="-24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608079" y="4315691"/>
                <a:ext cx="3746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8079" y="4315691"/>
                <a:ext cx="374653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49924" y="3075336"/>
                <a:ext cx="3708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924" y="3075336"/>
                <a:ext cx="37087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>
            <a:off x="827584" y="2580572"/>
            <a:ext cx="2664296" cy="17351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2113500" y="3109972"/>
                <a:ext cx="381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3500" y="3109972"/>
                <a:ext cx="38113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548593" y="3789040"/>
                <a:ext cx="3856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593" y="3789040"/>
                <a:ext cx="38561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4635356" y="2269029"/>
                <a:ext cx="3073342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chemeClr val="tx1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𝒂𝒃</m:t>
                      </m:r>
                      <m:r>
                        <a:rPr lang="en-US" sz="2000" b="1" i="1">
                          <a:solidFill>
                            <a:schemeClr val="tx1"/>
                          </a:solidFill>
                          <a:latin typeface="Cambria Math"/>
                        </a:rPr>
                        <m:t>𝒄𝒐𝒔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𝜸</m:t>
                      </m:r>
                    </m:oMath>
                  </m:oMathPara>
                </a14:m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356" y="2269029"/>
                <a:ext cx="3073342" cy="407099"/>
              </a:xfrm>
              <a:prstGeom prst="rect">
                <a:avLst/>
              </a:prstGeom>
              <a:blipFill rotWithShape="1">
                <a:blip r:embed="rId8"/>
                <a:stretch>
                  <a:fillRect b="-7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4635356" y="2939129"/>
                <a:ext cx="4101379" cy="4859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</m:e>
                        <m:sup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𝟓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𝟓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e>
                      </m:rad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𝒄𝒐𝒔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𝟒𝟓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356" y="2939129"/>
                <a:ext cx="4101379" cy="48596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>
                <a:off x="4608003" y="3789040"/>
                <a:ext cx="2858603" cy="6860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</m:e>
                        <m:sup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𝟐𝟓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𝟖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𝟐𝟎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e>
                      </m:ra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8003" y="3789040"/>
                <a:ext cx="2858603" cy="68608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4673642" y="4682653"/>
                <a:ext cx="163211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</m:e>
                        <m:sup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𝟑𝟑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𝟐𝟎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642" y="4682653"/>
                <a:ext cx="1632113" cy="37555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4677009" y="5229200"/>
                <a:ext cx="1080680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</m:e>
                        <m:sup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7009" y="5229200"/>
                <a:ext cx="1080680" cy="37555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677009" y="5733256"/>
                <a:ext cx="1121717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𝒅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latin typeface="Cambria Math"/>
                            </a:rPr>
                            <m:t>𝟏𝟑</m:t>
                          </m:r>
                        </m:e>
                      </m:rad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7009" y="5733256"/>
                <a:ext cx="1121717" cy="40197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432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/>
      <p:bldP spid="7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40466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54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5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doma</a:t>
            </a:r>
            <a:r>
              <a:rPr lang="sr-Latn-ME" sz="5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</a:t>
            </a:r>
            <a:r>
              <a:rPr lang="en-US" sz="5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i:</a:t>
            </a:r>
            <a:br>
              <a:rPr lang="en-US" sz="5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79512" y="2281599"/>
                <a:ext cx="8064896" cy="8658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400" b="1" i="1" dirty="0" smtClean="0">
                    <a:latin typeface="Calibri" pitchFamily="34" charset="0"/>
                  </a:rPr>
                  <a:t>1</a:t>
                </a:r>
                <a:r>
                  <a:rPr lang="it-IT" sz="24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. </a:t>
                </a:r>
                <a:r>
                  <a:rPr lang="en-US" sz="2400" b="1" i="1" dirty="0">
                    <a:solidFill>
                      <a:schemeClr val="tx1"/>
                    </a:solidFill>
                    <a:latin typeface="Calibri" pitchFamily="34" charset="0"/>
                  </a:rPr>
                  <a:t>R</a:t>
                </a:r>
                <a:r>
                  <a:rPr lang="sr-Latn-ME" sz="2400" b="1" i="1" dirty="0">
                    <a:solidFill>
                      <a:schemeClr val="tx1"/>
                    </a:solidFill>
                    <a:latin typeface="Calibri" pitchFamily="34" charset="0"/>
                  </a:rPr>
                  <a:t>iješiti trougao ABC ako je poznato:</a:t>
                </a:r>
                <a:r>
                  <a:rPr lang="en-US" sz="2400" b="1" i="1" dirty="0">
                    <a:solidFill>
                      <a:schemeClr val="tx1"/>
                    </a:solidFill>
                    <a:latin typeface="Calibri" pitchFamily="34" charset="0"/>
                  </a:rPr>
                  <a:t/>
                </a:r>
                <a:br>
                  <a:rPr lang="en-US" sz="2400" b="1" i="1" dirty="0">
                    <a:solidFill>
                      <a:schemeClr val="tx1"/>
                    </a:solidFill>
                    <a:latin typeface="Calibri" pitchFamily="34" charset="0"/>
                  </a:rPr>
                </a:br>
                <a:r>
                  <a:rPr lang="en-US" sz="2400" b="1" i="1" dirty="0">
                    <a:solidFill>
                      <a:schemeClr val="tx1"/>
                    </a:solidFill>
                    <a:latin typeface="Calibri" pitchFamily="34" charset="0"/>
                  </a:rPr>
                  <a:t>                  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𝒃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𝟔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      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𝒄</m:t>
                    </m:r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2400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𝟒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𝟓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US" sz="2400" b="1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281599"/>
                <a:ext cx="8064896" cy="865814"/>
              </a:xfrm>
              <a:prstGeom prst="rect">
                <a:avLst/>
              </a:prstGeom>
              <a:blipFill rotWithShape="1">
                <a:blip r:embed="rId2"/>
                <a:stretch>
                  <a:fillRect l="-1134" t="-5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179512" y="3488664"/>
                <a:ext cx="914400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it-IT" sz="2400" b="1" i="1" dirty="0" smtClean="0">
                    <a:latin typeface="Calibri" pitchFamily="34" charset="0"/>
                  </a:rPr>
                  <a:t>  2</a:t>
                </a:r>
                <a:r>
                  <a:rPr lang="it-IT" sz="24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. Odrediti manju dijagonalu paralelograma, ako su stranice paralelograma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</a:rPr>
                      <m:t>𝟖</m:t>
                    </m:r>
                  </m:oMath>
                </a14:m>
                <a:r>
                  <a:rPr lang="en-US" sz="2400" b="1" dirty="0" smtClean="0">
                    <a:latin typeface="Calibri" panose="020F0502020204030204" pitchFamily="34" charset="0"/>
                  </a:rPr>
                  <a:t> </a:t>
                </a:r>
                <a:r>
                  <a:rPr lang="en-US" sz="2400" b="1" dirty="0" err="1" smtClean="0">
                    <a:latin typeface="Calibri" panose="020F0502020204030204" pitchFamily="34" charset="0"/>
                  </a:rPr>
                  <a:t>i</a:t>
                </a:r>
                <a:r>
                  <a:rPr lang="en-US" sz="2400" b="1" dirty="0" smtClean="0">
                    <a:latin typeface="Calibri" panose="020F050202020403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𝒃</m:t>
                    </m:r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𝟐</m:t>
                    </m:r>
                  </m:oMath>
                </a14:m>
                <a:r>
                  <a:rPr lang="en-US" sz="2400" b="1" dirty="0" smtClean="0">
                    <a:latin typeface="Calibri" panose="020F0502020204030204" pitchFamily="34" charset="0"/>
                  </a:rPr>
                  <a:t>  i </a:t>
                </a:r>
                <a:r>
                  <a:rPr lang="en-US" sz="2400" b="1" dirty="0" err="1" smtClean="0">
                    <a:latin typeface="Calibri" panose="020F0502020204030204" pitchFamily="34" charset="0"/>
                  </a:rPr>
                  <a:t>ugao</a:t>
                </a:r>
                <a:r>
                  <a:rPr lang="en-US" sz="2400" b="1" dirty="0" smtClean="0">
                    <a:latin typeface="Calibri" panose="020F0502020204030204" pitchFamily="34" charset="0"/>
                  </a:rPr>
                  <a:t> </a:t>
                </a:r>
                <a:r>
                  <a:rPr lang="en-US" sz="2400" b="1" dirty="0" err="1" smtClean="0">
                    <a:latin typeface="Calibri" panose="020F0502020204030204" pitchFamily="34" charset="0"/>
                  </a:rPr>
                  <a:t>paralelograma</a:t>
                </a:r>
                <a:r>
                  <a:rPr lang="en-US" sz="2400" b="1" dirty="0" smtClean="0">
                    <a:latin typeface="Calibri" panose="020F0502020204030204" pitchFamily="34" charset="0"/>
                  </a:rPr>
                  <a:t> </a:t>
                </a:r>
                <a:r>
                  <a:rPr lang="en-US" sz="2400" b="1" dirty="0" err="1" smtClean="0">
                    <a:latin typeface="Calibri" panose="020F0502020204030204" pitchFamily="34" charset="0"/>
                  </a:rPr>
                  <a:t>iznosi</a:t>
                </a:r>
                <a:r>
                  <a:rPr lang="en-US" sz="2400" b="1" dirty="0" smtClean="0">
                    <a:latin typeface="Calibri" panose="020F0502020204030204" pitchFamily="34" charset="0"/>
                  </a:rPr>
                  <a:t>  </a:t>
                </a:r>
                <a:r>
                  <a:rPr lang="en-US" sz="2400" b="1" dirty="0" smtClean="0">
                    <a:latin typeface="Calibri" panose="020F0502020204030204" pitchFamily="34" charset="0"/>
                  </a:rPr>
                  <a:t>60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US" sz="2400" b="1" dirty="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488664"/>
                <a:ext cx="9144000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1000" t="-5839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032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10">
      <a:dk1>
        <a:sysClr val="windowText" lastClr="000000"/>
      </a:dk1>
      <a:lt1>
        <a:sysClr val="window" lastClr="FFFFFF"/>
      </a:lt1>
      <a:dk2>
        <a:srgbClr val="00B050"/>
      </a:dk2>
      <a:lt2>
        <a:srgbClr val="DBF5F9"/>
      </a:lt2>
      <a:accent1>
        <a:srgbClr val="92D050"/>
      </a:accent1>
      <a:accent2>
        <a:srgbClr val="00B050"/>
      </a:accent2>
      <a:accent3>
        <a:srgbClr val="00B050"/>
      </a:accent3>
      <a:accent4>
        <a:srgbClr val="10CF9B"/>
      </a:accent4>
      <a:accent5>
        <a:srgbClr val="00B050"/>
      </a:accent5>
      <a:accent6>
        <a:srgbClr val="A5C249"/>
      </a:accent6>
      <a:hlink>
        <a:srgbClr val="F49100"/>
      </a:hlink>
      <a:folHlink>
        <a:srgbClr val="85DFD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124</TotalTime>
  <Words>788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PRIMJENA SINUSNE I KOSINUSNE TEOREME</vt:lpstr>
      <vt:lpstr>Zadatak 1. Riješiti trougao ABC ako je poznato:                     a=√6,  b=2√(3 ),  c=3-√3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PRIMJENA SINUSNE I KOSINUSNE TEOREME</dc:title>
  <dc:creator>SVETLANA</dc:creator>
  <cp:lastModifiedBy>SVETLANA</cp:lastModifiedBy>
  <cp:revision>12</cp:revision>
  <dcterms:created xsi:type="dcterms:W3CDTF">2020-04-30T09:58:53Z</dcterms:created>
  <dcterms:modified xsi:type="dcterms:W3CDTF">2020-04-30T12:03:40Z</dcterms:modified>
</cp:coreProperties>
</file>