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74170E7-9F0E-4496-AD01-55EEE90A56B3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3FAE8AC-FD9D-466E-94A2-7B7BF9B673D2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PRIMJENA SINUSNE I KOSINUSNE TEOREME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90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pPr algn="l"/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1. </a:t>
                </a: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R</a:t>
                </a:r>
                <a:r>
                  <a:rPr lang="sr-Latn-ME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iješiti trougao ABC ako je </a:t>
                </a:r>
                <a:r>
                  <a:rPr lang="sr-Latn-ME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poznato:</a:t>
                </a: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e>
                    </m:rad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rad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𝒄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endParaRPr lang="en-US" sz="2400" b="1" dirty="0"/>
              </a:p>
            </p:txBody>
          </p:sp>
        </mc:Choice>
        <mc:Fallback>
          <p:sp>
            <p:nvSpPr>
              <p:cNvPr id="4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1143" t="-201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67544" y="1556792"/>
            <a:ext cx="1471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051720" y="1584407"/>
                <a:ext cx="4015715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e>
                      </m:ra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3 </m:t>
                          </m:r>
                        </m:e>
                      </m:ra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=3−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584407"/>
                <a:ext cx="4015715" cy="4019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23528" y="2204864"/>
                <a:ext cx="26394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𝑏𝑐𝑐𝑜𝑠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204864"/>
                <a:ext cx="263944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03490" y="2787134"/>
                <a:ext cx="26394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𝑏𝑐𝑐𝑜𝑠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90" y="2787134"/>
                <a:ext cx="2639441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79512" y="3286441"/>
                <a:ext cx="2522061" cy="64819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86441"/>
                <a:ext cx="2522061" cy="6481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117588" y="4169505"/>
                <a:ext cx="3942184" cy="837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3−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</m:e>
                              </m:ra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∙2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88" y="4169505"/>
                <a:ext cx="3942184" cy="8375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03490" y="5085184"/>
                <a:ext cx="3175741" cy="781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9−6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90" y="5085184"/>
                <a:ext cx="3175741" cy="7813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658843" y="2005830"/>
                <a:ext cx="2483116" cy="781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8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−6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43" y="2005830"/>
                <a:ext cx="2483116" cy="7813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658843" y="3013898"/>
                <a:ext cx="2483116" cy="781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6(3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43" y="3013898"/>
                <a:ext cx="2483116" cy="7813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767497" y="3946813"/>
                <a:ext cx="1431674" cy="6646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97" y="3946813"/>
                <a:ext cx="1431674" cy="66460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701173" y="4762933"/>
                <a:ext cx="1303434" cy="673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173" y="4762933"/>
                <a:ext cx="1303434" cy="67326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4828456" y="5692040"/>
                <a:ext cx="1030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456" y="5692040"/>
                <a:ext cx="1030026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32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67544" y="1844824"/>
                <a:ext cx="2281970" cy="64819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44824"/>
                <a:ext cx="2281970" cy="64819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67544" y="2609113"/>
                <a:ext cx="3683444" cy="8375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</m:e>
                              </m:ra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3−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2∙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09113"/>
                <a:ext cx="3683444" cy="8375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36565" y="3841097"/>
                <a:ext cx="3177345" cy="781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+9−6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+3−12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65" y="3841097"/>
                <a:ext cx="3177345" cy="7813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67544" y="4941168"/>
                <a:ext cx="2484719" cy="781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−6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941168"/>
                <a:ext cx="2484719" cy="7813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427984" y="1711711"/>
                <a:ext cx="2924840" cy="7813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−6(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−1)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1711711"/>
                <a:ext cx="2924840" cy="7813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401941" y="2705918"/>
                <a:ext cx="1433277" cy="66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18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941" y="2705918"/>
                <a:ext cx="1433277" cy="66460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4458607" y="3740727"/>
                <a:ext cx="1433277" cy="66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−3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607" y="3740727"/>
                <a:ext cx="1433277" cy="66460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481264" y="4622401"/>
                <a:ext cx="2080891" cy="727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264" y="4622401"/>
                <a:ext cx="2080891" cy="72782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861914" y="5722472"/>
                <a:ext cx="44893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𝑗𝑒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𝑡𝑢𝑝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𝑢𝑔𝑎𝑜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=180°−45°=135°</m:t>
                    </m:r>
                  </m:oMath>
                </a14:m>
                <a:r>
                  <a:rPr lang="en-US" dirty="0" smtClean="0"/>
                  <a:t>   </a:t>
                </a:r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914" y="5722472"/>
                <a:ext cx="4489306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271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572205" y="2708288"/>
                <a:ext cx="19841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205" y="2708288"/>
                <a:ext cx="1984197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374810" y="3185858"/>
                <a:ext cx="2507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30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135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4810" y="3185858"/>
                <a:ext cx="2507225" cy="369332"/>
              </a:xfrm>
              <a:prstGeom prst="rect">
                <a:avLst/>
              </a:prstGeom>
              <a:blipFill rotWithShape="1"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6844607" y="3656431"/>
                <a:ext cx="10132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15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607" y="3656431"/>
                <a:ext cx="1013226" cy="369332"/>
              </a:xfrm>
              <a:prstGeom prst="rect">
                <a:avLst/>
              </a:prstGeom>
              <a:blipFill rotWithShape="1"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266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23528" y="260648"/>
                <a:ext cx="7632848" cy="817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2. </a:t>
                </a:r>
                <a:r>
                  <a:rPr lang="en-US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R</a:t>
                </a:r>
                <a:r>
                  <a:rPr lang="sr-Latn-ME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iješiti trougao ABC ako je poznato:</a:t>
                </a:r>
                <a:r>
                  <a:rPr lang="en-US" sz="2200" b="1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en-US" sz="2200" b="1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r>
                  <a:rPr lang="en-US" sz="2200" b="1" i="1" dirty="0">
                    <a:solidFill>
                      <a:schemeClr val="tx1"/>
                    </a:solidFill>
                    <a:latin typeface="Calibri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</a:rPr>
                      <m:t>𝒃</m:t>
                    </m:r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rad>
                    <m:r>
                      <a:rPr lang="en-US" sz="2200" b="1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𝟕𝟓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US" sz="2200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7632848" cy="817083"/>
              </a:xfrm>
              <a:prstGeom prst="rect">
                <a:avLst/>
              </a:prstGeom>
              <a:blipFill rotWithShape="1">
                <a:blip r:embed="rId2"/>
                <a:stretch>
                  <a:fillRect l="-958" t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95536" y="1556792"/>
            <a:ext cx="1471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867414" y="1584407"/>
                <a:ext cx="411067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=3+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ra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=75°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414" y="1584407"/>
                <a:ext cx="4110676" cy="4019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05604" y="2204864"/>
                <a:ext cx="1461810" cy="664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04" y="2204864"/>
                <a:ext cx="1461810" cy="6649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05604" y="3103602"/>
                <a:ext cx="17150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𝑏𝑠𝑖𝑛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04" y="3103602"/>
                <a:ext cx="1715085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69723" y="3752161"/>
                <a:ext cx="1586845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23" y="3752161"/>
                <a:ext cx="1586845" cy="61824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469723" y="4509120"/>
                <a:ext cx="2068067" cy="7278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75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23" y="4509120"/>
                <a:ext cx="2068067" cy="7278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537790" y="2352661"/>
                <a:ext cx="29033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</a:rPr>
                        <m:t>75°=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45°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30°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0" i="1" dirty="0" smtClean="0">
                  <a:latin typeface="Cambria Math"/>
                  <a:ea typeface="Cambria Math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790" y="2352661"/>
                <a:ext cx="290335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292080" y="2352661"/>
                <a:ext cx="34275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45°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30°+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30°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45°=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352661"/>
                <a:ext cx="3427541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339752" y="2798775"/>
                <a:ext cx="541858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798775"/>
                <a:ext cx="5418586" cy="67415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627784" y="3697370"/>
                <a:ext cx="2658741" cy="951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697370"/>
                <a:ext cx="2658741" cy="9517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627784" y="4867680"/>
                <a:ext cx="2000741" cy="843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3∙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867680"/>
                <a:ext cx="2000741" cy="84394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537790" y="5877272"/>
                <a:ext cx="10745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6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0°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790" y="5877272"/>
                <a:ext cx="1074590" cy="6463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6300192" y="3876618"/>
                <a:ext cx="19841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3876618"/>
                <a:ext cx="1984197" cy="369332"/>
              </a:xfrm>
              <a:prstGeom prst="rect">
                <a:avLst/>
              </a:prstGeom>
              <a:blipFill rotWithShape="1"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171939" y="4372777"/>
                <a:ext cx="2378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7</m:t>
                      </m:r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60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939" y="4372777"/>
                <a:ext cx="2378985" cy="369332"/>
              </a:xfrm>
              <a:prstGeom prst="rect">
                <a:avLst/>
              </a:prstGeom>
              <a:blipFill rotWithShape="1">
                <a:blip r:embed="rId1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300192" y="4964256"/>
                <a:ext cx="10132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5°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4964256"/>
                <a:ext cx="1013226" cy="369332"/>
              </a:xfrm>
              <a:prstGeom prst="rect">
                <a:avLst/>
              </a:prstGeom>
              <a:blipFill rotWithShape="1">
                <a:blip r:embed="rId1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2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11560" y="1772816"/>
                <a:ext cx="1445011" cy="664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2816"/>
                <a:ext cx="1445011" cy="66492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83568" y="2875002"/>
                <a:ext cx="16758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875002"/>
                <a:ext cx="1675843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83568" y="3442257"/>
                <a:ext cx="1222514" cy="664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𝛾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42257"/>
                <a:ext cx="1222514" cy="6649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65229" y="4437112"/>
                <a:ext cx="1720535" cy="6760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45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60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29" y="4437112"/>
                <a:ext cx="1720535" cy="6760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347864" y="1788098"/>
                <a:ext cx="1503424" cy="11721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788098"/>
                <a:ext cx="1503424" cy="11721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378665" y="3059668"/>
                <a:ext cx="958146" cy="896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665" y="3059668"/>
                <a:ext cx="958146" cy="8967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378665" y="4014360"/>
                <a:ext cx="1063303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665" y="4014360"/>
                <a:ext cx="1063303" cy="40197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3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23528" y="260648"/>
                <a:ext cx="8568951" cy="8025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22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Zadatak 3. Odrediti manju dijagonalu paralelograma, ako su stranice paralelograma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200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200" b="1" dirty="0" err="1" smtClean="0">
                    <a:latin typeface="Calibri" panose="020F0502020204030204" pitchFamily="34" charset="0"/>
                  </a:rPr>
                  <a:t>i</a:t>
                </a:r>
                <a:r>
                  <a:rPr lang="en-US" sz="2200" b="1" dirty="0" smtClean="0">
                    <a:latin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</a:rPr>
                      <m:t>𝒃</m:t>
                    </m:r>
                    <m:r>
                      <a:rPr lang="en-US" sz="2200" b="1" i="1" smtClean="0"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latin typeface="Cambria Math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2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200" b="1" dirty="0" smtClean="0">
                    <a:latin typeface="Calibri" panose="020F0502020204030204" pitchFamily="34" charset="0"/>
                  </a:rPr>
                  <a:t>  i </a:t>
                </a:r>
                <a:r>
                  <a:rPr lang="en-US" sz="2200" b="1" dirty="0" err="1" smtClean="0">
                    <a:latin typeface="Calibri" panose="020F0502020204030204" pitchFamily="34" charset="0"/>
                  </a:rPr>
                  <a:t>ugao</a:t>
                </a:r>
                <a:r>
                  <a:rPr lang="en-US" sz="2200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200" b="1" dirty="0" err="1" smtClean="0">
                    <a:latin typeface="Calibri" panose="020F0502020204030204" pitchFamily="34" charset="0"/>
                  </a:rPr>
                  <a:t>paralelograma</a:t>
                </a:r>
                <a:r>
                  <a:rPr lang="en-US" sz="2200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200" b="1" dirty="0" err="1" smtClean="0">
                    <a:latin typeface="Calibri" panose="020F0502020204030204" pitchFamily="34" charset="0"/>
                  </a:rPr>
                  <a:t>iznosi</a:t>
                </a:r>
                <a:r>
                  <a:rPr lang="en-US" sz="2200" b="1" dirty="0" smtClean="0">
                    <a:latin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</a:rPr>
                      <m:t>𝟒𝟓</m:t>
                    </m:r>
                    <m:r>
                      <a:rPr lang="en-US" sz="2200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US" sz="2200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8568951" cy="802527"/>
              </a:xfrm>
              <a:prstGeom prst="rect">
                <a:avLst/>
              </a:prstGeom>
              <a:blipFill rotWithShape="1">
                <a:blip r:embed="rId2"/>
                <a:stretch>
                  <a:fillRect l="-853" t="-4580" b="-15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allelogram 2"/>
          <p:cNvSpPr/>
          <p:nvPr/>
        </p:nvSpPr>
        <p:spPr>
          <a:xfrm>
            <a:off x="335360" y="2580572"/>
            <a:ext cx="3528392" cy="1728192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3528" y="1556792"/>
            <a:ext cx="1471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Rješenje</a:t>
            </a:r>
            <a:r>
              <a:rPr lang="en-US" sz="2000" b="1" dirty="0" smtClean="0"/>
              <a:t>: 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691680" y="1556792"/>
                <a:ext cx="5400600" cy="396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b="1" dirty="0" smtClean="0">
                    <a:latin typeface="Calibri" panose="020F0502020204030204" pitchFamily="34" charset="0"/>
                  </a:rPr>
                  <a:t>i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𝒃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b="1" dirty="0" smtClean="0">
                    <a:latin typeface="Calibri" panose="020F0502020204030204" pitchFamily="34" charset="0"/>
                  </a:rPr>
                  <a:t>  </a:t>
                </a:r>
                <a:r>
                  <a:rPr lang="en-US" b="1" dirty="0" smtClean="0">
                    <a:latin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𝛂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𝟒𝟓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US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1556792"/>
                <a:ext cx="5400600" cy="396327"/>
              </a:xfrm>
              <a:prstGeom prst="rect">
                <a:avLst/>
              </a:prstGeom>
              <a:blipFill rotWithShape="1">
                <a:blip r:embed="rId3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608079" y="4315691"/>
                <a:ext cx="3746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079" y="4315691"/>
                <a:ext cx="374653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49924" y="3075336"/>
                <a:ext cx="3708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24" y="3075336"/>
                <a:ext cx="370871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827584" y="2580572"/>
            <a:ext cx="2664296" cy="17351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113500" y="3109972"/>
                <a:ext cx="381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500" y="3109972"/>
                <a:ext cx="38113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48593" y="3789040"/>
                <a:ext cx="3856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593" y="3789040"/>
                <a:ext cx="385618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4635356" y="2269029"/>
                <a:ext cx="3073342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𝒂𝒃</m:t>
                      </m:r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𝜸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356" y="2269029"/>
                <a:ext cx="3073342" cy="407099"/>
              </a:xfrm>
              <a:prstGeom prst="rect">
                <a:avLst/>
              </a:prstGeom>
              <a:blipFill rotWithShape="1">
                <a:blip r:embed="rId8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635356" y="2939129"/>
                <a:ext cx="4101379" cy="485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𝟒𝟓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356" y="2939129"/>
                <a:ext cx="4101379" cy="4859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608003" y="3789040"/>
                <a:ext cx="2858603" cy="6860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𝟐𝟎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003" y="3789040"/>
                <a:ext cx="2858603" cy="6860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4673642" y="4682653"/>
                <a:ext cx="163211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𝟑𝟑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42" y="4682653"/>
                <a:ext cx="163211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4677009" y="5229200"/>
                <a:ext cx="1080680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009" y="5229200"/>
                <a:ext cx="1080680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677009" y="5733256"/>
                <a:ext cx="1121717" cy="40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009" y="5733256"/>
                <a:ext cx="1121717" cy="40197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432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046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</a:t>
            </a:r>
            <a:r>
              <a:rPr lang="sr-Latn-ME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</a:t>
            </a:r>
            <a: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i:</a:t>
            </a:r>
            <a:b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79512" y="2281599"/>
                <a:ext cx="8064896" cy="865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400" b="1" i="1" dirty="0" smtClean="0">
                    <a:latin typeface="Calibri" pitchFamily="34" charset="0"/>
                  </a:rPr>
                  <a:t>1</a:t>
                </a:r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. </a:t>
                </a: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R</a:t>
                </a:r>
                <a:r>
                  <a:rPr lang="sr-Latn-ME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iješiti trougao ABC ako je poznato:</a:t>
                </a: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/>
                </a:r>
                <a:b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</a:br>
                <a:r>
                  <a:rPr lang="en-US" sz="2400" b="1" i="1" dirty="0">
                    <a:solidFill>
                      <a:schemeClr val="tx1"/>
                    </a:solidFill>
                    <a:latin typeface="Calibri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 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𝒄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US" sz="2400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81599"/>
                <a:ext cx="8064896" cy="865814"/>
              </a:xfrm>
              <a:prstGeom prst="rect">
                <a:avLst/>
              </a:prstGeom>
              <a:blipFill rotWithShape="1">
                <a:blip r:embed="rId2"/>
                <a:stretch>
                  <a:fillRect l="-1134" t="-5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79512" y="3488664"/>
                <a:ext cx="91440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2400" b="1" i="1" dirty="0" smtClean="0">
                    <a:latin typeface="Calibri" pitchFamily="34" charset="0"/>
                  </a:rPr>
                  <a:t>  2</a:t>
                </a:r>
                <a:r>
                  <a:rPr lang="it-IT" sz="2400" b="1" i="1" dirty="0" smtClean="0">
                    <a:solidFill>
                      <a:schemeClr val="tx1"/>
                    </a:solidFill>
                    <a:latin typeface="Calibri" pitchFamily="34" charset="0"/>
                  </a:rPr>
                  <a:t>. Odrediti manju dijagonalu paralelograma, ako su stranice paralelograma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𝟖</m:t>
                    </m:r>
                  </m:oMath>
                </a14:m>
                <a:r>
                  <a:rPr lang="en-US" sz="2400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latin typeface="Calibri" panose="020F0502020204030204" pitchFamily="34" charset="0"/>
                  </a:rPr>
                  <a:t>i</a:t>
                </a:r>
                <a:r>
                  <a:rPr lang="en-US" sz="2400" b="1" dirty="0" smtClean="0">
                    <a:latin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𝒃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>
                    <a:latin typeface="Calibri" panose="020F0502020204030204" pitchFamily="34" charset="0"/>
                  </a:rPr>
                  <a:t>  i </a:t>
                </a:r>
                <a:r>
                  <a:rPr lang="en-US" sz="2400" b="1" dirty="0" err="1" smtClean="0">
                    <a:latin typeface="Calibri" panose="020F0502020204030204" pitchFamily="34" charset="0"/>
                  </a:rPr>
                  <a:t>ugao</a:t>
                </a:r>
                <a:r>
                  <a:rPr lang="en-US" sz="2400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latin typeface="Calibri" panose="020F0502020204030204" pitchFamily="34" charset="0"/>
                  </a:rPr>
                  <a:t>paralelograma</a:t>
                </a:r>
                <a:r>
                  <a:rPr lang="en-US" sz="2400" b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latin typeface="Calibri" panose="020F0502020204030204" pitchFamily="34" charset="0"/>
                  </a:rPr>
                  <a:t>iznosi</a:t>
                </a:r>
                <a:r>
                  <a:rPr lang="en-US" sz="2400" b="1" dirty="0" smtClean="0">
                    <a:latin typeface="Calibri" panose="020F0502020204030204" pitchFamily="34" charset="0"/>
                  </a:rPr>
                  <a:t>  </a:t>
                </a:r>
                <a:r>
                  <a:rPr lang="en-US" sz="2400" b="1" dirty="0" smtClean="0">
                    <a:latin typeface="Calibri" panose="020F0502020204030204" pitchFamily="34" charset="0"/>
                  </a:rPr>
                  <a:t>60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en-US" sz="2400" b="1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88664"/>
                <a:ext cx="91440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00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32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ustom 10">
      <a:dk1>
        <a:sysClr val="windowText" lastClr="000000"/>
      </a:dk1>
      <a:lt1>
        <a:sysClr val="window" lastClr="FFFFFF"/>
      </a:lt1>
      <a:dk2>
        <a:srgbClr val="00B050"/>
      </a:dk2>
      <a:lt2>
        <a:srgbClr val="DBF5F9"/>
      </a:lt2>
      <a:accent1>
        <a:srgbClr val="92D050"/>
      </a:accent1>
      <a:accent2>
        <a:srgbClr val="00B050"/>
      </a:accent2>
      <a:accent3>
        <a:srgbClr val="00B050"/>
      </a:accent3>
      <a:accent4>
        <a:srgbClr val="10CF9B"/>
      </a:accent4>
      <a:accent5>
        <a:srgbClr val="00B050"/>
      </a:accent5>
      <a:accent6>
        <a:srgbClr val="A5C249"/>
      </a:accent6>
      <a:hlink>
        <a:srgbClr val="F49100"/>
      </a:hlink>
      <a:folHlink>
        <a:srgbClr val="85DFD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124</TotalTime>
  <Words>788</Words>
  <Application>Microsoft Office PowerPoint</Application>
  <PresentationFormat>On-screen Show (4:3)</PresentationFormat>
  <Paragraphs>65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PRIMJENA SINUSNE I KOSINUSNE TEOREME</vt:lpstr>
      <vt:lpstr>Zadatak 1. Riješiti trougao ABC ako je poznato:                     a=√6,  b=2√(3 ),  c=3-√3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PRIMJENA SINUSNE I KOSINUSNE TEOREME</dc:title>
  <dc:creator>SVETLANA</dc:creator>
  <cp:lastModifiedBy>SVETLANA</cp:lastModifiedBy>
  <cp:revision>12</cp:revision>
  <dcterms:created xsi:type="dcterms:W3CDTF">2020-04-30T09:58:53Z</dcterms:created>
  <dcterms:modified xsi:type="dcterms:W3CDTF">2020-04-30T12:03:40Z</dcterms:modified>
</cp:coreProperties>
</file>