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7" r:id="rId3"/>
    <p:sldMasterId id="2147483723" r:id="rId4"/>
  </p:sldMasterIdLst>
  <p:sldIdLst>
    <p:sldId id="256" r:id="rId5"/>
    <p:sldId id="258" r:id="rId6"/>
    <p:sldId id="259" r:id="rId7"/>
    <p:sldId id="260" r:id="rId8"/>
    <p:sldId id="261" r:id="rId9"/>
    <p:sldId id="257"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050"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D35B0C-B4C0-4AC4-9643-B57C05D81E13}"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35B0C-B4C0-4AC4-9643-B57C05D81E13}"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35B0C-B4C0-4AC4-9643-B57C05D81E13}"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D35B0C-B4C0-4AC4-9643-B57C05D81E13}"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9BE615-F780-45F1-BE38-E95C9FD93469}"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BE615-F780-45F1-BE38-E95C9FD93469}"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9BE615-F780-45F1-BE38-E95C9FD93469}"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9BE615-F780-45F1-BE38-E95C9FD93469}"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9BE615-F780-45F1-BE38-E95C9FD93469}" type="datetimeFigureOut">
              <a:rPr lang="en-US" smtClean="0"/>
              <a:t>1/28/2013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9BE615-F780-45F1-BE38-E95C9FD93469}"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BE615-F780-45F1-BE38-E95C9FD93469}" type="datetimeFigureOut">
              <a:rPr lang="en-US" smtClean="0"/>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35B0C-B4C0-4AC4-9643-B57C05D81E13}"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9BE615-F780-45F1-BE38-E95C9FD93469}"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9BE615-F780-45F1-BE38-E95C9FD93469}"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BE615-F780-45F1-BE38-E95C9FD93469}"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BE615-F780-45F1-BE38-E95C9FD93469}"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9BE615-F780-45F1-BE38-E95C9FD93469}"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9BE615-F780-45F1-BE38-E95C9FD93469}"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A5524E-271D-406F-B450-29E1C8E8C059}" type="slidenum">
              <a:rPr lang="en-US" smtClean="0"/>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47F416-BDC1-4B3D-89B7-981B3EFBD8C4}"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D35B0C-B4C0-4AC4-9643-B57C05D81E13}"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47F416-BDC1-4B3D-89B7-981B3EFBD8C4}" type="datetimeFigureOut">
              <a:rPr lang="en-US" smtClean="0"/>
              <a:t>1/28/2013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47F416-BDC1-4B3D-89B7-981B3EFBD8C4}"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7F416-BDC1-4B3D-89B7-981B3EFBD8C4}" type="datetimeFigureOut">
              <a:rPr lang="en-US" smtClean="0"/>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7F416-BDC1-4B3D-89B7-981B3EFBD8C4}"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7F416-BDC1-4B3D-89B7-981B3EFBD8C4}"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D35B0C-B4C0-4AC4-9643-B57C05D81E13}"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47F416-BDC1-4B3D-89B7-981B3EFBD8C4}"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47F416-BDC1-4B3D-89B7-981B3EFBD8C4}" type="datetimeFigureOut">
              <a:rPr lang="en-US" smtClean="0"/>
              <a:t>1/28/2013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347F416-BDC1-4B3D-89B7-981B3EFBD8C4}"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7F416-BDC1-4B3D-89B7-981B3EFBD8C4}" type="datetimeFigureOut">
              <a:rPr lang="en-US" smtClean="0"/>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347F416-BDC1-4B3D-89B7-981B3EFBD8C4}"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AAB38-902E-4BA9-8526-1F8C7DB56081}"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347F416-BDC1-4B3D-89B7-981B3EFBD8C4}" type="datetimeFigureOut">
              <a:rPr lang="en-US" smtClean="0"/>
              <a:t>1/28/2013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FBFAAB38-902E-4BA9-8526-1F8C7DB5608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47F416-BDC1-4B3D-89B7-981B3EFBD8C4}" type="datetimeFigureOut">
              <a:rPr lang="en-US" smtClean="0"/>
              <a:t>1/28/2013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FBFAAB38-902E-4BA9-8526-1F8C7DB560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D35B0C-B4C0-4AC4-9643-B57C05D81E13}" type="datetimeFigureOut">
              <a:rPr lang="en-US" smtClean="0"/>
              <a:t>1/28/2013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D35B0C-B4C0-4AC4-9643-B57C05D81E13}"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35B0C-B4C0-4AC4-9643-B57C05D81E13}" type="datetimeFigureOut">
              <a:rPr lang="en-US" smtClean="0"/>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35B0C-B4C0-4AC4-9643-B57C05D81E13}"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35B0C-B4C0-4AC4-9643-B57C05D81E13}"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C44-D515-476F-8357-34335287D52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D35B0C-B4C0-4AC4-9643-B57C05D81E13}" type="datetimeFigureOut">
              <a:rPr lang="en-US" smtClean="0"/>
              <a:t>1/28/2013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30C44-D515-476F-8357-34335287D5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9BE615-F780-45F1-BE38-E95C9FD93469}" type="datetimeFigureOut">
              <a:rPr lang="en-US" smtClean="0"/>
              <a:t>1/28/2013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5524E-271D-406F-B450-29E1C8E8C0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47F416-BDC1-4B3D-89B7-981B3EFBD8C4}" type="datetimeFigureOut">
              <a:rPr lang="en-US" smtClean="0"/>
              <a:t>1/28/2013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FAAB38-902E-4BA9-8526-1F8C7DB560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7D35B0C-B4C0-4AC4-9643-B57C05D81E13}" type="datetimeFigureOut">
              <a:rPr lang="en-US" smtClean="0"/>
              <a:t>1/28/2013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31030C44-D515-476F-8357-34335287D5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latin typeface="Times New Roman" pitchFamily="18" charset="0"/>
                <a:cs typeface="Times New Roman" pitchFamily="18" charset="0"/>
              </a:rPr>
              <a:t>E</a:t>
            </a:r>
            <a:r>
              <a:rPr lang="sr-Latn-ME" i="1" dirty="0" smtClean="0">
                <a:latin typeface="Times New Roman" pitchFamily="18" charset="0"/>
                <a:cs typeface="Times New Roman" pitchFamily="18" charset="0"/>
              </a:rPr>
              <a:t>thernet</a:t>
            </a:r>
            <a:r>
              <a:rPr lang="sr-Latn-ME" dirty="0" smtClean="0"/>
              <a:t> </a:t>
            </a:r>
            <a:br>
              <a:rPr lang="sr-Latn-ME" dirty="0" smtClean="0"/>
            </a:br>
            <a:r>
              <a:rPr lang="sr-Latn-ME" dirty="0" smtClean="0"/>
              <a:t>mreža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Grp="1" noChangeAspect="1" noChangeArrowheads="1"/>
          </p:cNvPicPr>
          <p:nvPr>
            <p:ph idx="1"/>
          </p:nvPr>
        </p:nvPicPr>
        <p:blipFill>
          <a:blip r:embed="rId2" cstate="print"/>
          <a:srcRect/>
          <a:stretch>
            <a:fillRect/>
          </a:stretch>
        </p:blipFill>
        <p:spPr bwMode="auto">
          <a:xfrm>
            <a:off x="1066800" y="1600201"/>
            <a:ext cx="6629400" cy="4114800"/>
          </a:xfrm>
          <a:prstGeom prst="rect">
            <a:avLst/>
          </a:prstGeom>
          <a:noFill/>
          <a:ln w="9525">
            <a:noFill/>
            <a:miter lim="800000"/>
            <a:headEnd/>
            <a:tailEnd/>
          </a:ln>
        </p:spPr>
      </p:pic>
      <p:sp>
        <p:nvSpPr>
          <p:cNvPr id="5"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en-US" dirty="0" smtClean="0"/>
              <a:t>Preamble</a:t>
            </a:r>
          </a:p>
          <a:p>
            <a:pPr lvl="1"/>
            <a:r>
              <a:rPr lang="en-US" dirty="0" smtClean="0"/>
              <a:t>– </a:t>
            </a:r>
            <a:r>
              <a:rPr lang="en-US" dirty="0" err="1" smtClean="0"/>
              <a:t>niz</a:t>
            </a:r>
            <a:r>
              <a:rPr lang="en-US" dirty="0" smtClean="0"/>
              <a:t> </a:t>
            </a:r>
            <a:r>
              <a:rPr lang="en-US" dirty="0" err="1" smtClean="0"/>
              <a:t>nula</a:t>
            </a:r>
            <a:r>
              <a:rPr lang="en-US" dirty="0" smtClean="0"/>
              <a:t> </a:t>
            </a:r>
            <a:r>
              <a:rPr lang="en-US" dirty="0" err="1" smtClean="0"/>
              <a:t>i</a:t>
            </a:r>
            <a:r>
              <a:rPr lang="en-US" dirty="0" smtClean="0"/>
              <a:t> </a:t>
            </a:r>
            <a:r>
              <a:rPr lang="en-US" dirty="0" err="1" smtClean="0"/>
              <a:t>jedinica</a:t>
            </a:r>
            <a:r>
              <a:rPr lang="en-US" dirty="0" smtClean="0"/>
              <a:t> </a:t>
            </a:r>
            <a:r>
              <a:rPr lang="en-US" dirty="0" err="1" smtClean="0"/>
              <a:t>koje</a:t>
            </a:r>
            <a:r>
              <a:rPr lang="en-US" dirty="0" smtClean="0"/>
              <a:t> se </a:t>
            </a:r>
            <a:r>
              <a:rPr lang="en-US" dirty="0" err="1" smtClean="0"/>
              <a:t>smenjuju</a:t>
            </a:r>
            <a:endParaRPr lang="en-US" dirty="0" smtClean="0"/>
          </a:p>
          <a:p>
            <a:pPr lvl="1"/>
            <a:r>
              <a:rPr lang="en-US" dirty="0" smtClean="0"/>
              <a:t>– </a:t>
            </a:r>
            <a:r>
              <a:rPr lang="en-US" dirty="0" err="1" smtClean="0"/>
              <a:t>služe</a:t>
            </a:r>
            <a:r>
              <a:rPr lang="en-US" dirty="0" smtClean="0"/>
              <a:t> </a:t>
            </a:r>
            <a:r>
              <a:rPr lang="en-US" dirty="0" err="1" smtClean="0"/>
              <a:t>za</a:t>
            </a:r>
            <a:r>
              <a:rPr lang="en-US" dirty="0" smtClean="0"/>
              <a:t> </a:t>
            </a:r>
            <a:r>
              <a:rPr lang="en-US" dirty="0" err="1" smtClean="0"/>
              <a:t>sinhronizaciju</a:t>
            </a:r>
            <a:r>
              <a:rPr lang="en-US" dirty="0" smtClean="0"/>
              <a:t> </a:t>
            </a:r>
            <a:r>
              <a:rPr lang="en-US" dirty="0" err="1" smtClean="0"/>
              <a:t>prijemne</a:t>
            </a:r>
            <a:r>
              <a:rPr lang="en-US" dirty="0" smtClean="0"/>
              <a:t> </a:t>
            </a:r>
            <a:r>
              <a:rPr lang="en-US" dirty="0" err="1" smtClean="0"/>
              <a:t>i</a:t>
            </a:r>
            <a:r>
              <a:rPr lang="en-US" dirty="0" smtClean="0"/>
              <a:t> </a:t>
            </a:r>
            <a:r>
              <a:rPr lang="en-US" dirty="0" err="1" smtClean="0"/>
              <a:t>predajne</a:t>
            </a:r>
            <a:r>
              <a:rPr lang="en-US" dirty="0" smtClean="0"/>
              <a:t> </a:t>
            </a:r>
            <a:r>
              <a:rPr lang="en-US" dirty="0" err="1" smtClean="0"/>
              <a:t>strane</a:t>
            </a:r>
            <a:r>
              <a:rPr lang="en-US" dirty="0" smtClean="0"/>
              <a:t>. </a:t>
            </a:r>
          </a:p>
          <a:p>
            <a:r>
              <a:rPr lang="en-US" dirty="0" smtClean="0"/>
              <a:t>•SFD -Start Frame Delimiter </a:t>
            </a:r>
          </a:p>
          <a:p>
            <a:pPr lvl="1"/>
            <a:r>
              <a:rPr lang="en-US" dirty="0" smtClean="0"/>
              <a:t>– </a:t>
            </a:r>
            <a:r>
              <a:rPr lang="en-US" dirty="0" err="1" smtClean="0"/>
              <a:t>nakon</a:t>
            </a:r>
            <a:r>
              <a:rPr lang="en-US" dirty="0" smtClean="0"/>
              <a:t> </a:t>
            </a:r>
            <a:r>
              <a:rPr lang="en-US" dirty="0" err="1" smtClean="0"/>
              <a:t>preambule</a:t>
            </a:r>
            <a:endParaRPr lang="en-US" dirty="0" smtClean="0"/>
          </a:p>
          <a:p>
            <a:pPr lvl="1"/>
            <a:r>
              <a:rPr lang="en-US" dirty="0" smtClean="0"/>
              <a:t>– </a:t>
            </a:r>
            <a:r>
              <a:rPr lang="en-US" dirty="0" err="1" smtClean="0"/>
              <a:t>dužine</a:t>
            </a:r>
            <a:r>
              <a:rPr lang="en-US" dirty="0" smtClean="0"/>
              <a:t> 1 </a:t>
            </a:r>
            <a:r>
              <a:rPr lang="en-US" dirty="0" err="1" smtClean="0"/>
              <a:t>oktet</a:t>
            </a:r>
            <a:r>
              <a:rPr lang="en-US" dirty="0" smtClean="0"/>
              <a:t> </a:t>
            </a:r>
          </a:p>
          <a:p>
            <a:pPr lvl="1"/>
            <a:r>
              <a:rPr lang="en-US" dirty="0" smtClean="0"/>
              <a:t>– </a:t>
            </a:r>
            <a:r>
              <a:rPr lang="en-US" dirty="0" err="1" smtClean="0"/>
              <a:t>sastoji</a:t>
            </a:r>
            <a:r>
              <a:rPr lang="en-US" dirty="0" smtClean="0"/>
              <a:t> se </a:t>
            </a:r>
            <a:r>
              <a:rPr lang="en-US" dirty="0" err="1" smtClean="0"/>
              <a:t>od</a:t>
            </a:r>
            <a:r>
              <a:rPr lang="en-US" dirty="0" smtClean="0"/>
              <a:t> </a:t>
            </a:r>
            <a:r>
              <a:rPr lang="en-US" dirty="0" err="1" smtClean="0"/>
              <a:t>sekvence</a:t>
            </a:r>
            <a:r>
              <a:rPr lang="en-US" dirty="0" smtClean="0"/>
              <a:t> </a:t>
            </a:r>
            <a:r>
              <a:rPr lang="en-US" dirty="0" err="1" smtClean="0"/>
              <a:t>bita</a:t>
            </a:r>
            <a:r>
              <a:rPr lang="en-US" dirty="0" smtClean="0"/>
              <a:t>: 10101011.</a:t>
            </a:r>
            <a:endParaRPr lang="en-US" dirty="0"/>
          </a:p>
        </p:txBody>
      </p:sp>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dirty="0" smtClean="0"/>
              <a:t>Destination </a:t>
            </a:r>
            <a:r>
              <a:rPr lang="en-US" dirty="0" err="1" smtClean="0"/>
              <a:t>i</a:t>
            </a:r>
            <a:r>
              <a:rPr lang="en-US" dirty="0" smtClean="0"/>
              <a:t> Source</a:t>
            </a:r>
          </a:p>
          <a:p>
            <a:pPr lvl="1"/>
            <a:r>
              <a:rPr lang="en-US" dirty="0" smtClean="0"/>
              <a:t>– MAC </a:t>
            </a:r>
            <a:r>
              <a:rPr lang="en-US" dirty="0" err="1" smtClean="0"/>
              <a:t>adrese</a:t>
            </a:r>
            <a:r>
              <a:rPr lang="en-US" dirty="0" smtClean="0"/>
              <a:t> </a:t>
            </a:r>
            <a:r>
              <a:rPr lang="en-US" dirty="0" err="1" smtClean="0"/>
              <a:t>odredišta</a:t>
            </a:r>
            <a:r>
              <a:rPr lang="en-US" dirty="0" smtClean="0"/>
              <a:t> </a:t>
            </a:r>
            <a:r>
              <a:rPr lang="en-US" dirty="0" err="1" smtClean="0"/>
              <a:t>i</a:t>
            </a:r>
            <a:r>
              <a:rPr lang="en-US" dirty="0" smtClean="0"/>
              <a:t> </a:t>
            </a:r>
            <a:r>
              <a:rPr lang="en-US" dirty="0" err="1" smtClean="0"/>
              <a:t>pošiljaoca</a:t>
            </a:r>
            <a:r>
              <a:rPr lang="en-US" dirty="0" smtClean="0"/>
              <a:t> </a:t>
            </a:r>
            <a:r>
              <a:rPr lang="en-US" dirty="0" err="1" smtClean="0"/>
              <a:t>okvira</a:t>
            </a:r>
            <a:r>
              <a:rPr lang="en-US" dirty="0" smtClean="0"/>
              <a:t> </a:t>
            </a:r>
          </a:p>
          <a:p>
            <a:r>
              <a:rPr lang="en-US" dirty="0" smtClean="0"/>
              <a:t>Data</a:t>
            </a:r>
            <a:endParaRPr lang="en-US" dirty="0" smtClean="0"/>
          </a:p>
          <a:p>
            <a:pPr lvl="1"/>
            <a:r>
              <a:rPr lang="en-US" dirty="0" smtClean="0"/>
              <a:t>– U Data </a:t>
            </a:r>
            <a:r>
              <a:rPr lang="en-US" dirty="0" err="1" smtClean="0"/>
              <a:t>polje</a:t>
            </a:r>
            <a:r>
              <a:rPr lang="en-US" dirty="0" smtClean="0"/>
              <a:t> </a:t>
            </a:r>
            <a:r>
              <a:rPr lang="en-US" dirty="0" err="1" smtClean="0"/>
              <a:t>su</a:t>
            </a:r>
            <a:r>
              <a:rPr lang="en-US" dirty="0" smtClean="0"/>
              <a:t> </a:t>
            </a:r>
            <a:r>
              <a:rPr lang="en-US" dirty="0" err="1" smtClean="0"/>
              <a:t>enkapsulirani</a:t>
            </a:r>
            <a:r>
              <a:rPr lang="en-US" dirty="0" smtClean="0"/>
              <a:t> </a:t>
            </a:r>
            <a:r>
              <a:rPr lang="en-US" dirty="0" err="1" smtClean="0"/>
              <a:t>podaci</a:t>
            </a:r>
            <a:r>
              <a:rPr lang="en-US" dirty="0" smtClean="0"/>
              <a:t> </a:t>
            </a:r>
            <a:r>
              <a:rPr lang="en-US" dirty="0" err="1" smtClean="0"/>
              <a:t>i</a:t>
            </a:r>
            <a:r>
              <a:rPr lang="en-US" dirty="0" smtClean="0"/>
              <a:t> </a:t>
            </a:r>
            <a:r>
              <a:rPr lang="en-US" dirty="0" err="1" smtClean="0"/>
              <a:t>zaglavlja</a:t>
            </a:r>
            <a:r>
              <a:rPr lang="en-US" dirty="0" smtClean="0"/>
              <a:t> </a:t>
            </a:r>
            <a:r>
              <a:rPr lang="en-US" dirty="0" err="1" smtClean="0"/>
              <a:t>viših</a:t>
            </a:r>
            <a:r>
              <a:rPr lang="sr-Latn-ME" dirty="0" smtClean="0"/>
              <a:t> slojeva</a:t>
            </a:r>
            <a:r>
              <a:rPr lang="en-US" dirty="0" smtClean="0"/>
              <a:t> </a:t>
            </a:r>
            <a:endParaRPr lang="en-US" dirty="0" smtClean="0"/>
          </a:p>
          <a:p>
            <a:pPr lvl="1"/>
            <a:r>
              <a:rPr lang="en-US" dirty="0" smtClean="0"/>
              <a:t>–</a:t>
            </a:r>
            <a:r>
              <a:rPr lang="en-US" dirty="0" smtClean="0"/>
              <a:t>MTU Maximum Transmission Unit– </a:t>
            </a:r>
            <a:r>
              <a:rPr lang="en-US" dirty="0" err="1" smtClean="0"/>
              <a:t>maksimalna</a:t>
            </a:r>
            <a:r>
              <a:rPr lang="en-US" dirty="0" smtClean="0"/>
              <a:t> </a:t>
            </a:r>
            <a:r>
              <a:rPr lang="en-US" dirty="0" err="1" smtClean="0"/>
              <a:t>dužina</a:t>
            </a:r>
            <a:r>
              <a:rPr lang="en-US" dirty="0" smtClean="0"/>
              <a:t> </a:t>
            </a:r>
            <a:r>
              <a:rPr lang="en-US" dirty="0" smtClean="0"/>
              <a:t>data </a:t>
            </a:r>
            <a:r>
              <a:rPr lang="en-US" dirty="0" err="1" smtClean="0"/>
              <a:t>polja</a:t>
            </a:r>
            <a:endParaRPr lang="en-US" dirty="0" smtClean="0"/>
          </a:p>
          <a:p>
            <a:pPr lvl="2"/>
            <a:r>
              <a:rPr lang="en-US" dirty="0" smtClean="0"/>
              <a:t>– MTU = 1500 </a:t>
            </a:r>
            <a:r>
              <a:rPr lang="en-US" dirty="0" err="1" smtClean="0"/>
              <a:t>bajta</a:t>
            </a:r>
            <a:endParaRPr lang="en-US" dirty="0" smtClean="0"/>
          </a:p>
          <a:p>
            <a:pPr lvl="2"/>
            <a:r>
              <a:rPr lang="en-US" dirty="0" smtClean="0"/>
              <a:t>– </a:t>
            </a:r>
            <a:r>
              <a:rPr lang="en-US" dirty="0" err="1" smtClean="0"/>
              <a:t>Minimalna</a:t>
            </a:r>
            <a:r>
              <a:rPr lang="en-US" dirty="0" smtClean="0"/>
              <a:t> </a:t>
            </a:r>
            <a:r>
              <a:rPr lang="en-US" dirty="0" err="1" smtClean="0"/>
              <a:t>dužina</a:t>
            </a:r>
            <a:r>
              <a:rPr lang="en-US" dirty="0" smtClean="0"/>
              <a:t> je 46 </a:t>
            </a:r>
            <a:r>
              <a:rPr lang="en-US" dirty="0" err="1" smtClean="0"/>
              <a:t>bajta</a:t>
            </a:r>
            <a:endParaRPr lang="en-US" dirty="0" smtClean="0"/>
          </a:p>
          <a:p>
            <a:r>
              <a:rPr lang="en-US" dirty="0" smtClean="0"/>
              <a:t>PAD </a:t>
            </a:r>
            <a:r>
              <a:rPr lang="en-US" dirty="0" err="1" smtClean="0"/>
              <a:t>polje</a:t>
            </a:r>
            <a:endParaRPr lang="sr-Latn-ME" dirty="0" smtClean="0"/>
          </a:p>
          <a:p>
            <a:pPr lvl="1"/>
            <a:r>
              <a:rPr lang="pl-PL" dirty="0" smtClean="0"/>
              <a:t>Ako je Data kraće od 46 bajta, dopunjava se </a:t>
            </a:r>
            <a:r>
              <a:rPr lang="pl-PL" dirty="0" smtClean="0"/>
              <a:t>dodatnim </a:t>
            </a:r>
            <a:r>
              <a:rPr lang="pl-PL" dirty="0" smtClean="0"/>
              <a:t>bitima – PAD polje</a:t>
            </a:r>
            <a:endParaRPr lang="en-US" dirty="0"/>
          </a:p>
        </p:txBody>
      </p:sp>
      <p:sp>
        <p:nvSpPr>
          <p:cNvPr id="5"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sr-Latn-BA" b="1" u="sng" dirty="0" smtClean="0"/>
              <a:t>Sekvenca provjere (Frame check sequence - </a:t>
            </a:r>
            <a:r>
              <a:rPr lang="sr-Latn-BA" b="1" u="sng" dirty="0" smtClean="0"/>
              <a:t>FCS)</a:t>
            </a:r>
            <a:endParaRPr lang="sr-Latn-BA" dirty="0" smtClean="0"/>
          </a:p>
          <a:p>
            <a:pPr algn="just">
              <a:buNone/>
            </a:pPr>
            <a:r>
              <a:rPr lang="sr-Latn-BA" dirty="0" smtClean="0"/>
              <a:t>	</a:t>
            </a:r>
            <a:r>
              <a:rPr lang="sr-Latn-BA" sz="2400" dirty="0" smtClean="0">
                <a:latin typeface="Times New Roman" pitchFamily="18" charset="0"/>
                <a:cs typeface="Times New Roman" pitchFamily="18" charset="0"/>
              </a:rPr>
              <a:t>Polje </a:t>
            </a:r>
            <a:r>
              <a:rPr lang="sr-Latn-BA" sz="2400" dirty="0" smtClean="0">
                <a:latin typeface="Times New Roman" pitchFamily="18" charset="0"/>
                <a:cs typeface="Times New Roman" pitchFamily="18" charset="0"/>
              </a:rPr>
              <a:t>FCS sadrži </a:t>
            </a:r>
            <a:r>
              <a:rPr lang="sr-Latn-BA" sz="2400" dirty="0" smtClean="0">
                <a:latin typeface="Times New Roman" pitchFamily="18" charset="0"/>
                <a:cs typeface="Times New Roman" pitchFamily="18" charset="0"/>
              </a:rPr>
              <a:t>vrijednost</a:t>
            </a:r>
            <a:r>
              <a:rPr lang="sr-Latn-ME" sz="2400" dirty="0" smtClean="0">
                <a:latin typeface="Times New Roman" pitchFamily="18" charset="0"/>
                <a:cs typeface="Times New Roman" pitchFamily="18" charset="0"/>
              </a:rPr>
              <a:t> </a:t>
            </a:r>
            <a:r>
              <a:rPr lang="sr-Latn-BA" sz="2400" dirty="0" smtClean="0">
                <a:latin typeface="Times New Roman" pitchFamily="18" charset="0"/>
                <a:cs typeface="Times New Roman" pitchFamily="18" charset="0"/>
              </a:rPr>
              <a:t>cikličnog </a:t>
            </a:r>
            <a:r>
              <a:rPr lang="sr-Latn-BA" sz="2400" dirty="0" smtClean="0">
                <a:latin typeface="Times New Roman" pitchFamily="18" charset="0"/>
                <a:cs typeface="Times New Roman" pitchFamily="18" charset="0"/>
              </a:rPr>
              <a:t>redundantnog koda (cyclic redundancy code - CRC) okvira. </a:t>
            </a:r>
            <a:endParaRPr lang="sr-Latn-BA" sz="2400" dirty="0" smtClean="0">
              <a:latin typeface="Times New Roman" pitchFamily="18" charset="0"/>
              <a:cs typeface="Times New Roman" pitchFamily="18" charset="0"/>
            </a:endParaRPr>
          </a:p>
          <a:p>
            <a:pPr algn="just">
              <a:buNone/>
            </a:pPr>
            <a:r>
              <a:rPr lang="sr-Latn-BA" sz="2400" dirty="0" smtClean="0">
                <a:latin typeface="Times New Roman" pitchFamily="18" charset="0"/>
                <a:cs typeface="Times New Roman" pitchFamily="18" charset="0"/>
              </a:rPr>
              <a:t>	</a:t>
            </a:r>
            <a:r>
              <a:rPr lang="sr-Latn-BA" sz="2400" dirty="0" smtClean="0">
                <a:latin typeface="Times New Roman" pitchFamily="18" charset="0"/>
                <a:cs typeface="Times New Roman" pitchFamily="18" charset="0"/>
              </a:rPr>
              <a:t>Kada stanica </a:t>
            </a:r>
            <a:r>
              <a:rPr lang="sr-Latn-BA" sz="2400" dirty="0" smtClean="0">
                <a:latin typeface="Times New Roman" pitchFamily="18" charset="0"/>
                <a:cs typeface="Times New Roman" pitchFamily="18" charset="0"/>
              </a:rPr>
              <a:t>primi okvir, ona izračunava CRC i upoređuje ga sa vrijednošću FCS polja.</a:t>
            </a:r>
            <a:endParaRPr lang="en-US" sz="2400" dirty="0" smtClean="0">
              <a:latin typeface="Times New Roman" pitchFamily="18" charset="0"/>
              <a:cs typeface="Times New Roman" pitchFamily="18" charset="0"/>
            </a:endParaRPr>
          </a:p>
          <a:p>
            <a:pPr algn="just">
              <a:buNone/>
            </a:pPr>
            <a:r>
              <a:rPr lang="sr-Latn-BA" sz="2400" dirty="0" smtClean="0">
                <a:latin typeface="Times New Roman" pitchFamily="18" charset="0"/>
                <a:cs typeface="Times New Roman" pitchFamily="18" charset="0"/>
              </a:rPr>
              <a:t>	Ukoliko </a:t>
            </a:r>
            <a:r>
              <a:rPr lang="sr-Latn-BA" sz="2400" dirty="0" smtClean="0">
                <a:latin typeface="Times New Roman" pitchFamily="18" charset="0"/>
                <a:cs typeface="Times New Roman" pitchFamily="18" charset="0"/>
              </a:rPr>
              <a:t>se vrijednosti podudaraju, smatra se da je prenos obavljen bez greške</a:t>
            </a:r>
            <a:endParaRPr lang="en-US" sz="2400" dirty="0" smtClean="0">
              <a:latin typeface="Times New Roman" pitchFamily="18" charset="0"/>
              <a:cs typeface="Times New Roman" pitchFamily="18" charset="0"/>
            </a:endParaRPr>
          </a:p>
          <a:p>
            <a:endParaRPr lang="en-US" dirty="0"/>
          </a:p>
        </p:txBody>
      </p:sp>
      <p:sp>
        <p:nvSpPr>
          <p:cNvPr id="5"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r>
              <a:rPr lang="sr-Latn-BA" dirty="0" smtClean="0">
                <a:latin typeface="Times New Roman" pitchFamily="18" charset="0"/>
                <a:cs typeface="Times New Roman" pitchFamily="18" charset="0"/>
              </a:rPr>
              <a:t>Ethernet adrese predstavljaju </a:t>
            </a:r>
            <a:r>
              <a:rPr lang="sr-Latn-BA" b="1" dirty="0" smtClean="0">
                <a:latin typeface="Times New Roman" pitchFamily="18" charset="0"/>
                <a:cs typeface="Times New Roman" pitchFamily="18" charset="0"/>
              </a:rPr>
              <a:t>48-bitne jedinstvene</a:t>
            </a:r>
            <a:r>
              <a:rPr lang="sr-Latn-BA" dirty="0" smtClean="0">
                <a:latin typeface="Times New Roman" pitchFamily="18" charset="0"/>
                <a:cs typeface="Times New Roman" pitchFamily="18" charset="0"/>
              </a:rPr>
              <a:t> vrijednosti koje identifikuju</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Etherenet stanice na lokalnoj mreži (LAN-u).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Ethernet adrese se jednim dijelom dodjeljuju od strane IEEE, a drugim dijelom od strane proizvođača opreme.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IEEE dodjeljuje proizvođačima 24-bitne brojeve koji su jedinstveni za proizvođača</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(Oragnizational Unique Identifiers - OUI). </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OUI predstavlja prvih 24 bita Ethernet adrese. Proizvođači sami određuju brojeve preostalih 24 bita. </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sr-Latn-BA" sz="2400" dirty="0" smtClean="0">
                <a:latin typeface="Times New Roman" pitchFamily="18" charset="0"/>
                <a:cs typeface="Times New Roman" pitchFamily="18" charset="0"/>
              </a:rPr>
              <a:t>Ovaj proces obezbjeđuje da Ethernet adrese budu jedinstvene, da bilo koja stanica može da se poveže u bilo koju mrežu na svijetu i da bude jedinstveno određena. </a:t>
            </a:r>
            <a:endParaRPr lang="en-US" sz="2400" dirty="0" smtClean="0">
              <a:latin typeface="Times New Roman" pitchFamily="18" charset="0"/>
              <a:cs typeface="Times New Roman" pitchFamily="18" charset="0"/>
            </a:endParaRPr>
          </a:p>
          <a:p>
            <a:r>
              <a:rPr lang="sr-Latn-BA"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r>
              <a:rPr lang="sr-Latn-BA" sz="2400" b="1" i="1" dirty="0" smtClean="0">
                <a:latin typeface="Times New Roman" pitchFamily="18" charset="0"/>
                <a:cs typeface="Times New Roman" pitchFamily="18" charset="0"/>
              </a:rPr>
              <a:t>Kako ovo adresiranje opisuje fizički interfejs, ono se naziva i MAC adresiranje. </a:t>
            </a:r>
            <a:endParaRPr lang="en-US" sz="2400" dirty="0" smtClean="0">
              <a:latin typeface="Times New Roman" pitchFamily="18" charset="0"/>
              <a:cs typeface="Times New Roman" pitchFamily="18" charset="0"/>
            </a:endParaRPr>
          </a:p>
          <a:p>
            <a:r>
              <a:rPr lang="sr-Latn-BA" sz="2400" dirty="0" smtClean="0">
                <a:latin typeface="Times New Roman" pitchFamily="18" charset="0"/>
                <a:cs typeface="Times New Roman" pitchFamily="18" charset="0"/>
              </a:rPr>
              <a:t>U većini slučajeva, MAC adrese se notiraju u heksadecimalnoj formi, tako da je svaki bajt odvojen crtom, dvotačkom ili tačkom. </a:t>
            </a:r>
            <a:endParaRPr lang="en-US" sz="2400" dirty="0" smtClean="0">
              <a:latin typeface="Times New Roman" pitchFamily="18" charset="0"/>
              <a:cs typeface="Times New Roman" pitchFamily="18" charset="0"/>
            </a:endParaRPr>
          </a:p>
          <a:p>
            <a:r>
              <a:rPr lang="sr-Latn-BA"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r>
              <a:rPr lang="sr-Latn-BA" dirty="0" smtClean="0">
                <a:latin typeface="Times New Roman" pitchFamily="18" charset="0"/>
                <a:cs typeface="Times New Roman" pitchFamily="18" charset="0"/>
              </a:rPr>
              <a:t>Na primjer, Ethernet adresa </a:t>
            </a:r>
            <a:r>
              <a:rPr lang="sr-Latn-BA" smtClean="0">
                <a:latin typeface="Times New Roman" pitchFamily="18" charset="0"/>
                <a:cs typeface="Times New Roman" pitchFamily="18" charset="0"/>
              </a:rPr>
              <a:t>Cisco </a:t>
            </a:r>
            <a:r>
              <a:rPr lang="sr-Latn-BA" smtClean="0">
                <a:latin typeface="Times New Roman" pitchFamily="18" charset="0"/>
                <a:cs typeface="Times New Roman" pitchFamily="18" charset="0"/>
              </a:rPr>
              <a:t>rutera izgleda </a:t>
            </a:r>
            <a:r>
              <a:rPr lang="sr-Latn-BA" dirty="0" smtClean="0">
                <a:latin typeface="Times New Roman" pitchFamily="18" charset="0"/>
                <a:cs typeface="Times New Roman" pitchFamily="18" charset="0"/>
              </a:rPr>
              <a:t>ovako:</a:t>
            </a:r>
            <a:endParaRPr lang="en-US" dirty="0" smtClean="0">
              <a:latin typeface="Times New Roman" pitchFamily="18" charset="0"/>
              <a:cs typeface="Times New Roman" pitchFamily="18" charset="0"/>
            </a:endParaRPr>
          </a:p>
          <a:p>
            <a:pPr>
              <a:buNone/>
            </a:pPr>
            <a:r>
              <a:rPr lang="sr-Latn-BA" dirty="0" smtClean="0">
                <a:latin typeface="Times New Roman" pitchFamily="18" charset="0"/>
                <a:cs typeface="Times New Roman" pitchFamily="18" charset="0"/>
              </a:rPr>
              <a:t>		00-03-6b-48-e9-20</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Ovu vrijednost možete notirati i kao:</a:t>
            </a:r>
            <a:endParaRPr lang="en-US" dirty="0" smtClean="0">
              <a:latin typeface="Times New Roman" pitchFamily="18" charset="0"/>
              <a:cs typeface="Times New Roman" pitchFamily="18" charset="0"/>
            </a:endParaRPr>
          </a:p>
          <a:p>
            <a:pPr>
              <a:buNone/>
            </a:pPr>
            <a:r>
              <a:rPr lang="sr-Latn-BA" dirty="0" smtClean="0">
                <a:latin typeface="Times New Roman" pitchFamily="18" charset="0"/>
                <a:cs typeface="Times New Roman" pitchFamily="18" charset="0"/>
              </a:rPr>
              <a:t>		00:03:6b:48:e9:20 ili</a:t>
            </a:r>
          </a:p>
          <a:p>
            <a:pPr>
              <a:buNone/>
            </a:pP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00.03.6b.48.e9.20</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IEEE je dodijelila prva 24 bita</a:t>
            </a:r>
            <a:r>
              <a:rPr lang="sr-Latn-BA" b="1" i="1" dirty="0" smtClean="0">
                <a:latin typeface="Times New Roman" pitchFamily="18" charset="0"/>
                <a:cs typeface="Times New Roman" pitchFamily="18" charset="0"/>
              </a:rPr>
              <a:t> 00-03-6b</a:t>
            </a:r>
            <a:r>
              <a:rPr lang="sr-Latn-BA" dirty="0" smtClean="0">
                <a:latin typeface="Times New Roman" pitchFamily="18" charset="0"/>
                <a:cs typeface="Times New Roman" pitchFamily="18" charset="0"/>
              </a:rPr>
              <a:t>, proizvođaču Cisco. </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Preostalih 24 bita, </a:t>
            </a:r>
            <a:r>
              <a:rPr lang="sr-Latn-BA" b="1" i="1" dirty="0" smtClean="0">
                <a:latin typeface="Times New Roman" pitchFamily="18" charset="0"/>
                <a:cs typeface="Times New Roman" pitchFamily="18" charset="0"/>
              </a:rPr>
              <a:t>48-e9-20</a:t>
            </a:r>
            <a:r>
              <a:rPr lang="sr-Latn-BA" dirty="0" smtClean="0">
                <a:latin typeface="Times New Roman" pitchFamily="18" charset="0"/>
                <a:cs typeface="Times New Roman" pitchFamily="18" charset="0"/>
              </a:rPr>
              <a:t>, je sam proizvođač dodijelio ovom uređaju.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OUI 00-03-6b omogućuje proizvođaču da dodijeli opseg adresa </a:t>
            </a:r>
            <a:r>
              <a:rPr lang="sr-Latn-BA" b="1" i="1" dirty="0" smtClean="0">
                <a:latin typeface="Times New Roman" pitchFamily="18" charset="0"/>
                <a:cs typeface="Times New Roman" pitchFamily="18" charset="0"/>
              </a:rPr>
              <a:t>00-03-6b-00-00-00</a:t>
            </a:r>
            <a:r>
              <a:rPr lang="sr-Latn-BA" dirty="0" smtClean="0">
                <a:latin typeface="Times New Roman" pitchFamily="18" charset="0"/>
                <a:cs typeface="Times New Roman" pitchFamily="18" charset="0"/>
              </a:rPr>
              <a:t> do </a:t>
            </a:r>
            <a:r>
              <a:rPr lang="sr-Latn-BA" b="1" i="1" dirty="0" smtClean="0">
                <a:latin typeface="Times New Roman" pitchFamily="18" charset="0"/>
                <a:cs typeface="Times New Roman" pitchFamily="18" charset="0"/>
              </a:rPr>
              <a:t>00-03-6b-ff-ff-ff</a:t>
            </a:r>
            <a:r>
              <a:rPr lang="sr-Latn-BA"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sz="2800" i="1" dirty="0" smtClean="0"/>
              <a:t>E</a:t>
            </a:r>
            <a:r>
              <a:rPr lang="sr-Latn-ME" sz="2800" i="1" dirty="0" smtClean="0"/>
              <a:t>thernet</a:t>
            </a:r>
            <a:r>
              <a:rPr lang="sr-Latn-ME" dirty="0" smtClean="0"/>
              <a:t> </a:t>
            </a:r>
            <a:r>
              <a:rPr lang="sr-Latn-ME" sz="2800" dirty="0" smtClean="0"/>
              <a:t>mreža</a:t>
            </a:r>
            <a:endParaRPr lang="en-US" sz="2800" dirty="0"/>
          </a:p>
        </p:txBody>
      </p:sp>
      <p:sp>
        <p:nvSpPr>
          <p:cNvPr id="3" name="Content Placeholder 2"/>
          <p:cNvSpPr>
            <a:spLocks noGrp="1"/>
          </p:cNvSpPr>
          <p:nvPr>
            <p:ph idx="1"/>
          </p:nvPr>
        </p:nvSpPr>
        <p:spPr/>
        <p:txBody>
          <a:bodyPr>
            <a:normAutofit lnSpcReduction="10000"/>
          </a:bodyPr>
          <a:lstStyle/>
          <a:p>
            <a:r>
              <a:rPr lang="sr-Latn-BA" b="1" i="1" u="sng" dirty="0"/>
              <a:t>Kolizija</a:t>
            </a:r>
            <a:r>
              <a:rPr lang="sr-Latn-BA" b="1" i="1" dirty="0"/>
              <a:t> – </a:t>
            </a:r>
            <a:endParaRPr lang="sr-Latn-BA" b="1" i="1" dirty="0" smtClean="0"/>
          </a:p>
          <a:p>
            <a:pPr>
              <a:buNone/>
            </a:pPr>
            <a:r>
              <a:rPr lang="sr-Latn-BA" b="1" i="1" dirty="0" smtClean="0">
                <a:solidFill>
                  <a:schemeClr val="tx2"/>
                </a:solidFill>
              </a:rPr>
              <a:t>	pojava </a:t>
            </a:r>
            <a:r>
              <a:rPr lang="sr-Latn-BA" b="1" i="1" dirty="0">
                <a:solidFill>
                  <a:schemeClr val="tx2"/>
                </a:solidFill>
              </a:rPr>
              <a:t>djelimičnog ili potpunog preklapanja ramova odnosno paketa usljed kojeg može doći do oštećenja. Javlja se ako dvije ili više stanica istovremeno emituju signale jer postoji samo jedan zajednički kanal za prenos.</a:t>
            </a:r>
            <a:endParaRPr lang="en-US" dirty="0">
              <a:solidFill>
                <a:schemeClr val="tx2"/>
              </a:solidFill>
            </a:endParaRPr>
          </a:p>
          <a:p>
            <a:r>
              <a:rPr lang="sr-Latn-BA" b="1" i="1" u="sng" dirty="0"/>
              <a:t>vrijeme trajanja rama</a:t>
            </a:r>
            <a:r>
              <a:rPr lang="sr-Latn-BA" dirty="0"/>
              <a:t> </a:t>
            </a:r>
            <a:r>
              <a:rPr lang="sr-Latn-BA" dirty="0" smtClean="0"/>
              <a:t>- </a:t>
            </a:r>
          </a:p>
          <a:p>
            <a:pPr>
              <a:buNone/>
            </a:pPr>
            <a:r>
              <a:rPr lang="sr-Latn-BA" dirty="0" smtClean="0"/>
              <a:t>	</a:t>
            </a:r>
            <a:r>
              <a:rPr lang="sr-Latn-BA" b="1" i="1" dirty="0" smtClean="0">
                <a:solidFill>
                  <a:schemeClr val="tx2"/>
                </a:solidFill>
              </a:rPr>
              <a:t>vrijeme koje je potrebno da se prenese ram fiksne dužine </a:t>
            </a:r>
            <a:endParaRPr lang="en-US" b="1" i="1" dirty="0">
              <a:solidFill>
                <a:schemeClr val="tx2"/>
              </a:solidFill>
            </a:endParaRPr>
          </a:p>
          <a:p>
            <a:endParaRPr lang="en-US" dirty="0"/>
          </a:p>
        </p:txBody>
      </p:sp>
      <p:sp>
        <p:nvSpPr>
          <p:cNvPr id="4" name="Title 1"/>
          <p:cNvSpPr txBox="1">
            <a:spLocks/>
          </p:cNvSpPr>
          <p:nvPr/>
        </p:nvSpPr>
        <p:spPr>
          <a:xfrm>
            <a:off x="457200" y="609600"/>
            <a:ext cx="8686800" cy="838200"/>
          </a:xfrm>
          <a:prstGeom prst="rect">
            <a:avLst/>
          </a:prstGeom>
        </p:spPr>
        <p:style>
          <a:lnRef idx="1">
            <a:schemeClr val="accent2"/>
          </a:lnRef>
          <a:fillRef idx="2">
            <a:schemeClr val="accent2"/>
          </a:fillRef>
          <a:effectRef idx="1">
            <a:schemeClr val="accent2"/>
          </a:effectRef>
          <a:fontRef idx="minor">
            <a:schemeClr val="dk1"/>
          </a:fontRef>
        </p:style>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sr-Latn-ME" sz="2800" b="0" i="1" u="none" strike="noStrike" kern="1200" cap="all" spc="0" normalizeH="0" baseline="0" noProof="0" smtClean="0">
                <a:ln>
                  <a:noFill/>
                </a:ln>
                <a:solidFill>
                  <a:schemeClr val="dk1"/>
                </a:solidFill>
                <a:effectLst>
                  <a:reflection blurRad="12700" stA="48000" endA="300" endPos="55000" dir="5400000" sy="-90000" algn="bl" rotWithShape="0"/>
                </a:effectLst>
                <a:uLnTx/>
                <a:uFillTx/>
                <a:latin typeface="+mn-lt"/>
                <a:ea typeface="+mn-ea"/>
                <a:cs typeface="+mn-cs"/>
              </a:rPr>
              <a:t>Ethernet mreža</a:t>
            </a:r>
            <a:endParaRPr kumimoji="0" lang="en-US" sz="2800" b="0" i="1" u="none" strike="noStrike" kern="1200" cap="all" spc="0" normalizeH="0" baseline="0" noProof="0" dirty="0">
              <a:ln>
                <a:noFill/>
              </a:ln>
              <a:solidFill>
                <a:schemeClr val="dk1"/>
              </a:solidFill>
              <a:effectLst>
                <a:reflection blurRad="12700" stA="48000" endA="300" endPos="55000" dir="5400000" sy="-90000" algn="bl" rotWithShape="0"/>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p:txBody>
          <a:bodyPr>
            <a:normAutofit/>
          </a:bodyPr>
          <a:lstStyle/>
          <a:p>
            <a:pPr algn="just">
              <a:buNone/>
            </a:pPr>
            <a:endParaRPr lang="sr-Latn-BA" b="1" i="1" dirty="0" smtClean="0"/>
          </a:p>
          <a:p>
            <a:pPr algn="just">
              <a:buNone/>
            </a:pPr>
            <a:r>
              <a:rPr lang="sr-Latn-BA" b="1" i="1" dirty="0" smtClean="0"/>
              <a:t>Kada </a:t>
            </a:r>
            <a:r>
              <a:rPr lang="sr-Latn-BA" b="1" i="1" dirty="0"/>
              <a:t>god dva rama pokušaju da zauzmu u </a:t>
            </a:r>
            <a:r>
              <a:rPr lang="sr-Latn-BA" b="1" i="1" dirty="0" smtClean="0"/>
              <a:t>isto vrijeme </a:t>
            </a:r>
            <a:r>
              <a:rPr lang="sr-Latn-BA" b="1" i="1" dirty="0"/>
              <a:t>kanal, odnosno liniju, dolazi do kolizije  i oba će rama biti pokvarena. </a:t>
            </a:r>
            <a:endParaRPr lang="sr-Latn-BA" b="1" i="1" dirty="0" smtClean="0"/>
          </a:p>
          <a:p>
            <a:pPr algn="just">
              <a:buNone/>
            </a:pPr>
            <a:endParaRPr lang="sr-Latn-BA" b="1" i="1" dirty="0" smtClean="0"/>
          </a:p>
          <a:p>
            <a:pPr algn="just">
              <a:buNone/>
            </a:pPr>
            <a:r>
              <a:rPr lang="sr-Latn-BA" b="1" i="1" dirty="0" smtClean="0"/>
              <a:t>Za </a:t>
            </a:r>
            <a:r>
              <a:rPr lang="sr-Latn-BA" b="1" i="1" dirty="0"/>
              <a:t>to je dovoljno da se prvi bit novog rama poklopi sa posljednjim bitom gotovo završenog rama. </a:t>
            </a:r>
            <a:endParaRPr lang="sr-Latn-BA" b="1" i="1" dirty="0" smtClean="0"/>
          </a:p>
          <a:p>
            <a:pPr algn="just">
              <a:buNone/>
            </a:pPr>
            <a:endParaRPr lang="sr-Latn-BA" b="1" i="1"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endParaRPr lang="sr-Latn-BA" sz="1200" dirty="0" smtClean="0">
              <a:latin typeface="Times New Roman" pitchFamily="18" charset="0"/>
              <a:cs typeface="Times New Roman" pitchFamily="18" charset="0"/>
            </a:endParaRPr>
          </a:p>
          <a:p>
            <a:r>
              <a:rPr lang="sr-Latn-BA" sz="1400" dirty="0" smtClean="0">
                <a:latin typeface="Times New Roman" pitchFamily="18" charset="0"/>
                <a:cs typeface="Times New Roman" pitchFamily="18" charset="0"/>
              </a:rPr>
              <a:t>U </a:t>
            </a:r>
            <a:r>
              <a:rPr lang="sr-Latn-BA" sz="1400" dirty="0" smtClean="0">
                <a:latin typeface="Times New Roman" pitchFamily="18" charset="0"/>
                <a:cs typeface="Times New Roman" pitchFamily="18" charset="0"/>
              </a:rPr>
              <a:t>zavisnosti od toga kako se obavlja dodjela kanala difuzne mreže se mogu podijeliti na</a:t>
            </a:r>
            <a:r>
              <a:rPr lang="sr-Latn-BA" sz="1400" dirty="0" smtClean="0">
                <a:latin typeface="Times New Roman" pitchFamily="18" charset="0"/>
                <a:cs typeface="Times New Roman" pitchFamily="18" charset="0"/>
              </a:rPr>
              <a:t>:</a:t>
            </a:r>
          </a:p>
          <a:p>
            <a:endParaRPr lang="en-US" sz="1400" dirty="0" smtClean="0">
              <a:latin typeface="Times New Roman" pitchFamily="18" charset="0"/>
              <a:cs typeface="Times New Roman" pitchFamily="18" charset="0"/>
            </a:endParaRPr>
          </a:p>
          <a:p>
            <a:r>
              <a:rPr lang="sr-Latn-BA" sz="1400" b="1" i="1" dirty="0" smtClean="0">
                <a:latin typeface="Times New Roman" pitchFamily="18" charset="0"/>
                <a:cs typeface="Times New Roman" pitchFamily="18" charset="0"/>
              </a:rPr>
              <a:t>Mreže sa </a:t>
            </a:r>
            <a:endParaRPr lang="sr-Latn-BA" sz="1400" b="1" i="1" dirty="0" smtClean="0">
              <a:latin typeface="Times New Roman" pitchFamily="18" charset="0"/>
              <a:cs typeface="Times New Roman" pitchFamily="18" charset="0"/>
            </a:endParaRPr>
          </a:p>
          <a:p>
            <a:pPr lvl="1"/>
            <a:r>
              <a:rPr lang="sr-Latn-BA" sz="1400" b="1" i="1" dirty="0" smtClean="0">
                <a:latin typeface="Times New Roman" pitchFamily="18" charset="0"/>
                <a:cs typeface="Times New Roman" pitchFamily="18" charset="0"/>
              </a:rPr>
              <a:t>statičkom </a:t>
            </a:r>
            <a:r>
              <a:rPr lang="sr-Latn-BA" sz="1400" b="1" i="1" dirty="0" smtClean="0">
                <a:latin typeface="Times New Roman" pitchFamily="18" charset="0"/>
                <a:cs typeface="Times New Roman" pitchFamily="18" charset="0"/>
              </a:rPr>
              <a:t>dodjelom </a:t>
            </a:r>
            <a:r>
              <a:rPr lang="sr-Latn-BA" sz="1400" b="1" i="1" dirty="0" smtClean="0">
                <a:latin typeface="Times New Roman" pitchFamily="18" charset="0"/>
                <a:cs typeface="Times New Roman" pitchFamily="18" charset="0"/>
              </a:rPr>
              <a:t>kanala</a:t>
            </a:r>
          </a:p>
          <a:p>
            <a:pPr lvl="1"/>
            <a:endParaRPr lang="sr-Latn-BA" sz="1400" b="1" i="1" dirty="0" smtClean="0">
              <a:latin typeface="Times New Roman" pitchFamily="18" charset="0"/>
              <a:cs typeface="Times New Roman" pitchFamily="18" charset="0"/>
            </a:endParaRPr>
          </a:p>
          <a:p>
            <a:pPr lvl="1"/>
            <a:r>
              <a:rPr lang="sr-Latn-BA" sz="1400" b="1" i="1" dirty="0" smtClean="0">
                <a:latin typeface="Times New Roman" pitchFamily="18" charset="0"/>
                <a:cs typeface="Times New Roman" pitchFamily="18" charset="0"/>
              </a:rPr>
              <a:t>dinamičkom </a:t>
            </a:r>
            <a:r>
              <a:rPr lang="sr-Latn-BA" sz="1400" b="1" i="1" dirty="0" smtClean="0">
                <a:latin typeface="Times New Roman" pitchFamily="18" charset="0"/>
                <a:cs typeface="Times New Roman" pitchFamily="18" charset="0"/>
              </a:rPr>
              <a:t>dodjelom </a:t>
            </a:r>
            <a:r>
              <a:rPr lang="sr-Latn-BA" sz="1400" b="1" i="1" dirty="0" smtClean="0">
                <a:latin typeface="Times New Roman" pitchFamily="18" charset="0"/>
                <a:cs typeface="Times New Roman" pitchFamily="18" charset="0"/>
              </a:rPr>
              <a:t>kanala</a:t>
            </a:r>
          </a:p>
          <a:p>
            <a:pPr lvl="1"/>
            <a:endParaRPr lang="sr-Latn-BA" sz="1400" b="1" i="1" dirty="0" smtClean="0">
              <a:latin typeface="Times New Roman" pitchFamily="18" charset="0"/>
              <a:cs typeface="Times New Roman" pitchFamily="18" charset="0"/>
            </a:endParaRPr>
          </a:p>
          <a:p>
            <a:pPr lvl="2"/>
            <a:r>
              <a:rPr lang="sr-Latn-BA" sz="1400" b="1" i="1" dirty="0" smtClean="0">
                <a:latin typeface="Times New Roman" pitchFamily="18" charset="0"/>
                <a:cs typeface="Times New Roman" pitchFamily="18" charset="0"/>
              </a:rPr>
              <a:t>Centralizovana </a:t>
            </a:r>
            <a:r>
              <a:rPr lang="sr-Latn-BA" sz="1400" b="1" i="1" dirty="0" smtClean="0">
                <a:latin typeface="Times New Roman" pitchFamily="18" charset="0"/>
                <a:cs typeface="Times New Roman" pitchFamily="18" charset="0"/>
              </a:rPr>
              <a:t>dodjela</a:t>
            </a:r>
            <a:endParaRPr lang="sr-Latn-BA" sz="1400" b="1" i="1" dirty="0" smtClean="0">
              <a:latin typeface="Times New Roman" pitchFamily="18" charset="0"/>
              <a:cs typeface="Times New Roman" pitchFamily="18" charset="0"/>
            </a:endParaRPr>
          </a:p>
          <a:p>
            <a:pPr lvl="2"/>
            <a:r>
              <a:rPr lang="sr-Latn-BA" sz="1400" b="1" i="1" dirty="0" smtClean="0">
                <a:latin typeface="Times New Roman" pitchFamily="18" charset="0"/>
                <a:cs typeface="Times New Roman" pitchFamily="18" charset="0"/>
              </a:rPr>
              <a:t>Decentralizovana </a:t>
            </a:r>
            <a:r>
              <a:rPr lang="sr-Latn-BA" sz="1400" b="1" i="1" dirty="0" smtClean="0">
                <a:latin typeface="Times New Roman" pitchFamily="18" charset="0"/>
                <a:cs typeface="Times New Roman" pitchFamily="18" charset="0"/>
              </a:rPr>
              <a:t>dodjela</a:t>
            </a:r>
            <a:endParaRPr lang="en-US" sz="1400" dirty="0" smtClean="0">
              <a:latin typeface="Times New Roman" pitchFamily="18" charset="0"/>
              <a:cs typeface="Times New Roman" pitchFamily="18" charset="0"/>
            </a:endParaRPr>
          </a:p>
          <a:p>
            <a:pPr lvl="1">
              <a:buNone/>
            </a:pPr>
            <a:r>
              <a:rPr lang="sr-Latn-BA" sz="1400" b="1" i="1"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pPr>
              <a:buNone/>
            </a:pPr>
            <a:r>
              <a:rPr lang="sr-Latn-BA" sz="1400" b="1" i="1"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pPr lvl="0"/>
            <a:r>
              <a:rPr lang="sr-Latn-BA" sz="1400" dirty="0" smtClean="0">
                <a:latin typeface="Times New Roman" pitchFamily="18" charset="0"/>
                <a:cs typeface="Times New Roman" pitchFamily="18" charset="0"/>
              </a:rPr>
              <a:t>U slučaju </a:t>
            </a:r>
            <a:r>
              <a:rPr lang="sr-Latn-BA" sz="1400" b="1" i="1" dirty="0" smtClean="0">
                <a:latin typeface="Times New Roman" pitchFamily="18" charset="0"/>
                <a:cs typeface="Times New Roman" pitchFamily="18" charset="0"/>
              </a:rPr>
              <a:t>statičke dodjele kanala</a:t>
            </a:r>
            <a:r>
              <a:rPr lang="sr-Latn-BA" sz="1400" dirty="0" smtClean="0">
                <a:latin typeface="Times New Roman" pitchFamily="18" charset="0"/>
                <a:cs typeface="Times New Roman" pitchFamily="18" charset="0"/>
              </a:rPr>
              <a:t> vrijeme se dijeli na diskretne intervale, pa se koristi tzv. </a:t>
            </a:r>
            <a:r>
              <a:rPr lang="sr-Latn-BA" sz="1400" b="1" i="1" dirty="0" smtClean="0">
                <a:latin typeface="Times New Roman" pitchFamily="18" charset="0"/>
                <a:cs typeface="Times New Roman" pitchFamily="18" charset="0"/>
              </a:rPr>
              <a:t>algoritam u krug </a:t>
            </a:r>
            <a:r>
              <a:rPr lang="sr-Latn-BA" sz="1400" dirty="0" smtClean="0">
                <a:latin typeface="Times New Roman" pitchFamily="18" charset="0"/>
                <a:cs typeface="Times New Roman" pitchFamily="18" charset="0"/>
              </a:rPr>
              <a:t> koji dozvoljava svakoj stanici da emituje samo onda kada dođe red na nju. </a:t>
            </a:r>
            <a:endParaRPr lang="en-US" sz="1400" dirty="0" smtClean="0">
              <a:latin typeface="Times New Roman" pitchFamily="18" charset="0"/>
              <a:cs typeface="Times New Roman" pitchFamily="18" charset="0"/>
            </a:endParaRPr>
          </a:p>
          <a:p>
            <a:endParaRPr lang="sr-Latn-BA" sz="1400" b="1" i="1" dirty="0" smtClean="0">
              <a:latin typeface="Times New Roman" pitchFamily="18" charset="0"/>
              <a:cs typeface="Times New Roman" pitchFamily="18" charset="0"/>
            </a:endParaRPr>
          </a:p>
          <a:p>
            <a:pPr lvl="0"/>
            <a:r>
              <a:rPr lang="sr-Latn-BA" sz="1400" dirty="0" smtClean="0">
                <a:latin typeface="Times New Roman" pitchFamily="18" charset="0"/>
                <a:cs typeface="Times New Roman" pitchFamily="18" charset="0"/>
              </a:rPr>
              <a:t>Osnovni nedostatak : </a:t>
            </a:r>
            <a:endParaRPr lang="sr-Latn-BA" sz="1400" dirty="0" smtClean="0">
              <a:latin typeface="Times New Roman" pitchFamily="18" charset="0"/>
              <a:cs typeface="Times New Roman" pitchFamily="18" charset="0"/>
            </a:endParaRPr>
          </a:p>
          <a:p>
            <a:pPr lvl="0">
              <a:buNone/>
            </a:pPr>
            <a:r>
              <a:rPr lang="sr-Latn-BA" sz="1400" b="1" i="1" dirty="0" smtClean="0">
                <a:latin typeface="Times New Roman" pitchFamily="18" charset="0"/>
                <a:cs typeface="Times New Roman" pitchFamily="18" charset="0"/>
              </a:rPr>
              <a:t>	kanal </a:t>
            </a:r>
            <a:r>
              <a:rPr lang="sr-Latn-BA" sz="1400" b="1" i="1" dirty="0" smtClean="0">
                <a:latin typeface="Times New Roman" pitchFamily="18" charset="0"/>
                <a:cs typeface="Times New Roman" pitchFamily="18" charset="0"/>
              </a:rPr>
              <a:t>ostaje neiskorišćen ukoliko stanica na koju dođe red za emitovanje nema šta da emituje. Ovo je čest slučaj jer je intenzitet saobraćaja u mnogim računarskim mrežama neravnomjeran, pa je poželjnije da se kanal dodjeljuje dinamički</a:t>
            </a:r>
            <a:r>
              <a:rPr lang="sr-Latn-BA" sz="1400" dirty="0" smtClean="0">
                <a:latin typeface="Times New Roman" pitchFamily="18" charset="0"/>
                <a:cs typeface="Times New Roman" pitchFamily="18" charset="0"/>
              </a:rPr>
              <a:t>.</a:t>
            </a:r>
            <a:endParaRPr lang="en-US" sz="1400" dirty="0" smtClean="0">
              <a:latin typeface="Times New Roman" pitchFamily="18" charset="0"/>
              <a:cs typeface="Times New Roman" pitchFamily="18" charset="0"/>
            </a:endParaRPr>
          </a:p>
          <a:p>
            <a:pPr>
              <a:buNone/>
            </a:pPr>
            <a:r>
              <a:rPr lang="sr-Latn-BA" sz="1400" b="1" i="1"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pPr>
              <a:buNone/>
            </a:pPr>
            <a:r>
              <a:rPr lang="sr-Latn-BA" sz="1400"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pPr>
              <a:buNone/>
            </a:pPr>
            <a:r>
              <a:rPr lang="sr-Latn-BA" sz="1400"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2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2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 calcmode="lin" valueType="num">
                                      <p:cBhvr additive="base">
                                        <p:cTn id="31" dur="20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anim calcmode="lin" valueType="num">
                                      <p:cBhvr additive="base">
                                        <p:cTn id="37" dur="20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15" end="1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16" end="16"/>
                                            </p:txEl>
                                          </p:spTgt>
                                        </p:tgtEl>
                                        <p:attrNameLst>
                                          <p:attrName>style.visibility</p:attrName>
                                        </p:attrNameLst>
                                      </p:cBhvr>
                                      <p:to>
                                        <p:strVal val="visible"/>
                                      </p:to>
                                    </p:set>
                                    <p:anim calcmode="lin" valueType="num">
                                      <p:cBhvr additive="base">
                                        <p:cTn id="41" dur="20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42" dur="20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endParaRPr lang="sr-Latn-BA" sz="2000" dirty="0" smtClean="0">
              <a:latin typeface="Times New Roman" pitchFamily="18" charset="0"/>
              <a:cs typeface="Times New Roman" pitchFamily="18" charset="0"/>
            </a:endParaRPr>
          </a:p>
          <a:p>
            <a:r>
              <a:rPr lang="sr-Latn-BA" sz="2000" dirty="0" smtClean="0">
                <a:latin typeface="Times New Roman" pitchFamily="18" charset="0"/>
                <a:cs typeface="Times New Roman" pitchFamily="18" charset="0"/>
              </a:rPr>
              <a:t>U </a:t>
            </a:r>
            <a:r>
              <a:rPr lang="sr-Latn-BA" sz="2000" dirty="0" smtClean="0">
                <a:latin typeface="Times New Roman" pitchFamily="18" charset="0"/>
                <a:cs typeface="Times New Roman" pitchFamily="18" charset="0"/>
              </a:rPr>
              <a:t>slučaju </a:t>
            </a:r>
            <a:r>
              <a:rPr lang="sr-Latn-BA" sz="2000" b="1" i="1" dirty="0" smtClean="0">
                <a:latin typeface="Times New Roman" pitchFamily="18" charset="0"/>
                <a:cs typeface="Times New Roman" pitchFamily="18" charset="0"/>
              </a:rPr>
              <a:t>centralizovane dinamičke dodjele</a:t>
            </a:r>
            <a:r>
              <a:rPr lang="sr-Latn-BA" sz="2000" dirty="0" smtClean="0">
                <a:latin typeface="Times New Roman" pitchFamily="18" charset="0"/>
                <a:cs typeface="Times New Roman" pitchFamily="18" charset="0"/>
              </a:rPr>
              <a:t> jedan mehanizam odlučuje koja će od stanica sa zahtjevom za emitovanje dobiti pristup kanalu, odnosno koja ima prioritet. Ovo se radi na osnovu internog algoritma nakon što su sve stanice poslale zahtjev za emitovanje</a:t>
            </a:r>
            <a:r>
              <a:rPr lang="sr-Latn-BA" sz="2000" dirty="0" smtClean="0">
                <a:latin typeface="Times New Roman" pitchFamily="18" charset="0"/>
                <a:cs typeface="Times New Roman" pitchFamily="18" charset="0"/>
              </a:rPr>
              <a:t>.</a:t>
            </a:r>
          </a:p>
          <a:p>
            <a:endParaRPr lang="en-US" sz="2000" dirty="0" smtClean="0">
              <a:latin typeface="Times New Roman" pitchFamily="18" charset="0"/>
              <a:cs typeface="Times New Roman" pitchFamily="18" charset="0"/>
            </a:endParaRPr>
          </a:p>
          <a:p>
            <a:r>
              <a:rPr lang="sr-Latn-BA" sz="2000" dirty="0" smtClean="0">
                <a:latin typeface="Times New Roman" pitchFamily="18" charset="0"/>
                <a:cs typeface="Times New Roman" pitchFamily="18" charset="0"/>
              </a:rPr>
              <a:t>U slučaju </a:t>
            </a:r>
            <a:r>
              <a:rPr lang="sr-Latn-BA" sz="2000" b="1" i="1" dirty="0" smtClean="0">
                <a:latin typeface="Times New Roman" pitchFamily="18" charset="0"/>
                <a:cs typeface="Times New Roman" pitchFamily="18" charset="0"/>
              </a:rPr>
              <a:t>decentralizovane dodjele kanala</a:t>
            </a:r>
            <a:r>
              <a:rPr lang="sr-Latn-BA" sz="2000" dirty="0" smtClean="0">
                <a:latin typeface="Times New Roman" pitchFamily="18" charset="0"/>
                <a:cs typeface="Times New Roman" pitchFamily="18" charset="0"/>
              </a:rPr>
              <a:t>, svaki računar sam odlučuje da li će i kad emitovati signal.</a:t>
            </a: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a:ln>
            <a:solidFill>
              <a:schemeClr val="accent6">
                <a:lumMod val="40000"/>
                <a:lumOff val="60000"/>
              </a:schemeClr>
            </a:solidFill>
          </a:ln>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sr-Latn-BA" sz="2800" dirty="0" smtClean="0">
                <a:latin typeface="Times New Roman" pitchFamily="18" charset="0"/>
                <a:cs typeface="Times New Roman" pitchFamily="18" charset="0"/>
              </a:rPr>
              <a:t>Najpoznatiji algoritmi za dodjelu kanala sa višestrukim pristupom su:</a:t>
            </a:r>
            <a:endParaRPr lang="en-US" sz="2800" dirty="0" smtClean="0">
              <a:latin typeface="Times New Roman" pitchFamily="18" charset="0"/>
              <a:cs typeface="Times New Roman" pitchFamily="18" charset="0"/>
            </a:endParaRPr>
          </a:p>
          <a:p>
            <a:pPr lvl="1"/>
            <a:r>
              <a:rPr lang="sr-Latn-BA" sz="2400" b="1" i="1" dirty="0" smtClean="0">
                <a:latin typeface="Times New Roman" pitchFamily="18" charset="0"/>
                <a:cs typeface="Times New Roman" pitchFamily="18" charset="0"/>
              </a:rPr>
              <a:t>Aloha</a:t>
            </a:r>
            <a:endParaRPr lang="en-US" sz="2400" b="1" i="1" dirty="0" smtClean="0">
              <a:latin typeface="Times New Roman" pitchFamily="18" charset="0"/>
              <a:cs typeface="Times New Roman" pitchFamily="18" charset="0"/>
            </a:endParaRPr>
          </a:p>
          <a:p>
            <a:pPr lvl="1"/>
            <a:r>
              <a:rPr lang="sr-Latn-BA" sz="2400" b="1" i="1" dirty="0" smtClean="0">
                <a:latin typeface="Times New Roman" pitchFamily="18" charset="0"/>
                <a:cs typeface="Times New Roman" pitchFamily="18" charset="0"/>
              </a:rPr>
              <a:t>CSMA protokoli</a:t>
            </a:r>
            <a:endParaRPr lang="en-US" sz="2400" b="1" i="1" dirty="0" smtClean="0">
              <a:latin typeface="Times New Roman" pitchFamily="18" charset="0"/>
              <a:cs typeface="Times New Roman" pitchFamily="18" charset="0"/>
            </a:endParaRPr>
          </a:p>
          <a:p>
            <a:pPr lvl="1"/>
            <a:r>
              <a:rPr lang="sr-Latn-BA" sz="2400" b="1" i="1" dirty="0" smtClean="0">
                <a:latin typeface="Times New Roman" pitchFamily="18" charset="0"/>
                <a:cs typeface="Times New Roman" pitchFamily="18" charset="0"/>
              </a:rPr>
              <a:t>Protokoli bez kolizije</a:t>
            </a:r>
            <a:endParaRPr lang="en-US" sz="2400" b="1" i="1" dirty="0" smtClean="0">
              <a:latin typeface="Times New Roman" pitchFamily="18" charset="0"/>
              <a:cs typeface="Times New Roman" pitchFamily="18" charset="0"/>
            </a:endParaRPr>
          </a:p>
          <a:p>
            <a:pPr lvl="1"/>
            <a:r>
              <a:rPr lang="sr-Latn-BA" sz="2400" b="1" i="1" dirty="0" smtClean="0">
                <a:latin typeface="Times New Roman" pitchFamily="18" charset="0"/>
                <a:cs typeface="Times New Roman" pitchFamily="18" charset="0"/>
              </a:rPr>
              <a:t>Protokoli sa ograničenom konkurencijom </a:t>
            </a:r>
            <a:endParaRPr lang="en-US" sz="2400" b="1" i="1" dirty="0" smtClean="0">
              <a:latin typeface="Times New Roman" pitchFamily="18" charset="0"/>
              <a:cs typeface="Times New Roman" pitchFamily="18" charset="0"/>
            </a:endParaRPr>
          </a:p>
          <a:p>
            <a:pPr lvl="1"/>
            <a:r>
              <a:rPr lang="sr-Latn-BA" sz="2400" b="1" i="1" dirty="0" smtClean="0">
                <a:latin typeface="Times New Roman" pitchFamily="18" charset="0"/>
                <a:cs typeface="Times New Roman" pitchFamily="18" charset="0"/>
              </a:rPr>
              <a:t>Bežični LAN </a:t>
            </a:r>
            <a:r>
              <a:rPr lang="sr-Latn-BA" sz="2400" b="1" i="1" dirty="0" smtClean="0">
                <a:latin typeface="Times New Roman" pitchFamily="18" charset="0"/>
                <a:cs typeface="Times New Roman" pitchFamily="18" charset="0"/>
              </a:rPr>
              <a:t>protokoli</a:t>
            </a:r>
          </a:p>
          <a:p>
            <a:r>
              <a:rPr lang="sr-Latn-BA" sz="2800" dirty="0" smtClean="0"/>
              <a:t>Neki od osnovnih načina pristupa u mrežu su:</a:t>
            </a:r>
            <a:endParaRPr lang="en-US" sz="2800" dirty="0" smtClean="0"/>
          </a:p>
          <a:p>
            <a:pPr lvl="1"/>
            <a:r>
              <a:rPr lang="sr-Latn-BA" sz="2400" b="1" i="1" dirty="0" smtClean="0"/>
              <a:t>ETHERNET</a:t>
            </a:r>
            <a:endParaRPr lang="en-US" sz="2400" b="1" i="1" dirty="0" smtClean="0"/>
          </a:p>
          <a:p>
            <a:pPr lvl="1"/>
            <a:r>
              <a:rPr lang="sr-Latn-BA" sz="2400" b="1" i="1" dirty="0" smtClean="0"/>
              <a:t>TOKEN BUS (magistrala sa žetonom)</a:t>
            </a:r>
            <a:endParaRPr lang="en-US" sz="2400" b="1" i="1" dirty="0" smtClean="0"/>
          </a:p>
          <a:p>
            <a:pPr lvl="1"/>
            <a:r>
              <a:rPr lang="sr-Latn-BA" sz="2400" b="1" i="1" dirty="0" smtClean="0"/>
              <a:t>TOKEN RING (prsten sa žetonom)</a:t>
            </a:r>
            <a:endParaRPr lang="en-US" sz="2400" b="1" i="1" dirty="0" smtClean="0"/>
          </a:p>
          <a:p>
            <a:pPr lvl="0"/>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r>
              <a:rPr lang="sr-Latn-BA" dirty="0" smtClean="0">
                <a:latin typeface="Times New Roman" pitchFamily="18" charset="0"/>
                <a:cs typeface="Times New Roman" pitchFamily="18" charset="0"/>
              </a:rPr>
              <a:t>Standard IEEE 802.3 odnosi se na LAN mreže sa </a:t>
            </a:r>
            <a:r>
              <a:rPr lang="sr-Latn-BA" i="1" dirty="0" smtClean="0">
                <a:latin typeface="Times New Roman" pitchFamily="18" charset="0"/>
                <a:cs typeface="Times New Roman" pitchFamily="18" charset="0"/>
              </a:rPr>
              <a:t>perzistentnim CSMA/CD protokolom</a:t>
            </a:r>
            <a:r>
              <a:rPr lang="sr-Latn-BA"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CSMA (Carrier Sense Multiple Access) protokoli su protokoli prema kojima svaka stanica </a:t>
            </a:r>
            <a:r>
              <a:rPr lang="sr-Latn-BA" b="1" i="1" dirty="0" smtClean="0">
                <a:latin typeface="Times New Roman" pitchFamily="18" charset="0"/>
                <a:cs typeface="Times New Roman" pitchFamily="18" charset="0"/>
              </a:rPr>
              <a:t>osluškuje</a:t>
            </a:r>
            <a:r>
              <a:rPr lang="sr-Latn-BA" i="1"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 šta se događa u kanalu kako bi otkrila šta rade druge stanice </a:t>
            </a:r>
            <a:r>
              <a:rPr lang="sr-Latn-BA" dirty="0" smtClean="0">
                <a:latin typeface="Times New Roman" pitchFamily="18" charset="0"/>
                <a:cs typeface="Times New Roman" pitchFamily="18" charset="0"/>
              </a:rPr>
              <a:t>da </a:t>
            </a:r>
            <a:r>
              <a:rPr lang="sr-Latn-BA" dirty="0" smtClean="0">
                <a:latin typeface="Times New Roman" pitchFamily="18" charset="0"/>
                <a:cs typeface="Times New Roman" pitchFamily="18" charset="0"/>
              </a:rPr>
              <a:t>bi usaglasila svoje ponašanje sa ostalim stanicama u mreži.</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sr-Latn-BA" i="1" dirty="0" smtClean="0">
                <a:latin typeface="Times New Roman" pitchFamily="18" charset="0"/>
                <a:cs typeface="Times New Roman" pitchFamily="18" charset="0"/>
              </a:rPr>
              <a:t>Perzistentni CSMA protokol</a:t>
            </a:r>
            <a:r>
              <a:rPr lang="sr-Latn-BA" dirty="0" smtClean="0">
                <a:latin typeface="Times New Roman" pitchFamily="18" charset="0"/>
                <a:cs typeface="Times New Roman" pitchFamily="18" charset="0"/>
              </a:rPr>
              <a:t> funkcioniše na sljedeći način:</a:t>
            </a:r>
            <a:endParaRPr lang="en-US" dirty="0" smtClean="0">
              <a:latin typeface="Times New Roman" pitchFamily="18" charset="0"/>
              <a:cs typeface="Times New Roman" pitchFamily="18" charset="0"/>
            </a:endParaRPr>
          </a:p>
          <a:p>
            <a:pPr lvl="1"/>
            <a:r>
              <a:rPr lang="sr-Latn-BA" b="1" i="1" dirty="0" smtClean="0">
                <a:latin typeface="Times New Roman" pitchFamily="18" charset="0"/>
                <a:cs typeface="Times New Roman" pitchFamily="18" charset="0"/>
              </a:rPr>
              <a:t>Stanica koja želi da emituje signal, osluškuje kanal, </a:t>
            </a:r>
            <a:endParaRPr lang="sr-Latn-BA" b="1" i="1" dirty="0" smtClean="0">
              <a:latin typeface="Times New Roman" pitchFamily="18" charset="0"/>
              <a:cs typeface="Times New Roman" pitchFamily="18" charset="0"/>
            </a:endParaRPr>
          </a:p>
          <a:p>
            <a:pPr lvl="1"/>
            <a:r>
              <a:rPr lang="sr-Latn-BA" b="1" i="1" dirty="0" smtClean="0">
                <a:latin typeface="Times New Roman" pitchFamily="18" charset="0"/>
                <a:cs typeface="Times New Roman" pitchFamily="18" charset="0"/>
              </a:rPr>
              <a:t>ako </a:t>
            </a:r>
            <a:r>
              <a:rPr lang="sr-Latn-BA" b="1" i="1" dirty="0" smtClean="0">
                <a:latin typeface="Times New Roman" pitchFamily="18" charset="0"/>
                <a:cs typeface="Times New Roman" pitchFamily="18" charset="0"/>
              </a:rPr>
              <a:t>je kanal zauzet ona čeka dok ne bude prazan. </a:t>
            </a:r>
            <a:endParaRPr lang="sr-Latn-BA" b="1" i="1" dirty="0" smtClean="0">
              <a:latin typeface="Times New Roman" pitchFamily="18" charset="0"/>
              <a:cs typeface="Times New Roman" pitchFamily="18" charset="0"/>
            </a:endParaRPr>
          </a:p>
          <a:p>
            <a:pPr lvl="1"/>
            <a:r>
              <a:rPr lang="sr-Latn-BA" b="1" i="1" dirty="0" smtClean="0">
                <a:latin typeface="Times New Roman" pitchFamily="18" charset="0"/>
                <a:cs typeface="Times New Roman" pitchFamily="18" charset="0"/>
              </a:rPr>
              <a:t>Kada </a:t>
            </a:r>
            <a:r>
              <a:rPr lang="sr-Latn-BA" b="1" i="1" dirty="0" smtClean="0">
                <a:latin typeface="Times New Roman" pitchFamily="18" charset="0"/>
                <a:cs typeface="Times New Roman" pitchFamily="18" charset="0"/>
              </a:rPr>
              <a:t>ustanovi da je kanal prazan ona emituje ram. </a:t>
            </a:r>
            <a:endParaRPr lang="sr-Latn-BA" b="1" i="1" dirty="0" smtClean="0">
              <a:latin typeface="Times New Roman" pitchFamily="18" charset="0"/>
              <a:cs typeface="Times New Roman" pitchFamily="18" charset="0"/>
            </a:endParaRPr>
          </a:p>
          <a:p>
            <a:pPr lvl="1"/>
            <a:r>
              <a:rPr lang="sr-Latn-BA" b="1" i="1" dirty="0" smtClean="0">
                <a:latin typeface="Times New Roman" pitchFamily="18" charset="0"/>
                <a:cs typeface="Times New Roman" pitchFamily="18" charset="0"/>
              </a:rPr>
              <a:t>Ako </a:t>
            </a:r>
            <a:r>
              <a:rPr lang="sr-Latn-BA" b="1" i="1" dirty="0" smtClean="0">
                <a:latin typeface="Times New Roman" pitchFamily="18" charset="0"/>
                <a:cs typeface="Times New Roman" pitchFamily="18" charset="0"/>
              </a:rPr>
              <a:t>dođe do kolizije, stanica čeka neko vrijeme i sve počinje iznova.</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sr-Latn-BA" sz="2400" dirty="0" smtClean="0">
                <a:latin typeface="Times New Roman" pitchFamily="18" charset="0"/>
                <a:cs typeface="Times New Roman" pitchFamily="18" charset="0"/>
              </a:rPr>
              <a:t>CSMA/CD je CSMA protokol sa detekcijom kolizije i na ovaj način stanice prekidaju emisiju čim otkriju koliziju.  Na taj način štedi se vrijeme i kapacitet kanala.</a:t>
            </a:r>
            <a:endParaRPr lang="en-US"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CSMA/CD</a:t>
            </a:r>
          </a:p>
          <a:p>
            <a:pPr lvl="1"/>
            <a:r>
              <a:rPr lang="vi-VN" sz="2000" dirty="0" smtClean="0">
                <a:latin typeface="Times New Roman" pitchFamily="18" charset="0"/>
                <a:cs typeface="Times New Roman" pitchFamily="18" charset="0"/>
              </a:rPr>
              <a:t>Uređaji </a:t>
            </a:r>
            <a:r>
              <a:rPr lang="vi-VN" sz="2000" dirty="0" smtClean="0">
                <a:latin typeface="Times New Roman" pitchFamily="18" charset="0"/>
                <a:cs typeface="Times New Roman" pitchFamily="18" charset="0"/>
              </a:rPr>
              <a:t>“slušaju” aktivnost na medijum</a:t>
            </a:r>
          </a:p>
          <a:p>
            <a:pPr lvl="1"/>
            <a:r>
              <a:rPr lang="vi-VN" sz="2000" dirty="0" smtClean="0">
                <a:latin typeface="Times New Roman" pitchFamily="18" charset="0"/>
                <a:cs typeface="Times New Roman" pitchFamily="18" charset="0"/>
              </a:rPr>
              <a:t>Kada </a:t>
            </a:r>
            <a:r>
              <a:rPr lang="vi-VN" sz="2000" dirty="0" smtClean="0">
                <a:latin typeface="Times New Roman" pitchFamily="18" charset="0"/>
                <a:cs typeface="Times New Roman" pitchFamily="18" charset="0"/>
              </a:rPr>
              <a:t>je medijum slobodan, šalje se okvir podataka i prati se da </a:t>
            </a:r>
            <a:r>
              <a:rPr lang="vi-VN" sz="2000" dirty="0" smtClean="0">
                <a:latin typeface="Times New Roman" pitchFamily="18" charset="0"/>
                <a:cs typeface="Times New Roman" pitchFamily="18" charset="0"/>
              </a:rPr>
              <a:t>l</a:t>
            </a:r>
            <a:r>
              <a:rPr lang="sr-Latn-ME" sz="2000" dirty="0" smtClean="0">
                <a:latin typeface="Times New Roman" pitchFamily="18" charset="0"/>
                <a:cs typeface="Times New Roman" pitchFamily="18" charset="0"/>
              </a:rPr>
              <a:t>i </a:t>
            </a:r>
            <a:r>
              <a:rPr lang="vi-VN" sz="2000" dirty="0" smtClean="0">
                <a:latin typeface="Times New Roman" pitchFamily="18" charset="0"/>
                <a:cs typeface="Times New Roman" pitchFamily="18" charset="0"/>
              </a:rPr>
              <a:t>dolazi </a:t>
            </a:r>
            <a:r>
              <a:rPr lang="vi-VN" sz="2000" dirty="0" smtClean="0">
                <a:latin typeface="Times New Roman" pitchFamily="18" charset="0"/>
                <a:cs typeface="Times New Roman" pitchFamily="18" charset="0"/>
              </a:rPr>
              <a:t>do kolizije</a:t>
            </a:r>
          </a:p>
          <a:p>
            <a:pPr lvl="1"/>
            <a:r>
              <a:rPr lang="vi-VN" sz="2000" dirty="0" smtClean="0">
                <a:latin typeface="Times New Roman" pitchFamily="18" charset="0"/>
                <a:cs typeface="Times New Roman" pitchFamily="18" charset="0"/>
              </a:rPr>
              <a:t>U </a:t>
            </a:r>
            <a:r>
              <a:rPr lang="vi-VN" sz="2000" dirty="0" smtClean="0">
                <a:latin typeface="Times New Roman" pitchFamily="18" charset="0"/>
                <a:cs typeface="Times New Roman" pitchFamily="18" charset="0"/>
              </a:rPr>
              <a:t>slučaju kolizije</a:t>
            </a:r>
          </a:p>
          <a:p>
            <a:pPr lvl="2"/>
            <a:r>
              <a:rPr lang="vi-VN" sz="2000" dirty="0" smtClean="0">
                <a:latin typeface="Times New Roman" pitchFamily="18" charset="0"/>
                <a:cs typeface="Times New Roman" pitchFamily="18" charset="0"/>
              </a:rPr>
              <a:t>• slanje okvira se smatra </a:t>
            </a:r>
            <a:r>
              <a:rPr lang="vi-VN" sz="2000" dirty="0" smtClean="0">
                <a:latin typeface="Times New Roman" pitchFamily="18" charset="0"/>
                <a:cs typeface="Times New Roman" pitchFamily="18" charset="0"/>
              </a:rPr>
              <a:t>neusp</a:t>
            </a:r>
            <a:r>
              <a:rPr lang="sr-Latn-ME" sz="2000" dirty="0" smtClean="0">
                <a:latin typeface="Times New Roman" pitchFamily="18" charset="0"/>
                <a:cs typeface="Times New Roman" pitchFamily="18" charset="0"/>
              </a:rPr>
              <a:t>j</a:t>
            </a:r>
            <a:r>
              <a:rPr lang="vi-VN" sz="2000" dirty="0" smtClean="0">
                <a:latin typeface="Times New Roman" pitchFamily="18" charset="0"/>
                <a:cs typeface="Times New Roman" pitchFamily="18" charset="0"/>
              </a:rPr>
              <a:t>ešnim</a:t>
            </a:r>
            <a:endParaRPr lang="vi-VN" sz="2000" dirty="0" smtClean="0">
              <a:latin typeface="Times New Roman" pitchFamily="18" charset="0"/>
              <a:cs typeface="Times New Roman" pitchFamily="18" charset="0"/>
            </a:endParaRPr>
          </a:p>
          <a:p>
            <a:pPr lvl="2"/>
            <a:r>
              <a:rPr lang="vi-VN" sz="2000" dirty="0" smtClean="0">
                <a:latin typeface="Times New Roman" pitchFamily="18" charset="0"/>
                <a:cs typeface="Times New Roman" pitchFamily="18" charset="0"/>
              </a:rPr>
              <a:t>• pokušava se ponovo posle određenog slučajno izabranog kratkog </a:t>
            </a:r>
            <a:r>
              <a:rPr lang="vi-VN" sz="2000" dirty="0" smtClean="0">
                <a:latin typeface="Times New Roman" pitchFamily="18" charset="0"/>
                <a:cs typeface="Times New Roman" pitchFamily="18" charset="0"/>
              </a:rPr>
              <a:t>vremenskog </a:t>
            </a:r>
            <a:r>
              <a:rPr lang="vi-VN" sz="2000" dirty="0" smtClean="0">
                <a:latin typeface="Times New Roman" pitchFamily="18" charset="0"/>
                <a:cs typeface="Times New Roman" pitchFamily="18" charset="0"/>
              </a:rPr>
              <a:t>intervala</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sr-Latn-ME" sz="2800" i="1" dirty="0" smtClean="0"/>
              <a:t>Ethernet mreža</a:t>
            </a:r>
            <a:endParaRPr lang="en-US" sz="2800" i="1" dirty="0"/>
          </a:p>
        </p:txBody>
      </p:sp>
      <p:pic>
        <p:nvPicPr>
          <p:cNvPr id="59394" name="Picture 2"/>
          <p:cNvPicPr>
            <a:picLocks noGrp="1" noChangeAspect="1" noChangeArrowheads="1"/>
          </p:cNvPicPr>
          <p:nvPr>
            <p:ph idx="1"/>
          </p:nvPr>
        </p:nvPicPr>
        <p:blipFill>
          <a:blip r:embed="rId2" cstate="print"/>
          <a:stretch>
            <a:fillRect/>
          </a:stretch>
        </p:blipFill>
        <p:spPr bwMode="auto">
          <a:xfrm>
            <a:off x="914400" y="2057400"/>
            <a:ext cx="6400800" cy="3733800"/>
          </a:xfrm>
          <a:prstGeom prst="rect">
            <a:avLst/>
          </a:prstGeom>
          <a:ln>
            <a:headEnd/>
            <a:tailEnd/>
          </a:ln>
        </p:spPr>
        <p:style>
          <a:lnRef idx="1">
            <a:schemeClr val="accent4"/>
          </a:lnRef>
          <a:fillRef idx="2">
            <a:schemeClr val="accent4"/>
          </a:fillRef>
          <a:effectRef idx="1">
            <a:schemeClr val="accent4"/>
          </a:effectRef>
          <a:fontRef idx="minor">
            <a:schemeClr val="dk1"/>
          </a:fontRef>
        </p:style>
      </p:pic>
    </p:spTree>
  </p:cSld>
  <p:clrMapOvr>
    <a:masterClrMapping/>
  </p:clrMapOvr>
  <p:timing>
    <p:tnLst>
      <p:par>
        <p:cTn id="1" dur="indefinite" restart="never" nodeType="tmRoot"/>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dul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519</Words>
  <Application>Microsoft Office PowerPoint</Application>
  <PresentationFormat>On-screen Show (4:3)</PresentationFormat>
  <Paragraphs>117</Paragraphs>
  <Slides>16</Slides>
  <Notes>0</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Custom Design</vt:lpstr>
      <vt:lpstr>1_Custom Design</vt:lpstr>
      <vt:lpstr>2_Custom Design</vt:lpstr>
      <vt:lpstr>Module</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lpstr>Ethernet mreža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Ethernet  mreža</dc:title>
  <dc:creator>IBM</dc:creator>
  <cp:lastModifiedBy>IBM</cp:lastModifiedBy>
  <cp:revision>12</cp:revision>
  <dcterms:created xsi:type="dcterms:W3CDTF">2013-01-28T21:27:13Z</dcterms:created>
  <dcterms:modified xsi:type="dcterms:W3CDTF">2013-01-28T22:54:35Z</dcterms:modified>
</cp:coreProperties>
</file>