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8" r:id="rId3"/>
    <p:sldId id="315" r:id="rId4"/>
    <p:sldId id="316" r:id="rId5"/>
    <p:sldId id="317" r:id="rId6"/>
    <p:sldId id="318" r:id="rId7"/>
    <p:sldId id="319" r:id="rId8"/>
    <p:sldId id="320" r:id="rId9"/>
    <p:sldId id="321" r:id="rId10"/>
    <p:sldId id="322" r:id="rId11"/>
    <p:sldId id="323" r:id="rId12"/>
    <p:sldId id="324" r:id="rId13"/>
    <p:sldId id="325" r:id="rId14"/>
    <p:sldId id="326" r:id="rId15"/>
    <p:sldId id="329" r:id="rId16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284F3"/>
    <a:srgbClr val="56C6DA"/>
    <a:srgbClr val="E1E1DA"/>
    <a:srgbClr val="4472C4"/>
    <a:srgbClr val="00A0A8"/>
    <a:srgbClr val="F0EEF0"/>
    <a:srgbClr val="FFC730"/>
    <a:srgbClr val="52CBBE"/>
    <a:srgbClr val="FF5969"/>
    <a:srgbClr val="92D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015" autoAdjust="0"/>
    <p:restoredTop sz="94660"/>
  </p:normalViewPr>
  <p:slideViewPr>
    <p:cSldViewPr snapToGrid="0">
      <p:cViewPr varScale="1">
        <p:scale>
          <a:sx n="71" d="100"/>
          <a:sy n="71" d="100"/>
        </p:scale>
        <p:origin x="150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FAF59-80FD-42F8-B77B-6179688B7234}" type="datetimeFigureOut">
              <a:rPr lang="de-DE" smtClean="0"/>
              <a:t>17.12.2020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89FD0-501B-4C6F-9CB2-8996B7BF4EF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603647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FAF59-80FD-42F8-B77B-6179688B7234}" type="datetimeFigureOut">
              <a:rPr lang="de-DE" smtClean="0"/>
              <a:t>17.12.2020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89FD0-501B-4C6F-9CB2-8996B7BF4EF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46635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FAF59-80FD-42F8-B77B-6179688B7234}" type="datetimeFigureOut">
              <a:rPr lang="de-DE" smtClean="0"/>
              <a:t>17.12.2020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89FD0-501B-4C6F-9CB2-8996B7BF4EF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471114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d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4762990"/>
            <a:ext cx="12192000" cy="76808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197" y="5531075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4" name="Oval 3"/>
          <p:cNvSpPr/>
          <p:nvPr userDrawn="1"/>
        </p:nvSpPr>
        <p:spPr>
          <a:xfrm>
            <a:off x="4415814" y="983523"/>
            <a:ext cx="3360373" cy="336037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pic>
        <p:nvPicPr>
          <p:cNvPr id="5" name="Picture 2" descr="E:\002-KIMS BUSINESS\007-02-Fullslidesppt-Contents\20161228\02-edu\bulb-item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9802" y="1518948"/>
            <a:ext cx="1092397" cy="2424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6082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FAF59-80FD-42F8-B77B-6179688B7234}" type="datetimeFigureOut">
              <a:rPr lang="de-DE" smtClean="0"/>
              <a:t>17.12.2020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89FD0-501B-4C6F-9CB2-8996B7BF4EF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4677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FAF59-80FD-42F8-B77B-6179688B7234}" type="datetimeFigureOut">
              <a:rPr lang="de-DE" smtClean="0"/>
              <a:t>17.12.2020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89FD0-501B-4C6F-9CB2-8996B7BF4EF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253617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FAF59-80FD-42F8-B77B-6179688B7234}" type="datetimeFigureOut">
              <a:rPr lang="de-DE" smtClean="0"/>
              <a:t>17.12.2020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89FD0-501B-4C6F-9CB2-8996B7BF4EF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94036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FAF59-80FD-42F8-B77B-6179688B7234}" type="datetimeFigureOut">
              <a:rPr lang="de-DE" smtClean="0"/>
              <a:t>17.12.2020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89FD0-501B-4C6F-9CB2-8996B7BF4EF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13770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FAF59-80FD-42F8-B77B-6179688B7234}" type="datetimeFigureOut">
              <a:rPr lang="de-DE" smtClean="0"/>
              <a:t>17.12.2020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89FD0-501B-4C6F-9CB2-8996B7BF4EF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40331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FAF59-80FD-42F8-B77B-6179688B7234}" type="datetimeFigureOut">
              <a:rPr lang="de-DE" smtClean="0"/>
              <a:t>17.12.2020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89FD0-501B-4C6F-9CB2-8996B7BF4EF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619568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FAF59-80FD-42F8-B77B-6179688B7234}" type="datetimeFigureOut">
              <a:rPr lang="de-DE" smtClean="0"/>
              <a:t>17.12.2020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89FD0-501B-4C6F-9CB2-8996B7BF4EF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16004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FAF59-80FD-42F8-B77B-6179688B7234}" type="datetimeFigureOut">
              <a:rPr lang="de-DE" smtClean="0"/>
              <a:t>17.12.2020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89FD0-501B-4C6F-9CB2-8996B7BF4EF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6898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DFAF59-80FD-42F8-B77B-6179688B7234}" type="datetimeFigureOut">
              <a:rPr lang="de-DE" smtClean="0"/>
              <a:t>17.12.2020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489FD0-501B-4C6F-9CB2-8996B7BF4EF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31875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E1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706C029B-A799-4206-A656-A006D8F83990}"/>
              </a:ext>
            </a:extLst>
          </p:cNvPr>
          <p:cNvSpPr/>
          <p:nvPr/>
        </p:nvSpPr>
        <p:spPr>
          <a:xfrm>
            <a:off x="-8949164" y="-2"/>
            <a:ext cx="11329294" cy="6858000"/>
          </a:xfrm>
          <a:prstGeom prst="rect">
            <a:avLst/>
          </a:prstGeom>
          <a:solidFill>
            <a:srgbClr val="56C6DA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E9AAB1E-3A13-4745-A574-9EE6806378C9}"/>
              </a:ext>
            </a:extLst>
          </p:cNvPr>
          <p:cNvSpPr/>
          <p:nvPr/>
        </p:nvSpPr>
        <p:spPr>
          <a:xfrm>
            <a:off x="-8267803" y="0"/>
            <a:ext cx="9860813" cy="685800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71382190-201C-4BAE-91F3-296A26671C96}"/>
              </a:ext>
            </a:extLst>
          </p:cNvPr>
          <p:cNvSpPr/>
          <p:nvPr/>
        </p:nvSpPr>
        <p:spPr>
          <a:xfrm>
            <a:off x="-7962177" y="-1"/>
            <a:ext cx="5781368" cy="6858000"/>
          </a:xfrm>
          <a:prstGeom prst="rect">
            <a:avLst/>
          </a:prstGeom>
          <a:solidFill>
            <a:srgbClr val="F0EEF0"/>
          </a:solidFill>
          <a:ln>
            <a:noFill/>
          </a:ln>
          <a:effectLst>
            <a:outerShdw blurRad="215900" dist="38100" sx="101000" sy="101000" algn="l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749118" y="5898502"/>
            <a:ext cx="213808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r-Latn-ME" sz="2500" dirty="0" smtClean="0">
                <a:solidFill>
                  <a:srgbClr val="002060"/>
                </a:solidFill>
                <a:latin typeface="Impact" panose="020B0806030902050204" pitchFamily="34" charset="0"/>
              </a:rPr>
              <a:t>SPASOJE PAPIĆ </a:t>
            </a:r>
          </a:p>
          <a:p>
            <a:pPr algn="r"/>
            <a:r>
              <a:rPr lang="sr-Latn-ME" sz="2500" dirty="0">
                <a:solidFill>
                  <a:srgbClr val="002060"/>
                </a:solidFill>
                <a:latin typeface="Impact" panose="020B0806030902050204" pitchFamily="34" charset="0"/>
              </a:rPr>
              <a:t> </a:t>
            </a:r>
            <a:endParaRPr lang="en-US" sz="2500" dirty="0">
              <a:solidFill>
                <a:srgbClr val="002060"/>
              </a:solidFill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0099890-786A-4F87-960D-5DADE5168909}"/>
              </a:ext>
            </a:extLst>
          </p:cNvPr>
          <p:cNvGrpSpPr/>
          <p:nvPr/>
        </p:nvGrpSpPr>
        <p:grpSpPr>
          <a:xfrm>
            <a:off x="-8800233" y="3090"/>
            <a:ext cx="9563750" cy="6858000"/>
            <a:chOff x="491575" y="0"/>
            <a:chExt cx="9961092" cy="6858000"/>
          </a:xfrm>
          <a:solidFill>
            <a:srgbClr val="00206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CE9AAB1E-3A13-4745-A574-9EE6806378C9}"/>
                </a:ext>
              </a:extLst>
            </p:cNvPr>
            <p:cNvSpPr/>
            <p:nvPr/>
          </p:nvSpPr>
          <p:spPr>
            <a:xfrm>
              <a:off x="491575" y="0"/>
              <a:ext cx="9961092" cy="6858000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Freeform: Shape 30">
              <a:extLst>
                <a:ext uri="{FF2B5EF4-FFF2-40B4-BE49-F238E27FC236}">
                  <a16:creationId xmlns:a16="http://schemas.microsoft.com/office/drawing/2014/main" id="{1BC0F905-3F71-4932-B130-39D508C4D117}"/>
                </a:ext>
              </a:extLst>
            </p:cNvPr>
            <p:cNvSpPr/>
            <p:nvPr/>
          </p:nvSpPr>
          <p:spPr>
            <a:xfrm>
              <a:off x="9284267" y="2337440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026" name="Picture 2" descr="Files by Yimbo Escárrega on Dribbbl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6333" y="-134470"/>
            <a:ext cx="5829230" cy="4371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11771" y="196410"/>
            <a:ext cx="1224562" cy="1289698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3061491" y="3675781"/>
            <a:ext cx="7836557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ME" sz="5500" dirty="0" smtClean="0">
                <a:solidFill>
                  <a:srgbClr val="00A0A8"/>
                </a:solidFill>
                <a:latin typeface="Impact" panose="020B0806030902050204" pitchFamily="34" charset="0"/>
              </a:rPr>
              <a:t>FAJLOVI I FOLDERI</a:t>
            </a:r>
          </a:p>
          <a:p>
            <a:pPr algn="ctr"/>
            <a:r>
              <a:rPr lang="sr-Latn-ME" sz="5500" dirty="0" smtClean="0">
                <a:solidFill>
                  <a:srgbClr val="00A0A8"/>
                </a:solidFill>
                <a:latin typeface="Impact" panose="020B0806030902050204" pitchFamily="34" charset="0"/>
              </a:rPr>
              <a:t>SKRIVENI FAJLOVI I FOLDERI</a:t>
            </a:r>
            <a:endParaRPr lang="en-US" sz="5500" dirty="0">
              <a:solidFill>
                <a:srgbClr val="00A0A8"/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86610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55">
            <a:extLst>
              <a:ext uri="{FF2B5EF4-FFF2-40B4-BE49-F238E27FC236}">
                <a16:creationId xmlns:a16="http://schemas.microsoft.com/office/drawing/2014/main" id="{6D2C93AC-EBE3-4E67-A867-76D5D6BEDB10}"/>
              </a:ext>
            </a:extLst>
          </p:cNvPr>
          <p:cNvSpPr/>
          <p:nvPr/>
        </p:nvSpPr>
        <p:spPr>
          <a:xfrm>
            <a:off x="-8798784" y="0"/>
            <a:ext cx="11326831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CE9E3B68-B936-49FB-94D8-7AC0076CF488}"/>
              </a:ext>
            </a:extLst>
          </p:cNvPr>
          <p:cNvSpPr/>
          <p:nvPr/>
        </p:nvSpPr>
        <p:spPr>
          <a:xfrm>
            <a:off x="-7847639" y="0"/>
            <a:ext cx="9570941" cy="685800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3B77930A-0489-40A5-B3D7-053D64BD29C4}"/>
              </a:ext>
            </a:extLst>
          </p:cNvPr>
          <p:cNvSpPr/>
          <p:nvPr/>
        </p:nvSpPr>
        <p:spPr>
          <a:xfrm>
            <a:off x="-7985042" y="0"/>
            <a:ext cx="8871737" cy="6858000"/>
          </a:xfrm>
          <a:prstGeom prst="rect">
            <a:avLst/>
          </a:prstGeom>
          <a:solidFill>
            <a:srgbClr val="5D737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371C6EE2-CCA6-4F94-870B-CB9D61CEBE17}"/>
              </a:ext>
            </a:extLst>
          </p:cNvPr>
          <p:cNvSpPr/>
          <p:nvPr/>
        </p:nvSpPr>
        <p:spPr>
          <a:xfrm>
            <a:off x="-7962177" y="-1"/>
            <a:ext cx="5781368" cy="6858000"/>
          </a:xfrm>
          <a:prstGeom prst="rect">
            <a:avLst/>
          </a:prstGeom>
          <a:solidFill>
            <a:srgbClr val="F0EEF0"/>
          </a:solidFill>
          <a:ln>
            <a:noFill/>
          </a:ln>
          <a:effectLst>
            <a:outerShdw blurRad="215900" dist="38100" sx="101000" sy="101000" algn="l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6596" y="243287"/>
            <a:ext cx="6748437" cy="416773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146612" y="4735286"/>
            <a:ext cx="87405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/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Ako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zaista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želite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trajno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uklonite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ove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fajlove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diska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onda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 File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meniju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izaberete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komandu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Empty Recycle Bin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klikn</a:t>
            </a:r>
            <a:r>
              <a:rPr lang="sr-Latn-ME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dugme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Yes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potvrdu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brisanja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fontAlgn="base"/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Ukoliko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neke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fajlove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foldere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greškom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obrisali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možete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ih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vratiti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originalnu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lokaciju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tako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što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ih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selektujete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izdate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komandu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Restore this item 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rekonstrukcija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svi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ME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selektovani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fajlovi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folderi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biće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vraćeni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sr-Latn-ME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esto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odakle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obrisani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>
                <a:solidFill>
                  <a:srgbClr val="002060"/>
                </a:solidFill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1453965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55">
            <a:extLst>
              <a:ext uri="{FF2B5EF4-FFF2-40B4-BE49-F238E27FC236}">
                <a16:creationId xmlns:a16="http://schemas.microsoft.com/office/drawing/2014/main" id="{6D2C93AC-EBE3-4E67-A867-76D5D6BEDB10}"/>
              </a:ext>
            </a:extLst>
          </p:cNvPr>
          <p:cNvSpPr/>
          <p:nvPr/>
        </p:nvSpPr>
        <p:spPr>
          <a:xfrm>
            <a:off x="-8798784" y="0"/>
            <a:ext cx="11326831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CE9E3B68-B936-49FB-94D8-7AC0076CF488}"/>
              </a:ext>
            </a:extLst>
          </p:cNvPr>
          <p:cNvSpPr/>
          <p:nvPr/>
        </p:nvSpPr>
        <p:spPr>
          <a:xfrm>
            <a:off x="-7847639" y="0"/>
            <a:ext cx="9570941" cy="685800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3B77930A-0489-40A5-B3D7-053D64BD29C4}"/>
              </a:ext>
            </a:extLst>
          </p:cNvPr>
          <p:cNvSpPr/>
          <p:nvPr/>
        </p:nvSpPr>
        <p:spPr>
          <a:xfrm>
            <a:off x="-7985042" y="0"/>
            <a:ext cx="8871737" cy="6858000"/>
          </a:xfrm>
          <a:prstGeom prst="rect">
            <a:avLst/>
          </a:prstGeom>
          <a:solidFill>
            <a:srgbClr val="5D737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371C6EE2-CCA6-4F94-870B-CB9D61CEBE17}"/>
              </a:ext>
            </a:extLst>
          </p:cNvPr>
          <p:cNvSpPr/>
          <p:nvPr/>
        </p:nvSpPr>
        <p:spPr>
          <a:xfrm>
            <a:off x="-7962177" y="-1"/>
            <a:ext cx="5781368" cy="6858000"/>
          </a:xfrm>
          <a:prstGeom prst="rect">
            <a:avLst/>
          </a:prstGeom>
          <a:solidFill>
            <a:srgbClr val="F0EEF0"/>
          </a:solidFill>
          <a:ln>
            <a:noFill/>
          </a:ln>
          <a:effectLst>
            <a:outerShdw blurRad="215900" dist="38100" sx="101000" sy="101000" algn="l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l="37080" t="36694" r="8684" b="23350"/>
          <a:stretch/>
        </p:blipFill>
        <p:spPr>
          <a:xfrm>
            <a:off x="3341789" y="282388"/>
            <a:ext cx="7552407" cy="323891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341789" y="3814486"/>
            <a:ext cx="828092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/>
            <a:r>
              <a:rPr lang="en-US" dirty="0" smtClean="0">
                <a:solidFill>
                  <a:srgbClr val="002060"/>
                </a:solidFill>
              </a:rPr>
              <a:t>Pod </a:t>
            </a:r>
            <a:r>
              <a:rPr lang="en-US" dirty="0" err="1" smtClean="0">
                <a:solidFill>
                  <a:srgbClr val="002060"/>
                </a:solidFill>
              </a:rPr>
              <a:t>podrazum</a:t>
            </a:r>
            <a:r>
              <a:rPr lang="sr-Latn-ME" dirty="0" smtClean="0">
                <a:solidFill>
                  <a:srgbClr val="002060"/>
                </a:solidFill>
              </a:rPr>
              <a:t>ij</a:t>
            </a:r>
            <a:r>
              <a:rPr lang="en-US" dirty="0" err="1" smtClean="0">
                <a:solidFill>
                  <a:srgbClr val="002060"/>
                </a:solidFill>
              </a:rPr>
              <a:t>evanim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podešavanjima</a:t>
            </a:r>
            <a:r>
              <a:rPr lang="en-US" dirty="0">
                <a:solidFill>
                  <a:srgbClr val="002060"/>
                </a:solidFill>
              </a:rPr>
              <a:t> Windows </a:t>
            </a:r>
            <a:r>
              <a:rPr lang="en-US" dirty="0" err="1">
                <a:solidFill>
                  <a:srgbClr val="002060"/>
                </a:solidFill>
              </a:rPr>
              <a:t>krije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određene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fajlove</a:t>
            </a:r>
            <a:r>
              <a:rPr lang="en-US" dirty="0">
                <a:solidFill>
                  <a:srgbClr val="002060"/>
                </a:solidFill>
              </a:rPr>
              <a:t> od </a:t>
            </a:r>
            <a:r>
              <a:rPr lang="sr-Latn-ME" dirty="0">
                <a:solidFill>
                  <a:srgbClr val="002060"/>
                </a:solidFill>
              </a:rPr>
              <a:t> </a:t>
            </a:r>
            <a:r>
              <a:rPr lang="en-US" dirty="0" smtClean="0">
                <a:solidFill>
                  <a:srgbClr val="002060"/>
                </a:solidFill>
              </a:rPr>
              <a:t>Windows </a:t>
            </a:r>
            <a:r>
              <a:rPr lang="en-US" dirty="0" err="1">
                <a:solidFill>
                  <a:srgbClr val="002060"/>
                </a:solidFill>
              </a:rPr>
              <a:t>Explorera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ili</a:t>
            </a:r>
            <a:r>
              <a:rPr lang="en-US" dirty="0">
                <a:solidFill>
                  <a:srgbClr val="002060"/>
                </a:solidFill>
              </a:rPr>
              <a:t> My </a:t>
            </a:r>
            <a:r>
              <a:rPr lang="en-US" dirty="0" err="1">
                <a:solidFill>
                  <a:srgbClr val="002060"/>
                </a:solidFill>
              </a:rPr>
              <a:t>Computera</a:t>
            </a:r>
            <a:r>
              <a:rPr lang="en-US" dirty="0">
                <a:solidFill>
                  <a:srgbClr val="002060"/>
                </a:solidFill>
              </a:rPr>
              <a:t>. Ova </a:t>
            </a:r>
            <a:r>
              <a:rPr lang="en-US" dirty="0" err="1">
                <a:solidFill>
                  <a:srgbClr val="002060"/>
                </a:solidFill>
              </a:rPr>
              <a:t>podešavanja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postoje</a:t>
            </a:r>
            <a:r>
              <a:rPr lang="en-US" dirty="0">
                <a:solidFill>
                  <a:srgbClr val="002060"/>
                </a:solidFill>
              </a:rPr>
              <a:t> da bi se </a:t>
            </a:r>
            <a:r>
              <a:rPr lang="en-US" dirty="0" err="1">
                <a:solidFill>
                  <a:srgbClr val="002060"/>
                </a:solidFill>
              </a:rPr>
              <a:t>fajlovi</a:t>
            </a:r>
            <a:r>
              <a:rPr lang="en-US" dirty="0">
                <a:solidFill>
                  <a:srgbClr val="002060"/>
                </a:solidFill>
              </a:rPr>
              <a:t>, </a:t>
            </a:r>
            <a:r>
              <a:rPr lang="en-US" dirty="0" err="1">
                <a:solidFill>
                  <a:srgbClr val="002060"/>
                </a:solidFill>
              </a:rPr>
              <a:t>najčešće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sistemski</a:t>
            </a:r>
            <a:r>
              <a:rPr lang="en-US" dirty="0">
                <a:solidFill>
                  <a:srgbClr val="002060"/>
                </a:solidFill>
              </a:rPr>
              <a:t>, </a:t>
            </a:r>
            <a:r>
              <a:rPr lang="en-US" dirty="0" err="1">
                <a:solidFill>
                  <a:srgbClr val="002060"/>
                </a:solidFill>
              </a:rPr>
              <a:t>zaštitili</a:t>
            </a:r>
            <a:r>
              <a:rPr lang="en-US" dirty="0">
                <a:solidFill>
                  <a:srgbClr val="002060"/>
                </a:solidFill>
              </a:rPr>
              <a:t>, </a:t>
            </a:r>
            <a:r>
              <a:rPr lang="en-US" dirty="0" err="1">
                <a:solidFill>
                  <a:srgbClr val="002060"/>
                </a:solidFill>
              </a:rPr>
              <a:t>odnosno</a:t>
            </a:r>
            <a:r>
              <a:rPr lang="en-US" dirty="0">
                <a:solidFill>
                  <a:srgbClr val="002060"/>
                </a:solidFill>
              </a:rPr>
              <a:t> da </a:t>
            </a:r>
            <a:r>
              <a:rPr lang="en-US" dirty="0" err="1">
                <a:solidFill>
                  <a:srgbClr val="002060"/>
                </a:solidFill>
              </a:rPr>
              <a:t>ih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korisnici</a:t>
            </a:r>
            <a:r>
              <a:rPr lang="en-US" dirty="0">
                <a:solidFill>
                  <a:srgbClr val="002060"/>
                </a:solidFill>
              </a:rPr>
              <a:t> ne bi </a:t>
            </a:r>
            <a:r>
              <a:rPr lang="en-US" dirty="0" err="1">
                <a:solidFill>
                  <a:srgbClr val="002060"/>
                </a:solidFill>
              </a:rPr>
              <a:t>slučajno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izm</a:t>
            </a:r>
            <a:r>
              <a:rPr lang="sr-Latn-ME" dirty="0" smtClean="0">
                <a:solidFill>
                  <a:srgbClr val="002060"/>
                </a:solidFill>
              </a:rPr>
              <a:t>ij</a:t>
            </a:r>
            <a:r>
              <a:rPr lang="en-US" dirty="0" err="1" smtClean="0">
                <a:solidFill>
                  <a:srgbClr val="002060"/>
                </a:solidFill>
              </a:rPr>
              <a:t>enili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ili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izbrisali</a:t>
            </a:r>
            <a:r>
              <a:rPr lang="en-US" dirty="0">
                <a:solidFill>
                  <a:srgbClr val="002060"/>
                </a:solidFill>
              </a:rPr>
              <a:t>. </a:t>
            </a:r>
            <a:r>
              <a:rPr lang="en-US" dirty="0" err="1">
                <a:solidFill>
                  <a:srgbClr val="002060"/>
                </a:solidFill>
              </a:rPr>
              <a:t>Nažalost</a:t>
            </a:r>
            <a:r>
              <a:rPr lang="en-US" dirty="0">
                <a:solidFill>
                  <a:srgbClr val="002060"/>
                </a:solidFill>
              </a:rPr>
              <a:t>, </a:t>
            </a:r>
            <a:r>
              <a:rPr lang="en-US" dirty="0" err="1">
                <a:solidFill>
                  <a:srgbClr val="002060"/>
                </a:solidFill>
              </a:rPr>
              <a:t>malveri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najčešće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kriju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fajlove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na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isti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način</a:t>
            </a:r>
            <a:r>
              <a:rPr lang="en-US" dirty="0">
                <a:solidFill>
                  <a:srgbClr val="002060"/>
                </a:solidFill>
              </a:rPr>
              <a:t>, pa </a:t>
            </a:r>
            <a:r>
              <a:rPr lang="en-US" dirty="0" err="1">
                <a:solidFill>
                  <a:srgbClr val="002060"/>
                </a:solidFill>
              </a:rPr>
              <a:t>ih</a:t>
            </a:r>
            <a:r>
              <a:rPr lang="en-US" dirty="0">
                <a:solidFill>
                  <a:srgbClr val="002060"/>
                </a:solidFill>
              </a:rPr>
              <a:t> je </a:t>
            </a:r>
            <a:r>
              <a:rPr lang="en-US" dirty="0" err="1">
                <a:solidFill>
                  <a:srgbClr val="002060"/>
                </a:solidFill>
              </a:rPr>
              <a:t>zbog</a:t>
            </a:r>
            <a:r>
              <a:rPr lang="en-US" dirty="0">
                <a:solidFill>
                  <a:srgbClr val="002060"/>
                </a:solidFill>
              </a:rPr>
              <a:t> toga </a:t>
            </a:r>
            <a:r>
              <a:rPr lang="en-US" dirty="0" err="1">
                <a:solidFill>
                  <a:srgbClr val="002060"/>
                </a:solidFill>
              </a:rPr>
              <a:t>teško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pronaći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i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očistiti</a:t>
            </a:r>
            <a:r>
              <a:rPr lang="en-US" dirty="0">
                <a:solidFill>
                  <a:srgbClr val="002060"/>
                </a:solidFill>
              </a:rPr>
              <a:t>.</a:t>
            </a:r>
          </a:p>
          <a:p>
            <a:pPr algn="just" fontAlgn="base"/>
            <a:endParaRPr lang="sr-Latn-ME" dirty="0" smtClean="0">
              <a:solidFill>
                <a:srgbClr val="002060"/>
              </a:solidFill>
            </a:endParaRPr>
          </a:p>
          <a:p>
            <a:pPr algn="just" fontAlgn="base"/>
            <a:r>
              <a:rPr lang="en-US" dirty="0" smtClean="0">
                <a:solidFill>
                  <a:srgbClr val="002060"/>
                </a:solidFill>
              </a:rPr>
              <a:t>U </a:t>
            </a:r>
            <a:r>
              <a:rPr lang="en-US" dirty="0" err="1">
                <a:solidFill>
                  <a:srgbClr val="002060"/>
                </a:solidFill>
              </a:rPr>
              <a:t>zavisnosti</a:t>
            </a:r>
            <a:r>
              <a:rPr lang="en-US" dirty="0">
                <a:solidFill>
                  <a:srgbClr val="002060"/>
                </a:solidFill>
              </a:rPr>
              <a:t> od </a:t>
            </a:r>
            <a:r>
              <a:rPr lang="en-US" dirty="0" err="1">
                <a:solidFill>
                  <a:srgbClr val="002060"/>
                </a:solidFill>
              </a:rPr>
              <a:t>verzije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Windowsa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koju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imate</a:t>
            </a:r>
            <a:r>
              <a:rPr lang="en-US" dirty="0">
                <a:solidFill>
                  <a:srgbClr val="002060"/>
                </a:solidFill>
              </a:rPr>
              <a:t>, </a:t>
            </a:r>
            <a:r>
              <a:rPr lang="en-US" dirty="0" err="1">
                <a:solidFill>
                  <a:srgbClr val="002060"/>
                </a:solidFill>
              </a:rPr>
              <a:t>pratite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opisane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korake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i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moći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ćete</a:t>
            </a:r>
            <a:r>
              <a:rPr lang="en-US" dirty="0">
                <a:solidFill>
                  <a:srgbClr val="002060"/>
                </a:solidFill>
              </a:rPr>
              <a:t> da </a:t>
            </a:r>
            <a:r>
              <a:rPr lang="en-US" dirty="0" err="1">
                <a:solidFill>
                  <a:srgbClr val="002060"/>
                </a:solidFill>
              </a:rPr>
              <a:t>vidite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skrivene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fajlove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i</a:t>
            </a:r>
            <a:r>
              <a:rPr lang="en-US" dirty="0">
                <a:solidFill>
                  <a:srgbClr val="002060"/>
                </a:solidFill>
              </a:rPr>
              <a:t> da </a:t>
            </a:r>
            <a:r>
              <a:rPr lang="en-US" dirty="0" err="1">
                <a:solidFill>
                  <a:srgbClr val="002060"/>
                </a:solidFill>
              </a:rPr>
              <a:t>ih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izbrišete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ili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zam</a:t>
            </a:r>
            <a:r>
              <a:rPr lang="sr-Latn-ME" dirty="0" smtClean="0">
                <a:solidFill>
                  <a:srgbClr val="002060"/>
                </a:solidFill>
              </a:rPr>
              <a:t>ij</a:t>
            </a:r>
            <a:r>
              <a:rPr lang="en-US" dirty="0" err="1" smtClean="0">
                <a:solidFill>
                  <a:srgbClr val="002060"/>
                </a:solidFill>
              </a:rPr>
              <a:t>enite</a:t>
            </a:r>
            <a:r>
              <a:rPr lang="en-US" dirty="0">
                <a:solidFill>
                  <a:srgbClr val="00206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517585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55">
            <a:extLst>
              <a:ext uri="{FF2B5EF4-FFF2-40B4-BE49-F238E27FC236}">
                <a16:creationId xmlns:a16="http://schemas.microsoft.com/office/drawing/2014/main" id="{6D2C93AC-EBE3-4E67-A867-76D5D6BEDB10}"/>
              </a:ext>
            </a:extLst>
          </p:cNvPr>
          <p:cNvSpPr/>
          <p:nvPr/>
        </p:nvSpPr>
        <p:spPr>
          <a:xfrm>
            <a:off x="-8798784" y="0"/>
            <a:ext cx="11326831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CE9E3B68-B936-49FB-94D8-7AC0076CF488}"/>
              </a:ext>
            </a:extLst>
          </p:cNvPr>
          <p:cNvSpPr/>
          <p:nvPr/>
        </p:nvSpPr>
        <p:spPr>
          <a:xfrm>
            <a:off x="-7847639" y="0"/>
            <a:ext cx="9570941" cy="685800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3B77930A-0489-40A5-B3D7-053D64BD29C4}"/>
              </a:ext>
            </a:extLst>
          </p:cNvPr>
          <p:cNvSpPr/>
          <p:nvPr/>
        </p:nvSpPr>
        <p:spPr>
          <a:xfrm>
            <a:off x="-7985042" y="0"/>
            <a:ext cx="8871737" cy="6858000"/>
          </a:xfrm>
          <a:prstGeom prst="rect">
            <a:avLst/>
          </a:prstGeom>
          <a:solidFill>
            <a:srgbClr val="5D737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371C6EE2-CCA6-4F94-870B-CB9D61CEBE17}"/>
              </a:ext>
            </a:extLst>
          </p:cNvPr>
          <p:cNvSpPr/>
          <p:nvPr/>
        </p:nvSpPr>
        <p:spPr>
          <a:xfrm>
            <a:off x="-7962177" y="-1"/>
            <a:ext cx="5781368" cy="6858000"/>
          </a:xfrm>
          <a:prstGeom prst="rect">
            <a:avLst/>
          </a:prstGeom>
          <a:solidFill>
            <a:srgbClr val="F0EEF0"/>
          </a:solidFill>
          <a:ln>
            <a:noFill/>
          </a:ln>
          <a:effectLst>
            <a:outerShdw blurRad="215900" dist="38100" sx="101000" sy="101000" algn="l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049475" y="508377"/>
            <a:ext cx="63091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002060"/>
                </a:solidFill>
              </a:rPr>
              <a:t>Kliknite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na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b="1" dirty="0">
                <a:solidFill>
                  <a:srgbClr val="002060"/>
                </a:solidFill>
              </a:rPr>
              <a:t>Start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ekran</a:t>
            </a:r>
            <a:r>
              <a:rPr lang="en-US" dirty="0">
                <a:solidFill>
                  <a:srgbClr val="002060"/>
                </a:solidFill>
              </a:rPr>
              <a:t>, </a:t>
            </a:r>
            <a:endParaRPr lang="sr-Latn-ME" dirty="0" smtClean="0">
              <a:solidFill>
                <a:srgbClr val="002060"/>
              </a:solidFill>
            </a:endParaRPr>
          </a:p>
          <a:p>
            <a:r>
              <a:rPr lang="en-US" dirty="0" err="1" smtClean="0">
                <a:solidFill>
                  <a:srgbClr val="002060"/>
                </a:solidFill>
              </a:rPr>
              <a:t>zatim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na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b="1" dirty="0">
                <a:solidFill>
                  <a:srgbClr val="002060"/>
                </a:solidFill>
              </a:rPr>
              <a:t>File Explorer</a:t>
            </a:r>
            <a:r>
              <a:rPr lang="en-US" dirty="0">
                <a:solidFill>
                  <a:srgbClr val="002060"/>
                </a:solidFill>
              </a:rPr>
              <a:t>.</a:t>
            </a:r>
            <a:endParaRPr lang="en-US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 descr="Start-File_Explor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5636" y="1275730"/>
            <a:ext cx="1557351" cy="5097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View-Opti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1576" y="2090099"/>
            <a:ext cx="6141852" cy="3759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691577" y="1608298"/>
            <a:ext cx="56667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002060"/>
                </a:solidFill>
              </a:rPr>
              <a:t>Kliknite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na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b="1" dirty="0">
                <a:solidFill>
                  <a:srgbClr val="002060"/>
                </a:solidFill>
              </a:rPr>
              <a:t>View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i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zatim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izaberit</a:t>
            </a:r>
            <a:r>
              <a:rPr lang="sr-Latn-ME" dirty="0" smtClean="0">
                <a:solidFill>
                  <a:srgbClr val="002060"/>
                </a:solidFill>
              </a:rPr>
              <a:t>e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b="1" dirty="0">
                <a:solidFill>
                  <a:srgbClr val="002060"/>
                </a:solidFill>
              </a:rPr>
              <a:t>Options</a:t>
            </a:r>
            <a:r>
              <a:rPr lang="en-US" dirty="0">
                <a:solidFill>
                  <a:srgbClr val="00206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430961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55">
            <a:extLst>
              <a:ext uri="{FF2B5EF4-FFF2-40B4-BE49-F238E27FC236}">
                <a16:creationId xmlns:a16="http://schemas.microsoft.com/office/drawing/2014/main" id="{6D2C93AC-EBE3-4E67-A867-76D5D6BEDB10}"/>
              </a:ext>
            </a:extLst>
          </p:cNvPr>
          <p:cNvSpPr/>
          <p:nvPr/>
        </p:nvSpPr>
        <p:spPr>
          <a:xfrm>
            <a:off x="-8798784" y="0"/>
            <a:ext cx="11326831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CE9E3B68-B936-49FB-94D8-7AC0076CF488}"/>
              </a:ext>
            </a:extLst>
          </p:cNvPr>
          <p:cNvSpPr/>
          <p:nvPr/>
        </p:nvSpPr>
        <p:spPr>
          <a:xfrm>
            <a:off x="-7847639" y="0"/>
            <a:ext cx="9570941" cy="685800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3B77930A-0489-40A5-B3D7-053D64BD29C4}"/>
              </a:ext>
            </a:extLst>
          </p:cNvPr>
          <p:cNvSpPr/>
          <p:nvPr/>
        </p:nvSpPr>
        <p:spPr>
          <a:xfrm>
            <a:off x="-7985042" y="0"/>
            <a:ext cx="8871737" cy="6858000"/>
          </a:xfrm>
          <a:prstGeom prst="rect">
            <a:avLst/>
          </a:prstGeom>
          <a:solidFill>
            <a:srgbClr val="5D737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371C6EE2-CCA6-4F94-870B-CB9D61CEBE17}"/>
              </a:ext>
            </a:extLst>
          </p:cNvPr>
          <p:cNvSpPr/>
          <p:nvPr/>
        </p:nvSpPr>
        <p:spPr>
          <a:xfrm>
            <a:off x="-7962177" y="-1"/>
            <a:ext cx="5781368" cy="6858000"/>
          </a:xfrm>
          <a:prstGeom prst="rect">
            <a:avLst/>
          </a:prstGeom>
          <a:solidFill>
            <a:srgbClr val="F0EEF0"/>
          </a:solidFill>
          <a:ln>
            <a:noFill/>
          </a:ln>
          <a:effectLst>
            <a:outerShdw blurRad="215900" dist="38100" sx="101000" sy="101000" algn="l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665450" y="313479"/>
            <a:ext cx="5544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002060"/>
                </a:solidFill>
              </a:rPr>
              <a:t>Kada</a:t>
            </a:r>
            <a:r>
              <a:rPr lang="en-US" dirty="0">
                <a:solidFill>
                  <a:srgbClr val="002060"/>
                </a:solidFill>
              </a:rPr>
              <a:t> se folder </a:t>
            </a:r>
            <a:r>
              <a:rPr lang="en-US" b="1" dirty="0">
                <a:solidFill>
                  <a:srgbClr val="002060"/>
                </a:solidFill>
              </a:rPr>
              <a:t>Options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otvori</a:t>
            </a:r>
            <a:r>
              <a:rPr lang="en-US" dirty="0">
                <a:solidFill>
                  <a:srgbClr val="002060"/>
                </a:solidFill>
              </a:rPr>
              <a:t>, </a:t>
            </a:r>
            <a:r>
              <a:rPr lang="en-US" dirty="0" err="1">
                <a:solidFill>
                  <a:srgbClr val="002060"/>
                </a:solidFill>
              </a:rPr>
              <a:t>kliknite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na</a:t>
            </a:r>
            <a:r>
              <a:rPr lang="en-US" dirty="0">
                <a:solidFill>
                  <a:srgbClr val="002060"/>
                </a:solidFill>
              </a:rPr>
              <a:t> tab </a:t>
            </a:r>
            <a:r>
              <a:rPr lang="en-US" b="1" dirty="0">
                <a:solidFill>
                  <a:srgbClr val="002060"/>
                </a:solidFill>
              </a:rPr>
              <a:t>View</a:t>
            </a:r>
            <a:r>
              <a:rPr lang="en-US" dirty="0">
                <a:solidFill>
                  <a:srgbClr val="002060"/>
                </a:solidFill>
              </a:rPr>
              <a:t>.</a:t>
            </a:r>
          </a:p>
        </p:txBody>
      </p:sp>
      <p:pic>
        <p:nvPicPr>
          <p:cNvPr id="7" name="Picture 2" descr="Options-Vie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2522" y="923823"/>
            <a:ext cx="3587560" cy="4460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019364" y="1567958"/>
            <a:ext cx="547215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 err="1">
                <a:solidFill>
                  <a:srgbClr val="002060"/>
                </a:solidFill>
              </a:rPr>
              <a:t>Kod</a:t>
            </a:r>
            <a:r>
              <a:rPr lang="en-US" sz="1700" dirty="0">
                <a:solidFill>
                  <a:srgbClr val="002060"/>
                </a:solidFill>
              </a:rPr>
              <a:t> </a:t>
            </a:r>
            <a:r>
              <a:rPr lang="en-US" sz="1700" dirty="0" err="1">
                <a:solidFill>
                  <a:srgbClr val="002060"/>
                </a:solidFill>
              </a:rPr>
              <a:t>opcije</a:t>
            </a:r>
            <a:r>
              <a:rPr lang="en-US" sz="1700" dirty="0">
                <a:solidFill>
                  <a:srgbClr val="002060"/>
                </a:solidFill>
              </a:rPr>
              <a:t> </a:t>
            </a:r>
            <a:r>
              <a:rPr lang="en-US" sz="1700" b="1" dirty="0">
                <a:solidFill>
                  <a:srgbClr val="002060"/>
                </a:solidFill>
              </a:rPr>
              <a:t>Hidden files and folders</a:t>
            </a:r>
            <a:r>
              <a:rPr lang="en-US" sz="1700" dirty="0">
                <a:solidFill>
                  <a:srgbClr val="002060"/>
                </a:solidFill>
              </a:rPr>
              <a:t>, </a:t>
            </a:r>
            <a:r>
              <a:rPr lang="en-US" sz="1700" dirty="0" err="1">
                <a:solidFill>
                  <a:srgbClr val="002060"/>
                </a:solidFill>
              </a:rPr>
              <a:t>kliknite</a:t>
            </a:r>
            <a:r>
              <a:rPr lang="en-US" sz="1700" dirty="0">
                <a:solidFill>
                  <a:srgbClr val="002060"/>
                </a:solidFill>
              </a:rPr>
              <a:t> </a:t>
            </a:r>
            <a:r>
              <a:rPr lang="en-US" sz="1700" dirty="0" err="1">
                <a:solidFill>
                  <a:srgbClr val="002060"/>
                </a:solidFill>
              </a:rPr>
              <a:t>na</a:t>
            </a:r>
            <a:r>
              <a:rPr lang="en-US" sz="1700" dirty="0">
                <a:solidFill>
                  <a:srgbClr val="002060"/>
                </a:solidFill>
              </a:rPr>
              <a:t> </a:t>
            </a:r>
            <a:r>
              <a:rPr lang="en-US" sz="1700" b="1" dirty="0">
                <a:solidFill>
                  <a:srgbClr val="002060"/>
                </a:solidFill>
              </a:rPr>
              <a:t>Show hidden </a:t>
            </a:r>
            <a:r>
              <a:rPr lang="en-US" sz="1700" b="1" dirty="0" smtClean="0">
                <a:solidFill>
                  <a:srgbClr val="002060"/>
                </a:solidFill>
              </a:rPr>
              <a:t>   files</a:t>
            </a:r>
            <a:r>
              <a:rPr lang="en-US" sz="1700" b="1" dirty="0">
                <a:solidFill>
                  <a:srgbClr val="002060"/>
                </a:solidFill>
              </a:rPr>
              <a:t>, folders, or </a:t>
            </a:r>
            <a:r>
              <a:rPr lang="en-US" sz="1700" b="1" dirty="0" smtClean="0">
                <a:solidFill>
                  <a:srgbClr val="002060"/>
                </a:solidFill>
              </a:rPr>
              <a:t>drives</a:t>
            </a:r>
            <a:r>
              <a:rPr lang="sr-Latn-ME" sz="1700" b="1" dirty="0" smtClean="0">
                <a:solidFill>
                  <a:srgbClr val="002060"/>
                </a:solidFill>
              </a:rPr>
              <a:t>.</a:t>
            </a:r>
            <a:endParaRPr lang="en-US" sz="1700" b="1" dirty="0">
              <a:solidFill>
                <a:srgbClr val="002060"/>
              </a:solidFill>
            </a:endParaRPr>
          </a:p>
        </p:txBody>
      </p:sp>
      <p:pic>
        <p:nvPicPr>
          <p:cNvPr id="9" name="Picture 2" descr="Show hidden fil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2094" y="2183511"/>
            <a:ext cx="3477599" cy="4324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05877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55">
            <a:extLst>
              <a:ext uri="{FF2B5EF4-FFF2-40B4-BE49-F238E27FC236}">
                <a16:creationId xmlns:a16="http://schemas.microsoft.com/office/drawing/2014/main" id="{6D2C93AC-EBE3-4E67-A867-76D5D6BEDB10}"/>
              </a:ext>
            </a:extLst>
          </p:cNvPr>
          <p:cNvSpPr/>
          <p:nvPr/>
        </p:nvSpPr>
        <p:spPr>
          <a:xfrm>
            <a:off x="-8798784" y="0"/>
            <a:ext cx="11326831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CE9E3B68-B936-49FB-94D8-7AC0076CF488}"/>
              </a:ext>
            </a:extLst>
          </p:cNvPr>
          <p:cNvSpPr/>
          <p:nvPr/>
        </p:nvSpPr>
        <p:spPr>
          <a:xfrm>
            <a:off x="-7847639" y="0"/>
            <a:ext cx="9570941" cy="685800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3B77930A-0489-40A5-B3D7-053D64BD29C4}"/>
              </a:ext>
            </a:extLst>
          </p:cNvPr>
          <p:cNvSpPr/>
          <p:nvPr/>
        </p:nvSpPr>
        <p:spPr>
          <a:xfrm>
            <a:off x="-7985042" y="0"/>
            <a:ext cx="8871737" cy="6858000"/>
          </a:xfrm>
          <a:prstGeom prst="rect">
            <a:avLst/>
          </a:prstGeom>
          <a:solidFill>
            <a:srgbClr val="5D737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371C6EE2-CCA6-4F94-870B-CB9D61CEBE17}"/>
              </a:ext>
            </a:extLst>
          </p:cNvPr>
          <p:cNvSpPr/>
          <p:nvPr/>
        </p:nvSpPr>
        <p:spPr>
          <a:xfrm>
            <a:off x="-7962177" y="-1"/>
            <a:ext cx="5781368" cy="6858000"/>
          </a:xfrm>
          <a:prstGeom prst="rect">
            <a:avLst/>
          </a:prstGeom>
          <a:solidFill>
            <a:srgbClr val="F0EEF0"/>
          </a:solidFill>
          <a:ln>
            <a:noFill/>
          </a:ln>
          <a:effectLst>
            <a:outerShdw blurRad="215900" dist="38100" sx="101000" sy="101000" algn="l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160857" y="364653"/>
            <a:ext cx="849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dirty="0" err="1" smtClean="0">
                <a:solidFill>
                  <a:srgbClr val="002060"/>
                </a:solidFill>
              </a:rPr>
              <a:t>Odčekirajte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kućicu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b="1" dirty="0">
                <a:solidFill>
                  <a:srgbClr val="002060"/>
                </a:solidFill>
              </a:rPr>
              <a:t>Hide extensions for known file types</a:t>
            </a:r>
            <a:r>
              <a:rPr lang="en-US" dirty="0">
                <a:solidFill>
                  <a:srgbClr val="002060"/>
                </a:solidFill>
              </a:rPr>
              <a:t>.</a:t>
            </a:r>
          </a:p>
          <a:p>
            <a:pPr fontAlgn="base"/>
            <a:r>
              <a:rPr lang="en-US" dirty="0" err="1">
                <a:solidFill>
                  <a:srgbClr val="002060"/>
                </a:solidFill>
              </a:rPr>
              <a:t>Odčekirajte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kućicu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b="1" dirty="0">
                <a:solidFill>
                  <a:srgbClr val="002060"/>
                </a:solidFill>
              </a:rPr>
              <a:t>Hide protected operating system files (Recommended)</a:t>
            </a:r>
            <a:r>
              <a:rPr lang="en-US" dirty="0">
                <a:solidFill>
                  <a:srgbClr val="002060"/>
                </a:solidFill>
              </a:rPr>
              <a:t>.</a:t>
            </a:r>
          </a:p>
        </p:txBody>
      </p:sp>
      <p:pic>
        <p:nvPicPr>
          <p:cNvPr id="7" name="Picture 2" descr="Hide extensions, hide protected fil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4654" y="1147197"/>
            <a:ext cx="4044675" cy="5029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637407" y="2011293"/>
            <a:ext cx="4680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dirty="0" err="1">
                <a:solidFill>
                  <a:srgbClr val="002060"/>
                </a:solidFill>
              </a:rPr>
              <a:t>Kliknite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na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b="1" dirty="0">
                <a:solidFill>
                  <a:srgbClr val="002060"/>
                </a:solidFill>
              </a:rPr>
              <a:t>Apply</a:t>
            </a:r>
            <a:r>
              <a:rPr lang="en-US" dirty="0">
                <a:solidFill>
                  <a:srgbClr val="002060"/>
                </a:solidFill>
              </a:rPr>
              <a:t> pa </a:t>
            </a:r>
            <a:r>
              <a:rPr lang="en-US" dirty="0" err="1">
                <a:solidFill>
                  <a:srgbClr val="002060"/>
                </a:solidFill>
              </a:rPr>
              <a:t>na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b="1" dirty="0">
                <a:solidFill>
                  <a:srgbClr val="002060"/>
                </a:solidFill>
              </a:rPr>
              <a:t>OK</a:t>
            </a:r>
            <a:r>
              <a:rPr lang="en-US" dirty="0">
                <a:solidFill>
                  <a:srgbClr val="002060"/>
                </a:solidFill>
              </a:rPr>
              <a:t>.</a:t>
            </a:r>
          </a:p>
          <a:p>
            <a:pPr fontAlgn="base"/>
            <a:r>
              <a:rPr lang="en-US" dirty="0" err="1">
                <a:solidFill>
                  <a:srgbClr val="002060"/>
                </a:solidFill>
              </a:rPr>
              <a:t>Sada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možete</a:t>
            </a:r>
            <a:r>
              <a:rPr lang="en-US" dirty="0">
                <a:solidFill>
                  <a:srgbClr val="002060"/>
                </a:solidFill>
              </a:rPr>
              <a:t> da </a:t>
            </a:r>
            <a:r>
              <a:rPr lang="en-US" dirty="0" err="1">
                <a:solidFill>
                  <a:srgbClr val="002060"/>
                </a:solidFill>
              </a:rPr>
              <a:t>vidite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sve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skrivene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fajlove</a:t>
            </a:r>
            <a:r>
              <a:rPr lang="en-US" dirty="0">
                <a:solidFill>
                  <a:srgbClr val="00206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608653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4748259"/>
            <a:ext cx="12192000" cy="768084"/>
          </a:xfrm>
        </p:spPr>
        <p:txBody>
          <a:bodyPr>
            <a:normAutofit fontScale="92500" lnSpcReduction="20000"/>
          </a:bodyPr>
          <a:lstStyle/>
          <a:p>
            <a:r>
              <a:rPr lang="sr-Latn-ME" altLang="ko-KR" sz="6667" dirty="0">
                <a:solidFill>
                  <a:srgbClr val="4472C4"/>
                </a:solidFill>
                <a:latin typeface="Impact" panose="020B0806030902050204" pitchFamily="34" charset="0"/>
              </a:rPr>
              <a:t>HVALA NA PAŽNJI</a:t>
            </a:r>
            <a:endParaRPr lang="ko-KR" altLang="en-US" sz="6667" dirty="0">
              <a:solidFill>
                <a:srgbClr val="4472C4"/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2603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55">
            <a:extLst>
              <a:ext uri="{FF2B5EF4-FFF2-40B4-BE49-F238E27FC236}">
                <a16:creationId xmlns:a16="http://schemas.microsoft.com/office/drawing/2014/main" id="{6D2C93AC-EBE3-4E67-A867-76D5D6BEDB10}"/>
              </a:ext>
            </a:extLst>
          </p:cNvPr>
          <p:cNvSpPr/>
          <p:nvPr/>
        </p:nvSpPr>
        <p:spPr>
          <a:xfrm>
            <a:off x="-8798784" y="0"/>
            <a:ext cx="11326831" cy="6858000"/>
          </a:xfrm>
          <a:prstGeom prst="rect">
            <a:avLst/>
          </a:prstGeom>
          <a:solidFill>
            <a:srgbClr val="4284F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CE9E3B68-B936-49FB-94D8-7AC0076CF488}"/>
              </a:ext>
            </a:extLst>
          </p:cNvPr>
          <p:cNvSpPr/>
          <p:nvPr/>
        </p:nvSpPr>
        <p:spPr>
          <a:xfrm>
            <a:off x="-7847639" y="0"/>
            <a:ext cx="9570941" cy="685800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3B77930A-0489-40A5-B3D7-053D64BD29C4}"/>
              </a:ext>
            </a:extLst>
          </p:cNvPr>
          <p:cNvSpPr/>
          <p:nvPr/>
        </p:nvSpPr>
        <p:spPr>
          <a:xfrm>
            <a:off x="-7985042" y="0"/>
            <a:ext cx="8871737" cy="6858000"/>
          </a:xfrm>
          <a:prstGeom prst="rect">
            <a:avLst/>
          </a:prstGeom>
          <a:solidFill>
            <a:srgbClr val="5D737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371C6EE2-CCA6-4F94-870B-CB9D61CEBE17}"/>
              </a:ext>
            </a:extLst>
          </p:cNvPr>
          <p:cNvSpPr/>
          <p:nvPr/>
        </p:nvSpPr>
        <p:spPr>
          <a:xfrm>
            <a:off x="-7962177" y="-1"/>
            <a:ext cx="5781368" cy="6858000"/>
          </a:xfrm>
          <a:prstGeom prst="rect">
            <a:avLst/>
          </a:prstGeom>
          <a:solidFill>
            <a:srgbClr val="F0EEF0"/>
          </a:solidFill>
          <a:ln>
            <a:noFill/>
          </a:ln>
          <a:effectLst>
            <a:outerShdw blurRad="215900" dist="38100" sx="101000" sy="101000" algn="l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119718" y="3041409"/>
            <a:ext cx="8597876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/>
            <a:r>
              <a:rPr lang="en-US" sz="19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Bilo</a:t>
            </a:r>
            <a:r>
              <a:rPr lang="en-US" sz="1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koji</a:t>
            </a:r>
            <a:r>
              <a:rPr lang="en-US" sz="1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operativni</a:t>
            </a:r>
            <a:r>
              <a:rPr lang="en-US" sz="1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sistem</a:t>
            </a:r>
            <a:r>
              <a:rPr lang="en-US" sz="1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treba</a:t>
            </a:r>
            <a:r>
              <a:rPr lang="en-US" sz="1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 </a:t>
            </a:r>
            <a:r>
              <a:rPr lang="en-US" sz="19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omogući</a:t>
            </a:r>
            <a:r>
              <a:rPr lang="en-US" sz="1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jednostavno</a:t>
            </a:r>
            <a:r>
              <a:rPr lang="en-US" sz="1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organizovanje</a:t>
            </a:r>
            <a:r>
              <a:rPr lang="en-US" sz="1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pretraživanje</a:t>
            </a:r>
            <a:r>
              <a:rPr lang="en-US" sz="1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podataka</a:t>
            </a:r>
            <a:r>
              <a:rPr lang="en-US" sz="1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1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računaru</a:t>
            </a:r>
            <a:r>
              <a:rPr lang="en-US" sz="1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9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Kod</a:t>
            </a:r>
            <a:r>
              <a:rPr lang="en-US" sz="1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Windows</a:t>
            </a:r>
            <a:r>
              <a:rPr lang="sr-Latn-ME" sz="19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19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1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sz="19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obavlja</a:t>
            </a:r>
            <a:r>
              <a:rPr lang="en-US" sz="1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Windows Explorer, </a:t>
            </a:r>
            <a:r>
              <a:rPr lang="en-US" sz="19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ili</a:t>
            </a:r>
            <a:r>
              <a:rPr lang="en-US" sz="1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samo</a:t>
            </a:r>
            <a:r>
              <a:rPr lang="en-US" sz="1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Explorer, </a:t>
            </a:r>
            <a:r>
              <a:rPr lang="en-US" sz="19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kako</a:t>
            </a:r>
            <a:r>
              <a:rPr lang="en-US" sz="1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sz="19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češće</a:t>
            </a:r>
            <a:r>
              <a:rPr lang="en-US" sz="1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naziva</a:t>
            </a:r>
            <a:r>
              <a:rPr lang="en-US" sz="1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sr-Latn-ME" sz="19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/>
            <a:r>
              <a:rPr lang="en-US" sz="19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 </a:t>
            </a:r>
            <a:r>
              <a:rPr lang="en-US" sz="19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omogućava</a:t>
            </a:r>
            <a:r>
              <a:rPr lang="en-US" sz="1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 </a:t>
            </a:r>
            <a:r>
              <a:rPr lang="en-US" sz="19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činite</a:t>
            </a:r>
            <a:r>
              <a:rPr lang="en-US" sz="1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baš</a:t>
            </a:r>
            <a:r>
              <a:rPr lang="en-US" sz="1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sz="19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što</a:t>
            </a:r>
            <a:r>
              <a:rPr lang="en-US" sz="1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mu </a:t>
            </a:r>
            <a:r>
              <a:rPr lang="sr-Latn-ME" sz="19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samo </a:t>
            </a:r>
            <a:r>
              <a:rPr lang="en-US" sz="19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ime</a:t>
            </a:r>
            <a:r>
              <a:rPr lang="en-US" sz="19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kaže</a:t>
            </a:r>
            <a:r>
              <a:rPr lang="en-US" sz="1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ME" sz="19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9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 </a:t>
            </a:r>
            <a:r>
              <a:rPr lang="en-US" sz="19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istražujete</a:t>
            </a:r>
            <a:r>
              <a:rPr lang="en-US" sz="1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svoj</a:t>
            </a:r>
            <a:r>
              <a:rPr lang="en-US" sz="1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računar</a:t>
            </a:r>
            <a:r>
              <a:rPr lang="en-US" sz="1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sr-Latn-ME" sz="19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/>
            <a:r>
              <a:rPr lang="en-US" sz="19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 </a:t>
            </a:r>
            <a:r>
              <a:rPr lang="en-US" sz="1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 </a:t>
            </a:r>
            <a:r>
              <a:rPr lang="en-US" sz="19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radili</a:t>
            </a:r>
            <a:r>
              <a:rPr lang="en-US" sz="1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</a:t>
            </a:r>
            <a:r>
              <a:rPr lang="en-US" sz="1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Explorer-om </a:t>
            </a:r>
            <a:r>
              <a:rPr lang="en-US" sz="19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trebamo</a:t>
            </a:r>
            <a:r>
              <a:rPr lang="en-US" sz="1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prihvatiti</a:t>
            </a:r>
            <a:r>
              <a:rPr lang="en-US" sz="1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hijerarhijski</a:t>
            </a:r>
            <a:r>
              <a:rPr lang="en-US" sz="1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model </a:t>
            </a:r>
            <a:r>
              <a:rPr lang="en-US" sz="19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definisati</a:t>
            </a:r>
            <a:r>
              <a:rPr lang="en-US" sz="1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dva</a:t>
            </a:r>
            <a:r>
              <a:rPr lang="en-US" sz="1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pojma</a:t>
            </a:r>
            <a:r>
              <a:rPr lang="en-US" sz="19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sr-Latn-ME" sz="19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/>
            <a:endParaRPr lang="en-US" sz="19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 fontAlgn="base">
              <a:buFont typeface="Wingdings" panose="05000000000000000000" pitchFamily="2" charset="2"/>
              <a:buChar char="ü"/>
            </a:pPr>
            <a:r>
              <a:rPr lang="en-US" sz="19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fascikla</a:t>
            </a:r>
            <a:r>
              <a:rPr lang="en-US" sz="1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(folder)</a:t>
            </a:r>
          </a:p>
          <a:p>
            <a:pPr marL="285750" indent="-285750" algn="just" fontAlgn="base">
              <a:buFont typeface="Wingdings" panose="05000000000000000000" pitchFamily="2" charset="2"/>
              <a:buChar char="ü"/>
            </a:pPr>
            <a:r>
              <a:rPr lang="en-US" sz="19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datoteka</a:t>
            </a:r>
            <a:r>
              <a:rPr lang="en-US" sz="1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ili</a:t>
            </a:r>
            <a:r>
              <a:rPr lang="en-US" sz="1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fajl</a:t>
            </a:r>
            <a:r>
              <a:rPr lang="en-US" sz="1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(file</a:t>
            </a:r>
            <a:r>
              <a:rPr lang="en-US" sz="19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sr-Latn-ME" sz="19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/>
            <a:endParaRPr lang="en-US" sz="19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119718" y="3049745"/>
            <a:ext cx="8597876" cy="30162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 fontAlgn="base"/>
            <a:r>
              <a:rPr lang="en-US" sz="1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Fajl</a:t>
            </a:r>
            <a:r>
              <a:rPr lang="en-US" sz="1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19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predstavlja</a:t>
            </a:r>
            <a:r>
              <a:rPr lang="en-US" sz="1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osnovnu</a:t>
            </a:r>
            <a:r>
              <a:rPr lang="en-US" sz="1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organizacionu</a:t>
            </a:r>
            <a:r>
              <a:rPr lang="en-US" sz="1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sr-Latn-ME" sz="1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sz="19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elinu</a:t>
            </a:r>
            <a:r>
              <a:rPr lang="en-US" sz="1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u </a:t>
            </a:r>
            <a:r>
              <a:rPr lang="en-US" sz="19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koju</a:t>
            </a:r>
            <a:r>
              <a:rPr lang="en-US" sz="1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</a:t>
            </a:r>
            <a:r>
              <a:rPr lang="sr-Latn-ME" sz="1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sz="19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eštamo</a:t>
            </a:r>
            <a:r>
              <a:rPr lang="en-US" sz="1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podatke</a:t>
            </a:r>
            <a:r>
              <a:rPr lang="en-US" sz="1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Pod </a:t>
            </a:r>
            <a:r>
              <a:rPr lang="en-US" sz="19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podacima</a:t>
            </a:r>
            <a:r>
              <a:rPr lang="en-US" sz="1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sz="19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smatraju</a:t>
            </a:r>
            <a:r>
              <a:rPr lang="en-US" sz="1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sve</a:t>
            </a:r>
            <a:r>
              <a:rPr lang="en-US" sz="1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vrste</a:t>
            </a:r>
            <a:r>
              <a:rPr lang="en-US" sz="1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dokumenata</a:t>
            </a:r>
            <a:r>
              <a:rPr lang="en-US" sz="1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9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aplikacija</a:t>
            </a:r>
            <a:r>
              <a:rPr lang="en-US" sz="1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programa</a:t>
            </a:r>
            <a:r>
              <a:rPr lang="en-US" sz="1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9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koje</a:t>
            </a:r>
            <a:r>
              <a:rPr lang="en-US" sz="1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računar</a:t>
            </a:r>
            <a:r>
              <a:rPr lang="en-US" sz="1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može</a:t>
            </a:r>
            <a:r>
              <a:rPr lang="en-US" sz="1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 </a:t>
            </a:r>
            <a:r>
              <a:rPr lang="en-US" sz="19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prihvati</a:t>
            </a:r>
            <a:r>
              <a:rPr lang="en-US" sz="1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zapamti</a:t>
            </a:r>
            <a:r>
              <a:rPr lang="en-US" sz="1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9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Fajl</a:t>
            </a:r>
            <a:r>
              <a:rPr lang="en-US" sz="1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je </a:t>
            </a:r>
            <a:r>
              <a:rPr lang="en-US" sz="19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jednoznačno</a:t>
            </a:r>
            <a:r>
              <a:rPr lang="en-US" sz="1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određen</a:t>
            </a:r>
            <a:r>
              <a:rPr lang="en-US" sz="1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sadržajem</a:t>
            </a:r>
            <a:r>
              <a:rPr lang="en-US" sz="1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9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imenom</a:t>
            </a:r>
            <a:r>
              <a:rPr lang="en-US" sz="1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lokacijom</a:t>
            </a:r>
            <a:r>
              <a:rPr lang="en-US" sz="1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9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Lokacija</a:t>
            </a:r>
            <a:r>
              <a:rPr lang="en-US" sz="1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određuje</a:t>
            </a:r>
            <a:r>
              <a:rPr lang="en-US" sz="1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pripadnost</a:t>
            </a:r>
            <a:r>
              <a:rPr lang="en-US" sz="1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nadređenoj</a:t>
            </a:r>
            <a:r>
              <a:rPr lang="en-US" sz="1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sr-Latn-ME" sz="1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sz="19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elini</a:t>
            </a:r>
            <a:r>
              <a:rPr lang="en-US" sz="1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9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Lokacija</a:t>
            </a:r>
            <a:r>
              <a:rPr lang="en-US" sz="1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fajla</a:t>
            </a:r>
            <a:r>
              <a:rPr lang="en-US" sz="1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određena</a:t>
            </a:r>
            <a:r>
              <a:rPr lang="en-US" sz="1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je </a:t>
            </a:r>
            <a:r>
              <a:rPr lang="en-US" sz="19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pripadnošću</a:t>
            </a:r>
            <a:r>
              <a:rPr lang="en-US" sz="1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folderu</a:t>
            </a:r>
            <a:r>
              <a:rPr lang="en-US" sz="1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fontAlgn="base"/>
            <a:endParaRPr lang="sr-Latn-ME" sz="19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/>
            <a:r>
              <a:rPr lang="en-US" sz="1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 </a:t>
            </a:r>
            <a:r>
              <a:rPr lang="en-US" sz="19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programom</a:t>
            </a:r>
            <a:r>
              <a:rPr lang="en-US" sz="1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sz="19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podrazum</a:t>
            </a:r>
            <a:r>
              <a:rPr lang="sr-Latn-ME" sz="1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ij</a:t>
            </a:r>
            <a:r>
              <a:rPr lang="en-US" sz="19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eva</a:t>
            </a:r>
            <a:r>
              <a:rPr lang="en-US" sz="1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niz</a:t>
            </a:r>
            <a:r>
              <a:rPr lang="en-US" sz="1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naredbi</a:t>
            </a:r>
            <a:r>
              <a:rPr lang="en-US" sz="1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9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koje</a:t>
            </a:r>
            <a:r>
              <a:rPr lang="en-US" sz="1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sz="19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izvršavaju</a:t>
            </a:r>
            <a:r>
              <a:rPr lang="en-US" sz="1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sz="19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tačno</a:t>
            </a:r>
            <a:r>
              <a:rPr lang="en-US" sz="1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određenom</a:t>
            </a:r>
            <a:r>
              <a:rPr lang="en-US" sz="1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redosledu</a:t>
            </a:r>
            <a:r>
              <a:rPr lang="en-US" sz="1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9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Niz</a:t>
            </a:r>
            <a:r>
              <a:rPr lang="en-US" sz="1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naredbi</a:t>
            </a:r>
            <a:r>
              <a:rPr lang="en-US" sz="1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sz="19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</a:t>
            </a:r>
            <a:r>
              <a:rPr lang="sr-Latn-ME" sz="1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sz="19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ešta</a:t>
            </a:r>
            <a:r>
              <a:rPr lang="en-US" sz="1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sz="19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fajl</a:t>
            </a:r>
            <a:r>
              <a:rPr lang="en-US" sz="1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koji</a:t>
            </a:r>
            <a:r>
              <a:rPr lang="en-US" sz="1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sz="19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naziva</a:t>
            </a:r>
            <a:r>
              <a:rPr lang="en-US" sz="1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programski</a:t>
            </a:r>
            <a:r>
              <a:rPr lang="en-US" sz="1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fajl</a:t>
            </a:r>
            <a:r>
              <a:rPr lang="en-US" sz="1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9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ili</a:t>
            </a:r>
            <a:r>
              <a:rPr lang="en-US" sz="1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češće</a:t>
            </a:r>
            <a:r>
              <a:rPr lang="en-US" sz="1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samo</a:t>
            </a:r>
            <a:r>
              <a:rPr lang="en-US" sz="1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1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program</a:t>
            </a:r>
            <a:r>
              <a:rPr lang="en-US" sz="1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9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Često</a:t>
            </a:r>
            <a:r>
              <a:rPr lang="en-US" sz="1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sz="19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koristi</a:t>
            </a:r>
            <a:r>
              <a:rPr lang="en-US" sz="1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termin</a:t>
            </a:r>
            <a:r>
              <a:rPr lang="en-US" sz="1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aplikacija</a:t>
            </a:r>
            <a:r>
              <a:rPr lang="en-US" sz="1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</a:t>
            </a:r>
            <a:r>
              <a:rPr lang="en-US" sz="1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istim</a:t>
            </a:r>
            <a:r>
              <a:rPr lang="en-US" sz="1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značenjem</a:t>
            </a:r>
            <a:r>
              <a:rPr lang="en-US" sz="1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Sa </a:t>
            </a:r>
            <a:r>
              <a:rPr lang="en-US" sz="19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aspekta</a:t>
            </a:r>
            <a:r>
              <a:rPr lang="en-US" sz="1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Windows-a</a:t>
            </a:r>
            <a:r>
              <a:rPr lang="sr-Latn-ME" sz="1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ne </a:t>
            </a:r>
            <a:r>
              <a:rPr lang="en-US" sz="19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postoji</a:t>
            </a:r>
            <a:r>
              <a:rPr lang="en-US" sz="1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razlika</a:t>
            </a:r>
            <a:r>
              <a:rPr lang="en-US" sz="1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između</a:t>
            </a:r>
            <a:r>
              <a:rPr lang="en-US" sz="1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programskih</a:t>
            </a:r>
            <a:r>
              <a:rPr lang="en-US" sz="1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dokument</a:t>
            </a:r>
            <a:r>
              <a:rPr lang="en-US" sz="1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fajlova</a:t>
            </a:r>
            <a:r>
              <a:rPr lang="en-US" sz="1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900" dirty="0">
              <a:solidFill>
                <a:srgbClr val="002060"/>
              </a:solidFill>
            </a:endParaRPr>
          </a:p>
        </p:txBody>
      </p:sp>
      <p:pic>
        <p:nvPicPr>
          <p:cNvPr id="3074" name="Picture 2" descr="Making privacy personal with Files by Googl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8047" y="91392"/>
            <a:ext cx="9663953" cy="2958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4786970" y="968188"/>
            <a:ext cx="50751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ME" sz="4000" dirty="0" smtClean="0">
                <a:solidFill>
                  <a:srgbClr val="00A0A8"/>
                </a:solidFill>
                <a:latin typeface="Impact" panose="020B0806030902050204" pitchFamily="34" charset="0"/>
              </a:rPr>
              <a:t>FAJL</a:t>
            </a:r>
            <a:endParaRPr lang="en-US" sz="4000" dirty="0">
              <a:solidFill>
                <a:srgbClr val="00A0A8"/>
              </a:solidFill>
              <a:latin typeface="Impact" panose="020B0806030902050204" pitchFamily="34" charset="0"/>
            </a:endParaRPr>
          </a:p>
        </p:txBody>
      </p:sp>
      <p:sp>
        <p:nvSpPr>
          <p:cNvPr id="15" name="Teardrop 14">
            <a:extLst>
              <a:ext uri="{FF2B5EF4-FFF2-40B4-BE49-F238E27FC236}">
                <a16:creationId xmlns:a16="http://schemas.microsoft.com/office/drawing/2014/main" id="{5E489B47-B2BB-4EFB-8EC4-21C10615E463}"/>
              </a:ext>
            </a:extLst>
          </p:cNvPr>
          <p:cNvSpPr/>
          <p:nvPr/>
        </p:nvSpPr>
        <p:spPr>
          <a:xfrm rot="8100000">
            <a:off x="2940217" y="136189"/>
            <a:ext cx="1275682" cy="1275682"/>
          </a:xfrm>
          <a:prstGeom prst="teardrop">
            <a:avLst>
              <a:gd name="adj" fmla="val 109962"/>
            </a:avLst>
          </a:pr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62C0D94-FE17-421D-AA32-BD4AFE13E66E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FFC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3793" y="446919"/>
            <a:ext cx="627392" cy="627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7061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55">
            <a:extLst>
              <a:ext uri="{FF2B5EF4-FFF2-40B4-BE49-F238E27FC236}">
                <a16:creationId xmlns:a16="http://schemas.microsoft.com/office/drawing/2014/main" id="{6D2C93AC-EBE3-4E67-A867-76D5D6BEDB10}"/>
              </a:ext>
            </a:extLst>
          </p:cNvPr>
          <p:cNvSpPr/>
          <p:nvPr/>
        </p:nvSpPr>
        <p:spPr>
          <a:xfrm>
            <a:off x="-8798784" y="0"/>
            <a:ext cx="11326831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CE9E3B68-B936-49FB-94D8-7AC0076CF488}"/>
              </a:ext>
            </a:extLst>
          </p:cNvPr>
          <p:cNvSpPr/>
          <p:nvPr/>
        </p:nvSpPr>
        <p:spPr>
          <a:xfrm>
            <a:off x="-7847639" y="0"/>
            <a:ext cx="9570941" cy="685800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3B77930A-0489-40A5-B3D7-053D64BD29C4}"/>
              </a:ext>
            </a:extLst>
          </p:cNvPr>
          <p:cNvSpPr/>
          <p:nvPr/>
        </p:nvSpPr>
        <p:spPr>
          <a:xfrm>
            <a:off x="-7985042" y="0"/>
            <a:ext cx="8871737" cy="6858000"/>
          </a:xfrm>
          <a:prstGeom prst="rect">
            <a:avLst/>
          </a:prstGeom>
          <a:solidFill>
            <a:srgbClr val="5D737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371C6EE2-CCA6-4F94-870B-CB9D61CEBE17}"/>
              </a:ext>
            </a:extLst>
          </p:cNvPr>
          <p:cNvSpPr/>
          <p:nvPr/>
        </p:nvSpPr>
        <p:spPr>
          <a:xfrm>
            <a:off x="-7962177" y="-1"/>
            <a:ext cx="5781368" cy="6858000"/>
          </a:xfrm>
          <a:prstGeom prst="rect">
            <a:avLst/>
          </a:prstGeom>
          <a:solidFill>
            <a:srgbClr val="F0EEF0"/>
          </a:solidFill>
          <a:ln>
            <a:noFill/>
          </a:ln>
          <a:effectLst>
            <a:outerShdw blurRad="215900" dist="38100" sx="101000" sy="101000" algn="l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12"/>
          <p:cNvSpPr txBox="1">
            <a:spLocks/>
          </p:cNvSpPr>
          <p:nvPr/>
        </p:nvSpPr>
        <p:spPr>
          <a:xfrm>
            <a:off x="2306289" y="253807"/>
            <a:ext cx="9980682" cy="109696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r-Latn-ME" sz="4000" dirty="0" smtClean="0">
                <a:solidFill>
                  <a:srgbClr val="00A0A8"/>
                </a:solidFill>
                <a:latin typeface="Impact" panose="020B0806030902050204" pitchFamily="34" charset="0"/>
              </a:rPr>
              <a:t>FOLDER</a:t>
            </a:r>
            <a:endParaRPr lang="en-US" sz="4000" dirty="0">
              <a:solidFill>
                <a:srgbClr val="00A0A8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07766" y="1395486"/>
            <a:ext cx="877772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Folder</a:t>
            </a:r>
            <a:r>
              <a:rPr lang="en-US" sz="1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19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predstavlja</a:t>
            </a:r>
            <a:r>
              <a:rPr lang="en-US" sz="1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veću</a:t>
            </a:r>
            <a:r>
              <a:rPr lang="en-US" sz="1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logičku</a:t>
            </a:r>
            <a:r>
              <a:rPr lang="en-US" sz="1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sr-Latn-ME" sz="19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sz="19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elinu</a:t>
            </a:r>
            <a:r>
              <a:rPr lang="en-US" sz="19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 </a:t>
            </a:r>
            <a:r>
              <a:rPr lang="en-US" sz="19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fajla</a:t>
            </a:r>
            <a:r>
              <a:rPr lang="en-US" sz="1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jednoznačno</a:t>
            </a:r>
            <a:r>
              <a:rPr lang="en-US" sz="1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je </a:t>
            </a:r>
            <a:r>
              <a:rPr lang="en-US" sz="19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određen</a:t>
            </a:r>
            <a:r>
              <a:rPr lang="en-US" sz="1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sadržajem</a:t>
            </a:r>
            <a:r>
              <a:rPr lang="en-US" sz="1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9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imenom</a:t>
            </a:r>
            <a:r>
              <a:rPr lang="en-US" sz="1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lokacijom</a:t>
            </a:r>
            <a:r>
              <a:rPr lang="en-US" sz="1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Folder </a:t>
            </a:r>
            <a:r>
              <a:rPr lang="en-US" sz="19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može</a:t>
            </a:r>
            <a:r>
              <a:rPr lang="en-US" sz="1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 se </a:t>
            </a:r>
            <a:r>
              <a:rPr lang="en-US" sz="19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sastoji</a:t>
            </a:r>
            <a:r>
              <a:rPr lang="en-US" sz="1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od </a:t>
            </a:r>
            <a:r>
              <a:rPr lang="en-US" sz="19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drugih</a:t>
            </a:r>
            <a:r>
              <a:rPr lang="en-US" sz="1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foldera</a:t>
            </a:r>
            <a:r>
              <a:rPr lang="en-US" sz="1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od </a:t>
            </a:r>
            <a:r>
              <a:rPr lang="en-US" sz="19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foldera</a:t>
            </a:r>
            <a:r>
              <a:rPr lang="en-US" sz="1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fajlova</a:t>
            </a:r>
            <a:r>
              <a:rPr lang="en-US" sz="1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ili</a:t>
            </a:r>
            <a:r>
              <a:rPr lang="en-US" sz="1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samo</a:t>
            </a:r>
            <a:r>
              <a:rPr lang="en-US" sz="1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od </a:t>
            </a:r>
            <a:r>
              <a:rPr lang="en-US" sz="19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fajlova</a:t>
            </a:r>
            <a:r>
              <a:rPr lang="en-US" sz="1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9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Hijera</a:t>
            </a:r>
            <a:r>
              <a:rPr lang="sr-Latn-ME" sz="19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19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hija</a:t>
            </a:r>
            <a:r>
              <a:rPr lang="en-US" sz="19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foldera</a:t>
            </a:r>
            <a:r>
              <a:rPr lang="en-US" sz="1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sz="19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računarskom</a:t>
            </a:r>
            <a:r>
              <a:rPr lang="en-US" sz="1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sistemu</a:t>
            </a:r>
            <a:r>
              <a:rPr lang="en-US" sz="1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izgleda</a:t>
            </a:r>
            <a:r>
              <a:rPr lang="en-US" sz="1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kao</a:t>
            </a:r>
            <a:r>
              <a:rPr lang="en-US" sz="1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obrnuto</a:t>
            </a:r>
            <a:r>
              <a:rPr lang="en-US" sz="1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stablo</a:t>
            </a:r>
            <a:r>
              <a:rPr lang="en-US" sz="1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koje</a:t>
            </a:r>
            <a:r>
              <a:rPr lang="en-US" sz="1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počinje</a:t>
            </a:r>
            <a:r>
              <a:rPr lang="en-US" sz="1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iz</a:t>
            </a:r>
            <a:r>
              <a:rPr lang="en-US" sz="1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glavnog</a:t>
            </a:r>
            <a:r>
              <a:rPr lang="en-US" sz="1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19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kor</a:t>
            </a:r>
            <a:r>
              <a:rPr lang="sr-Latn-ME" sz="19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sz="19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enog</a:t>
            </a:r>
            <a:r>
              <a:rPr lang="en-US" sz="19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root) </a:t>
            </a:r>
            <a:r>
              <a:rPr lang="en-US" sz="19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foldera</a:t>
            </a:r>
            <a:r>
              <a:rPr lang="en-US" sz="19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sr-Latn-ME" sz="19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900" dirty="0">
                <a:solidFill>
                  <a:srgbClr val="002060"/>
                </a:solidFill>
              </a:rPr>
              <a:t/>
            </a:r>
            <a:br>
              <a:rPr lang="en-US" sz="1900" dirty="0">
                <a:solidFill>
                  <a:srgbClr val="002060"/>
                </a:solidFill>
              </a:rPr>
            </a:br>
            <a:endParaRPr lang="en-US" sz="1900" dirty="0">
              <a:solidFill>
                <a:srgbClr val="002060"/>
              </a:solidFill>
            </a:endParaRPr>
          </a:p>
        </p:txBody>
      </p:sp>
      <p:pic>
        <p:nvPicPr>
          <p:cNvPr id="13" name="Picture 2" descr="Primer fajla i folder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0137" y="2876348"/>
            <a:ext cx="5334191" cy="3294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7190123" y="3934964"/>
            <a:ext cx="4266771" cy="258532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 fontAlgn="base"/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Naslovna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traka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prikazuje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ime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onoga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što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trenutno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pregledate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slici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 Libraries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sr-Latn-ME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/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/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Linija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menija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paleta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alatkama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sadrže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komande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koji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omogućavaju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vršimo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izm</a:t>
            </a:r>
            <a:r>
              <a:rPr lang="sr-Latn-ME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ene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strukture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podataka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da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pojedine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fajlove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brišemo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kopiramo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prebacujemo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druge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pozicije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o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čemu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ćemo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kasnije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govoriti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5 Tips to Managing Company Files in Google Drive | Cave Consulting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0897" y="2318815"/>
            <a:ext cx="2235500" cy="167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01614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55">
            <a:extLst>
              <a:ext uri="{FF2B5EF4-FFF2-40B4-BE49-F238E27FC236}">
                <a16:creationId xmlns:a16="http://schemas.microsoft.com/office/drawing/2014/main" id="{6D2C93AC-EBE3-4E67-A867-76D5D6BEDB10}"/>
              </a:ext>
            </a:extLst>
          </p:cNvPr>
          <p:cNvSpPr/>
          <p:nvPr/>
        </p:nvSpPr>
        <p:spPr>
          <a:xfrm>
            <a:off x="-8798784" y="0"/>
            <a:ext cx="11326831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CE9E3B68-B936-49FB-94D8-7AC0076CF488}"/>
              </a:ext>
            </a:extLst>
          </p:cNvPr>
          <p:cNvSpPr/>
          <p:nvPr/>
        </p:nvSpPr>
        <p:spPr>
          <a:xfrm>
            <a:off x="-7847639" y="0"/>
            <a:ext cx="9570941" cy="685800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3B77930A-0489-40A5-B3D7-053D64BD29C4}"/>
              </a:ext>
            </a:extLst>
          </p:cNvPr>
          <p:cNvSpPr/>
          <p:nvPr/>
        </p:nvSpPr>
        <p:spPr>
          <a:xfrm>
            <a:off x="-7985042" y="0"/>
            <a:ext cx="8871737" cy="6858000"/>
          </a:xfrm>
          <a:prstGeom prst="rect">
            <a:avLst/>
          </a:prstGeom>
          <a:solidFill>
            <a:srgbClr val="5D737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371C6EE2-CCA6-4F94-870B-CB9D61CEBE17}"/>
              </a:ext>
            </a:extLst>
          </p:cNvPr>
          <p:cNvSpPr/>
          <p:nvPr/>
        </p:nvSpPr>
        <p:spPr>
          <a:xfrm>
            <a:off x="-7962177" y="-1"/>
            <a:ext cx="5781368" cy="6858000"/>
          </a:xfrm>
          <a:prstGeom prst="rect">
            <a:avLst/>
          </a:prstGeom>
          <a:solidFill>
            <a:srgbClr val="F0EEF0"/>
          </a:solidFill>
          <a:ln>
            <a:noFill/>
          </a:ln>
          <a:effectLst>
            <a:outerShdw blurRad="215900" dist="38100" sx="101000" sy="101000" algn="l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985247" y="404949"/>
            <a:ext cx="874519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/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Podešavanje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izgleda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Exporera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vrši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ME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 </a:t>
            </a:r>
            <a:r>
              <a:rPr 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iz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menija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View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čekiranjem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izbor</a:t>
            </a:r>
            <a:r>
              <a:rPr lang="sr-Latn-ME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ponuđenih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opcija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kao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iz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menija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Tools 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izborom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Folder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dalje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podešavnjem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Options View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Explorer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ima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tri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glavna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foldera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Favorites, 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Libraries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Computer.</a:t>
            </a:r>
          </a:p>
          <a:p>
            <a:pPr algn="just" fontAlgn="base"/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Prozor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Explorera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sastoji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od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dva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okna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U 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sr-Latn-ME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ij</a:t>
            </a:r>
            <a:r>
              <a:rPr 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evom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nalazi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hijera</a:t>
            </a:r>
            <a:r>
              <a:rPr lang="sr-Latn-ME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hijska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struktura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podataka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predstavljena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folderima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 u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desnom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sadržaj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trenutno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aktivnog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foldera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Na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dnu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prozora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nalazi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 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Statusna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linija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koja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prikazuje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koliko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objekata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fajlova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foldera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sadrži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selektovani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folder (Object(s))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koliko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je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slobodnog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prostora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disku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kome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pripada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selektovani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folder (Disk free space).</a:t>
            </a:r>
          </a:p>
        </p:txBody>
      </p:sp>
      <p:pic>
        <p:nvPicPr>
          <p:cNvPr id="15" name="Picture 2" descr="Primer diska - glavni fold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757" y="2699825"/>
            <a:ext cx="6469289" cy="3995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7615646" y="4123285"/>
            <a:ext cx="4114800" cy="258532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PC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obavezno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ima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bar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bar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jedan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hard disk. 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Diskovi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određeni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fizičkim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karakteristikama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koje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imaju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principu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ravnopravnosti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fizičkih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virtuelnih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uređaja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mogu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shvatiti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kao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glavni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folderi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(Windows-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ih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tako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tretiraju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endParaRPr lang="sr-Latn-ME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Disk 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određen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imenom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(label)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jednim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od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slova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abecede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850056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55">
            <a:extLst>
              <a:ext uri="{FF2B5EF4-FFF2-40B4-BE49-F238E27FC236}">
                <a16:creationId xmlns:a16="http://schemas.microsoft.com/office/drawing/2014/main" id="{6D2C93AC-EBE3-4E67-A867-76D5D6BEDB10}"/>
              </a:ext>
            </a:extLst>
          </p:cNvPr>
          <p:cNvSpPr/>
          <p:nvPr/>
        </p:nvSpPr>
        <p:spPr>
          <a:xfrm>
            <a:off x="-8798784" y="0"/>
            <a:ext cx="11326831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CE9E3B68-B936-49FB-94D8-7AC0076CF488}"/>
              </a:ext>
            </a:extLst>
          </p:cNvPr>
          <p:cNvSpPr/>
          <p:nvPr/>
        </p:nvSpPr>
        <p:spPr>
          <a:xfrm>
            <a:off x="-7847639" y="0"/>
            <a:ext cx="9570941" cy="685800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3B77930A-0489-40A5-B3D7-053D64BD29C4}"/>
              </a:ext>
            </a:extLst>
          </p:cNvPr>
          <p:cNvSpPr/>
          <p:nvPr/>
        </p:nvSpPr>
        <p:spPr>
          <a:xfrm>
            <a:off x="-7985042" y="0"/>
            <a:ext cx="8871737" cy="6858000"/>
          </a:xfrm>
          <a:prstGeom prst="rect">
            <a:avLst/>
          </a:prstGeom>
          <a:solidFill>
            <a:srgbClr val="5D737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371C6EE2-CCA6-4F94-870B-CB9D61CEBE17}"/>
              </a:ext>
            </a:extLst>
          </p:cNvPr>
          <p:cNvSpPr/>
          <p:nvPr/>
        </p:nvSpPr>
        <p:spPr>
          <a:xfrm>
            <a:off x="-7962177" y="-1"/>
            <a:ext cx="5781368" cy="6858000"/>
          </a:xfrm>
          <a:prstGeom prst="rect">
            <a:avLst/>
          </a:prstGeom>
          <a:solidFill>
            <a:srgbClr val="F0EEF0"/>
          </a:solidFill>
          <a:ln>
            <a:noFill/>
          </a:ln>
          <a:effectLst>
            <a:outerShdw blurRad="215900" dist="38100" sx="101000" sy="101000" algn="l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12"/>
          <p:cNvSpPr txBox="1">
            <a:spLocks/>
          </p:cNvSpPr>
          <p:nvPr/>
        </p:nvSpPr>
        <p:spPr>
          <a:xfrm>
            <a:off x="3364654" y="368255"/>
            <a:ext cx="7743794" cy="109696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base"/>
            <a:r>
              <a:rPr lang="en-US" sz="4000" dirty="0" smtClean="0">
                <a:solidFill>
                  <a:srgbClr val="00A0A8"/>
                </a:solidFill>
                <a:latin typeface="Impact" panose="020B0806030902050204" pitchFamily="34" charset="0"/>
              </a:rPr>
              <a:t>Rad </a:t>
            </a:r>
            <a:r>
              <a:rPr lang="en-US" sz="4000" dirty="0" err="1" smtClean="0">
                <a:solidFill>
                  <a:srgbClr val="00A0A8"/>
                </a:solidFill>
                <a:latin typeface="Impact" panose="020B0806030902050204" pitchFamily="34" charset="0"/>
              </a:rPr>
              <a:t>sa</a:t>
            </a:r>
            <a:r>
              <a:rPr lang="en-US" sz="4000" dirty="0" smtClean="0">
                <a:solidFill>
                  <a:srgbClr val="00A0A8"/>
                </a:solidFill>
                <a:latin typeface="Impact" panose="020B0806030902050204" pitchFamily="34" charset="0"/>
              </a:rPr>
              <a:t> </a:t>
            </a:r>
            <a:r>
              <a:rPr lang="en-US" sz="4000" dirty="0" err="1" smtClean="0">
                <a:solidFill>
                  <a:srgbClr val="00A0A8"/>
                </a:solidFill>
                <a:latin typeface="Impact" panose="020B0806030902050204" pitchFamily="34" charset="0"/>
              </a:rPr>
              <a:t>fajlovima</a:t>
            </a:r>
            <a:endParaRPr lang="en-US" sz="4000" dirty="0">
              <a:solidFill>
                <a:srgbClr val="00A0A8"/>
              </a:solidFill>
              <a:latin typeface="Impact" panose="020B080603090205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79376" y="1599688"/>
            <a:ext cx="851198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/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Često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imate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potrebu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fajl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imate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drugoj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lokaciji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Ta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operacija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naziva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kopiranje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sr-Latn-ME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/>
            <a:endParaRPr lang="sr-Latn-ME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/>
            <a:r>
              <a:rPr 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Kopiranje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podrazum</a:t>
            </a:r>
            <a:r>
              <a:rPr lang="sr-Latn-ME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ij</a:t>
            </a:r>
            <a:r>
              <a:rPr 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eva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želimo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datoteku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cjelosti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prepisati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drugo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sr-Latn-ME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esto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Naravno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pod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istim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imenom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ne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može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kopirati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isto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sr-Latn-ME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esto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istu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fasciklu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folder). </a:t>
            </a:r>
            <a:endParaRPr lang="sr-Latn-ME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/>
            <a:endParaRPr lang="sr-Latn-ME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/>
            <a:r>
              <a:rPr 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Obavlja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 u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nekoliko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faza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sr-Latn-ME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/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 fontAlgn="base">
              <a:buFont typeface="Wingdings" panose="05000000000000000000" pitchFamily="2" charset="2"/>
              <a:buChar char="ü"/>
            </a:pP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Selektujete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fajl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koji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želite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kopirati</a:t>
            </a:r>
            <a:r>
              <a:rPr lang="sr-Latn-ME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 fontAlgn="base">
              <a:buFont typeface="Wingdings" panose="05000000000000000000" pitchFamily="2" charset="2"/>
              <a:buChar char="ü"/>
            </a:pP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Izdate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komandu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Copy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Ovu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komandu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možete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pronaći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meniju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Organise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/Edit,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je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aktivirati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iz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palete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alatki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klikom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ikonu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Copy.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Fajl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</a:t>
            </a:r>
            <a:r>
              <a:rPr lang="sr-Latn-ME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ešta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privremenu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memoriju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(Clipboard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sr-Latn-ME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 fontAlgn="base">
              <a:buFont typeface="Wingdings" panose="05000000000000000000" pitchFamily="2" charset="2"/>
              <a:buChar char="ü"/>
            </a:pP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Pozicionirate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lokaciju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gd</a:t>
            </a:r>
            <a:r>
              <a:rPr lang="sr-Latn-ME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želite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 </a:t>
            </a:r>
            <a:r>
              <a:rPr 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</a:t>
            </a:r>
            <a:r>
              <a:rPr lang="sr-Latn-ME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estite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kopiju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fajla</a:t>
            </a:r>
            <a:r>
              <a:rPr lang="sr-Latn-ME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 fontAlgn="base">
              <a:buFont typeface="Wingdings" panose="05000000000000000000" pitchFamily="2" charset="2"/>
              <a:buChar char="ü"/>
            </a:pP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Izdate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komandu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Paste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Ovu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komandu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možete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pronaći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meniju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Organise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/Edit,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je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aktivirati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iz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palete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alatki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klikom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ikonu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Paste.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Fajl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prem</a:t>
            </a:r>
            <a:r>
              <a:rPr lang="sr-Latn-ME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ešta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iz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privremene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memorije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hard disk.</a:t>
            </a:r>
          </a:p>
        </p:txBody>
      </p:sp>
    </p:spTree>
    <p:extLst>
      <p:ext uri="{BB962C8B-B14F-4D97-AF65-F5344CB8AC3E}">
        <p14:creationId xmlns:p14="http://schemas.microsoft.com/office/powerpoint/2010/main" val="17075202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55">
            <a:extLst>
              <a:ext uri="{FF2B5EF4-FFF2-40B4-BE49-F238E27FC236}">
                <a16:creationId xmlns:a16="http://schemas.microsoft.com/office/drawing/2014/main" id="{6D2C93AC-EBE3-4E67-A867-76D5D6BEDB10}"/>
              </a:ext>
            </a:extLst>
          </p:cNvPr>
          <p:cNvSpPr/>
          <p:nvPr/>
        </p:nvSpPr>
        <p:spPr>
          <a:xfrm>
            <a:off x="-8798784" y="0"/>
            <a:ext cx="11326831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CE9E3B68-B936-49FB-94D8-7AC0076CF488}"/>
              </a:ext>
            </a:extLst>
          </p:cNvPr>
          <p:cNvSpPr/>
          <p:nvPr/>
        </p:nvSpPr>
        <p:spPr>
          <a:xfrm>
            <a:off x="-7847639" y="0"/>
            <a:ext cx="9570941" cy="685800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3B77930A-0489-40A5-B3D7-053D64BD29C4}"/>
              </a:ext>
            </a:extLst>
          </p:cNvPr>
          <p:cNvSpPr/>
          <p:nvPr/>
        </p:nvSpPr>
        <p:spPr>
          <a:xfrm>
            <a:off x="-7985042" y="0"/>
            <a:ext cx="8871737" cy="6858000"/>
          </a:xfrm>
          <a:prstGeom prst="rect">
            <a:avLst/>
          </a:prstGeom>
          <a:solidFill>
            <a:srgbClr val="5D737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371C6EE2-CCA6-4F94-870B-CB9D61CEBE17}"/>
              </a:ext>
            </a:extLst>
          </p:cNvPr>
          <p:cNvSpPr/>
          <p:nvPr/>
        </p:nvSpPr>
        <p:spPr>
          <a:xfrm>
            <a:off x="-7962177" y="-1"/>
            <a:ext cx="5781368" cy="6858000"/>
          </a:xfrm>
          <a:prstGeom prst="rect">
            <a:avLst/>
          </a:prstGeom>
          <a:solidFill>
            <a:srgbClr val="F0EEF0"/>
          </a:solidFill>
          <a:ln>
            <a:noFill/>
          </a:ln>
          <a:effectLst>
            <a:outerShdw blurRad="215900" dist="38100" sx="101000" sy="101000" algn="l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12"/>
          <p:cNvSpPr txBox="1">
            <a:spLocks/>
          </p:cNvSpPr>
          <p:nvPr/>
        </p:nvSpPr>
        <p:spPr>
          <a:xfrm>
            <a:off x="1837840" y="222228"/>
            <a:ext cx="9980682" cy="109696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base"/>
            <a:r>
              <a:rPr lang="en-US" sz="4000" dirty="0" smtClean="0">
                <a:solidFill>
                  <a:srgbClr val="00A0A8"/>
                </a:solidFill>
                <a:latin typeface="Impact" panose="020B0806030902050204" pitchFamily="34" charset="0"/>
              </a:rPr>
              <a:t>Rad </a:t>
            </a:r>
            <a:r>
              <a:rPr lang="en-US" sz="4000" dirty="0" err="1" smtClean="0">
                <a:solidFill>
                  <a:srgbClr val="00A0A8"/>
                </a:solidFill>
                <a:latin typeface="Impact" panose="020B0806030902050204" pitchFamily="34" charset="0"/>
              </a:rPr>
              <a:t>sa</a:t>
            </a:r>
            <a:r>
              <a:rPr lang="en-US" sz="4000" dirty="0" smtClean="0">
                <a:solidFill>
                  <a:srgbClr val="00A0A8"/>
                </a:solidFill>
                <a:latin typeface="Impact" panose="020B0806030902050204" pitchFamily="34" charset="0"/>
              </a:rPr>
              <a:t> </a:t>
            </a:r>
            <a:r>
              <a:rPr lang="en-US" sz="4000" dirty="0" err="1" smtClean="0">
                <a:solidFill>
                  <a:srgbClr val="00A0A8"/>
                </a:solidFill>
                <a:latin typeface="Impact" panose="020B0806030902050204" pitchFamily="34" charset="0"/>
              </a:rPr>
              <a:t>fajlovima</a:t>
            </a:r>
            <a:endParaRPr lang="en-US" sz="4000" dirty="0">
              <a:solidFill>
                <a:srgbClr val="00A0A8"/>
              </a:solidFill>
              <a:latin typeface="Impact" panose="020B080603090205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12848" y="1430303"/>
            <a:ext cx="64880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/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Ova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operacija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vrši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kopiranje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prebacivanje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sr-Latn-ME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ginalne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lokacije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(source)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ciljnu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(destination)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lokaciju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originalnoj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lokaciji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je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zadržana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datoteka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koju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smo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kopirali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ona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nalazi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ciljnom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orginalnom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folderu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Na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slici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ispod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vidimo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prim</a:t>
            </a:r>
            <a:r>
              <a:rPr lang="sr-Latn-ME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rada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fajlovima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2" name="Picture 2" descr="Primer rada sa fajlovim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6150" y="2741746"/>
            <a:ext cx="6364786" cy="3930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523236">
            <a:off x="9160623" y="1250016"/>
            <a:ext cx="2234365" cy="3373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8252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55">
            <a:extLst>
              <a:ext uri="{FF2B5EF4-FFF2-40B4-BE49-F238E27FC236}">
                <a16:creationId xmlns:a16="http://schemas.microsoft.com/office/drawing/2014/main" id="{6D2C93AC-EBE3-4E67-A867-76D5D6BEDB10}"/>
              </a:ext>
            </a:extLst>
          </p:cNvPr>
          <p:cNvSpPr/>
          <p:nvPr/>
        </p:nvSpPr>
        <p:spPr>
          <a:xfrm>
            <a:off x="-8798784" y="0"/>
            <a:ext cx="11326831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CE9E3B68-B936-49FB-94D8-7AC0076CF488}"/>
              </a:ext>
            </a:extLst>
          </p:cNvPr>
          <p:cNvSpPr/>
          <p:nvPr/>
        </p:nvSpPr>
        <p:spPr>
          <a:xfrm>
            <a:off x="-7847639" y="0"/>
            <a:ext cx="9570941" cy="685800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3B77930A-0489-40A5-B3D7-053D64BD29C4}"/>
              </a:ext>
            </a:extLst>
          </p:cNvPr>
          <p:cNvSpPr/>
          <p:nvPr/>
        </p:nvSpPr>
        <p:spPr>
          <a:xfrm>
            <a:off x="-7985042" y="0"/>
            <a:ext cx="8871737" cy="6858000"/>
          </a:xfrm>
          <a:prstGeom prst="rect">
            <a:avLst/>
          </a:prstGeom>
          <a:solidFill>
            <a:srgbClr val="5D737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371C6EE2-CCA6-4F94-870B-CB9D61CEBE17}"/>
              </a:ext>
            </a:extLst>
          </p:cNvPr>
          <p:cNvSpPr/>
          <p:nvPr/>
        </p:nvSpPr>
        <p:spPr>
          <a:xfrm>
            <a:off x="-7962177" y="-1"/>
            <a:ext cx="5781368" cy="6858000"/>
          </a:xfrm>
          <a:prstGeom prst="rect">
            <a:avLst/>
          </a:prstGeom>
          <a:solidFill>
            <a:srgbClr val="F0EEF0"/>
          </a:solidFill>
          <a:ln>
            <a:noFill/>
          </a:ln>
          <a:effectLst>
            <a:outerShdw blurRad="215900" dist="38100" sx="101000" sy="101000" algn="l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12"/>
          <p:cNvSpPr txBox="1">
            <a:spLocks/>
          </p:cNvSpPr>
          <p:nvPr/>
        </p:nvSpPr>
        <p:spPr>
          <a:xfrm>
            <a:off x="1860705" y="444455"/>
            <a:ext cx="9980682" cy="109696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base"/>
            <a:r>
              <a:rPr lang="en-US" sz="4000" dirty="0" smtClean="0">
                <a:solidFill>
                  <a:srgbClr val="00A0A8"/>
                </a:solidFill>
                <a:latin typeface="Impact" panose="020B0806030902050204" pitchFamily="34" charset="0"/>
              </a:rPr>
              <a:t>Rad </a:t>
            </a:r>
            <a:r>
              <a:rPr lang="en-US" sz="4000" dirty="0" err="1" smtClean="0">
                <a:solidFill>
                  <a:srgbClr val="00A0A8"/>
                </a:solidFill>
                <a:latin typeface="Impact" panose="020B0806030902050204" pitchFamily="34" charset="0"/>
              </a:rPr>
              <a:t>sa</a:t>
            </a:r>
            <a:r>
              <a:rPr lang="en-US" sz="4000" dirty="0" smtClean="0">
                <a:solidFill>
                  <a:srgbClr val="00A0A8"/>
                </a:solidFill>
                <a:latin typeface="Impact" panose="020B0806030902050204" pitchFamily="34" charset="0"/>
              </a:rPr>
              <a:t> </a:t>
            </a:r>
            <a:r>
              <a:rPr lang="en-US" sz="4000" dirty="0" err="1" smtClean="0">
                <a:solidFill>
                  <a:srgbClr val="00A0A8"/>
                </a:solidFill>
                <a:latin typeface="Impact" panose="020B0806030902050204" pitchFamily="34" charset="0"/>
              </a:rPr>
              <a:t>fajlovima</a:t>
            </a:r>
            <a:endParaRPr lang="en-US" sz="4000" dirty="0">
              <a:solidFill>
                <a:srgbClr val="00A0A8"/>
              </a:solidFill>
              <a:latin typeface="Impact" panose="020B080603090205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84155" y="2136337"/>
            <a:ext cx="895723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/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Prem</a:t>
            </a:r>
            <a:r>
              <a:rPr lang="sr-Latn-ME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eštanje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fajlova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je </a:t>
            </a:r>
            <a:r>
              <a:rPr 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procedura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slična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onoj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kod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kopiranja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samo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um</a:t>
            </a:r>
            <a:r>
              <a:rPr lang="sr-Latn-ME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esto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Copy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koristi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Cut:</a:t>
            </a:r>
          </a:p>
          <a:p>
            <a:pPr marL="285750" indent="-285750" algn="just" fontAlgn="base">
              <a:buFont typeface="Wingdings" panose="05000000000000000000" pitchFamily="2" charset="2"/>
              <a:buChar char="ü"/>
            </a:pP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Selektujete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fajl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koji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želite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 </a:t>
            </a:r>
            <a:r>
              <a:rPr 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prem</a:t>
            </a:r>
            <a:r>
              <a:rPr lang="sr-Latn-ME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estite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 fontAlgn="base">
              <a:buFont typeface="Wingdings" panose="05000000000000000000" pitchFamily="2" charset="2"/>
              <a:buChar char="ü"/>
            </a:pP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Izdate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komandu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Cut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Ovu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komandu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možete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pronaći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meniju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Organise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/Edit,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je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aktivirati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iz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palete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alatki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klikom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ikonu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Cut.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Fajl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</a:t>
            </a:r>
            <a:r>
              <a:rPr lang="sr-Latn-ME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ešta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privremenu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memoriju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(Clipboard).</a:t>
            </a:r>
          </a:p>
          <a:p>
            <a:pPr marL="285750" indent="-285750" algn="just" fontAlgn="base">
              <a:buFont typeface="Wingdings" panose="05000000000000000000" pitchFamily="2" charset="2"/>
              <a:buChar char="ü"/>
            </a:pP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Pozicionirate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lokaciju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gd</a:t>
            </a:r>
            <a:r>
              <a:rPr lang="sr-Latn-ME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želite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 </a:t>
            </a:r>
            <a:r>
              <a:rPr 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</a:t>
            </a:r>
            <a:r>
              <a:rPr lang="sr-Latn-ME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estite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fajl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 fontAlgn="base">
              <a:buFont typeface="Wingdings" panose="05000000000000000000" pitchFamily="2" charset="2"/>
              <a:buChar char="ü"/>
            </a:pP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Izdate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komandu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Paste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Ovu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komandu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možete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pronaći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meniju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Organise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/Edit,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je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aktivirati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iz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palete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alatki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klikom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ikonu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Paste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Fajl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prem</a:t>
            </a:r>
            <a:r>
              <a:rPr lang="sr-Latn-ME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ešta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iz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privremene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memorije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hard disk a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zatim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briše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iz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izvornog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foldera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966077" y="2136336"/>
            <a:ext cx="8793387" cy="286232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 fontAlgn="base"/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Ukoliko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imate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potrebu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nekom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fajlu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prom</a:t>
            </a:r>
            <a:r>
              <a:rPr lang="sr-Latn-ME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ij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enite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ime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ćete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učiniti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</a:t>
            </a:r>
            <a:r>
              <a:rPr lang="sr-Latn-ME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edeći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način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sr-Latn-ME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/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 fontAlgn="base">
              <a:buFont typeface="Wingdings" panose="05000000000000000000" pitchFamily="2" charset="2"/>
              <a:buChar char="ü"/>
            </a:pP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Aktivirate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Explorer.</a:t>
            </a:r>
          </a:p>
          <a:p>
            <a:pPr marL="285750" indent="-285750" algn="just" fontAlgn="base">
              <a:buFont typeface="Wingdings" panose="05000000000000000000" pitchFamily="2" charset="2"/>
              <a:buChar char="ü"/>
            </a:pP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Pronađete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selektujete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fajl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kome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želite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prom</a:t>
            </a:r>
            <a:r>
              <a:rPr lang="sr-Latn-ME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ij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eniti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ime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 fontAlgn="base">
              <a:buFont typeface="Wingdings" panose="05000000000000000000" pitchFamily="2" charset="2"/>
              <a:buChar char="ü"/>
            </a:pP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Izdate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komandu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Rename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(prom</a:t>
            </a:r>
            <a:r>
              <a:rPr lang="sr-Latn-ME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ij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ime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Ovu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komandu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možete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pronaći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meniju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File.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Eventualno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možete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potražiti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ikonu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istim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imenom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uglavnom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nije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dio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standardnog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seta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palete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alatki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285750" indent="-285750" algn="just" fontAlgn="base">
              <a:buFont typeface="Wingdings" panose="05000000000000000000" pitchFamily="2" charset="2"/>
              <a:buChar char="ü"/>
            </a:pP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Nakon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toga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će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prozor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koji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sadrži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staro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ime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postati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aktivan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omogućiti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ukucate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prekucate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preko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starog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novo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ime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pozicioniranje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možete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koristiti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miša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strelice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Sa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BackSpace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Delete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tasterima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vršite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brisanje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viška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876126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55">
            <a:extLst>
              <a:ext uri="{FF2B5EF4-FFF2-40B4-BE49-F238E27FC236}">
                <a16:creationId xmlns:a16="http://schemas.microsoft.com/office/drawing/2014/main" id="{6D2C93AC-EBE3-4E67-A867-76D5D6BEDB10}"/>
              </a:ext>
            </a:extLst>
          </p:cNvPr>
          <p:cNvSpPr/>
          <p:nvPr/>
        </p:nvSpPr>
        <p:spPr>
          <a:xfrm>
            <a:off x="-8798784" y="0"/>
            <a:ext cx="11326831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CE9E3B68-B936-49FB-94D8-7AC0076CF488}"/>
              </a:ext>
            </a:extLst>
          </p:cNvPr>
          <p:cNvSpPr/>
          <p:nvPr/>
        </p:nvSpPr>
        <p:spPr>
          <a:xfrm>
            <a:off x="-7847639" y="0"/>
            <a:ext cx="9570941" cy="685800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3B77930A-0489-40A5-B3D7-053D64BD29C4}"/>
              </a:ext>
            </a:extLst>
          </p:cNvPr>
          <p:cNvSpPr/>
          <p:nvPr/>
        </p:nvSpPr>
        <p:spPr>
          <a:xfrm>
            <a:off x="-7985042" y="0"/>
            <a:ext cx="8871737" cy="6858000"/>
          </a:xfrm>
          <a:prstGeom prst="rect">
            <a:avLst/>
          </a:prstGeom>
          <a:solidFill>
            <a:srgbClr val="5D737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371C6EE2-CCA6-4F94-870B-CB9D61CEBE17}"/>
              </a:ext>
            </a:extLst>
          </p:cNvPr>
          <p:cNvSpPr/>
          <p:nvPr/>
        </p:nvSpPr>
        <p:spPr>
          <a:xfrm>
            <a:off x="-7962177" y="-1"/>
            <a:ext cx="5781368" cy="6858000"/>
          </a:xfrm>
          <a:prstGeom prst="rect">
            <a:avLst/>
          </a:prstGeom>
          <a:solidFill>
            <a:srgbClr val="F0EEF0"/>
          </a:solidFill>
          <a:ln>
            <a:noFill/>
          </a:ln>
          <a:effectLst>
            <a:outerShdw blurRad="215900" dist="38100" sx="101000" sy="101000" algn="l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2"/>
          <p:cNvSpPr txBox="1">
            <a:spLocks/>
          </p:cNvSpPr>
          <p:nvPr/>
        </p:nvSpPr>
        <p:spPr>
          <a:xfrm>
            <a:off x="1700437" y="222228"/>
            <a:ext cx="9980682" cy="109696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base"/>
            <a:r>
              <a:rPr lang="en-US" sz="4000" dirty="0" smtClean="0">
                <a:solidFill>
                  <a:srgbClr val="00A0A8"/>
                </a:solidFill>
                <a:latin typeface="Impact" panose="020B0806030902050204" pitchFamily="34" charset="0"/>
              </a:rPr>
              <a:t>Rad </a:t>
            </a:r>
            <a:r>
              <a:rPr lang="en-US" sz="4000" dirty="0" err="1" smtClean="0">
                <a:solidFill>
                  <a:srgbClr val="00A0A8"/>
                </a:solidFill>
                <a:latin typeface="Impact" panose="020B0806030902050204" pitchFamily="34" charset="0"/>
              </a:rPr>
              <a:t>sa</a:t>
            </a:r>
            <a:r>
              <a:rPr lang="en-US" sz="4000" dirty="0" smtClean="0">
                <a:solidFill>
                  <a:srgbClr val="00A0A8"/>
                </a:solidFill>
                <a:latin typeface="Impact" panose="020B0806030902050204" pitchFamily="34" charset="0"/>
              </a:rPr>
              <a:t> </a:t>
            </a:r>
            <a:r>
              <a:rPr lang="en-US" sz="4000" dirty="0" err="1" smtClean="0">
                <a:solidFill>
                  <a:srgbClr val="00A0A8"/>
                </a:solidFill>
                <a:latin typeface="Impact" panose="020B0806030902050204" pitchFamily="34" charset="0"/>
              </a:rPr>
              <a:t>fajlovima</a:t>
            </a:r>
            <a:endParaRPr lang="en-US" sz="4000" dirty="0">
              <a:solidFill>
                <a:srgbClr val="00A0A8"/>
              </a:solidFill>
              <a:latin typeface="Impact" panose="020B080603090205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98693" y="2274837"/>
            <a:ext cx="880638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/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Explorer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vam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omogućava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brzo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jednostavno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kopirate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pom</a:t>
            </a:r>
            <a:r>
              <a:rPr lang="sr-Latn-ME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erate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datoteke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Prethodno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ih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morate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selektovati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označiti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Ako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želite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označiti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grupu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datoteka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koje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nizu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onda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desnom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dijelu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prozora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Explorer-a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kliknete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prvu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datoteku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nizu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pritisnete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taster 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Shift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držite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pitisnut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onda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kliknete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posl</a:t>
            </a:r>
            <a:r>
              <a:rPr lang="sr-Latn-ME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ednju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datoteku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nizu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Kad</a:t>
            </a:r>
            <a:r>
              <a:rPr lang="sr-Latn-ME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otpustite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taster Shift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ostaće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zatamnjena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grupa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datoteka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fontAlgn="base"/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Kada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označavate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datoteke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koje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nisu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nizu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onda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označite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kliknete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prvu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od </a:t>
            </a:r>
            <a:r>
              <a:rPr 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njih</a:t>
            </a:r>
            <a:r>
              <a:rPr lang="sr-Latn-ME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pritisnete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taster 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Control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držite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pritisnutog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zatim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birate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kliknete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sledeće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fajlove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foldere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koje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želite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selektovati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Kada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odaberete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sve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potrebne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fajlove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otpustite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taster Ctrl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998693" y="1999200"/>
            <a:ext cx="8869680" cy="3693319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just" fontAlgn="base"/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kreiranje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novih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foldera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procedura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je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</a:t>
            </a:r>
            <a:r>
              <a:rPr lang="sr-Latn-ME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edeća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 algn="just" fontAlgn="base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Pokrenete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Explorer.</a:t>
            </a:r>
          </a:p>
          <a:p>
            <a:pPr marL="285750" indent="-285750" algn="just" fontAlgn="base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Pozicionirate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lokaciju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gd</a:t>
            </a:r>
            <a:r>
              <a:rPr lang="sr-Latn-ME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želite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</a:t>
            </a:r>
            <a:r>
              <a:rPr lang="sr-Latn-ME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estite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novi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folder</a:t>
            </a:r>
            <a:r>
              <a:rPr lang="sr-Latn-ME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 fontAlgn="base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Pozicija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gd</a:t>
            </a:r>
            <a:r>
              <a:rPr lang="sr-Latn-ME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 se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nalazimo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treba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biti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folder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koji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omogućava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skladištenje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pamćenje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 fontAlgn="base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meniju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File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izaberete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New Folder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automatski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će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kreirati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novi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folder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ponuđenim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imenom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New Folder.</a:t>
            </a:r>
          </a:p>
          <a:p>
            <a:pPr marL="285750" indent="-285750" algn="just" fontAlgn="base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Sam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unos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imena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izvodi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kucanjem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tastature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561610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55">
            <a:extLst>
              <a:ext uri="{FF2B5EF4-FFF2-40B4-BE49-F238E27FC236}">
                <a16:creationId xmlns:a16="http://schemas.microsoft.com/office/drawing/2014/main" id="{6D2C93AC-EBE3-4E67-A867-76D5D6BEDB10}"/>
              </a:ext>
            </a:extLst>
          </p:cNvPr>
          <p:cNvSpPr/>
          <p:nvPr/>
        </p:nvSpPr>
        <p:spPr>
          <a:xfrm>
            <a:off x="-8798784" y="0"/>
            <a:ext cx="11326831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CE9E3B68-B936-49FB-94D8-7AC0076CF488}"/>
              </a:ext>
            </a:extLst>
          </p:cNvPr>
          <p:cNvSpPr/>
          <p:nvPr/>
        </p:nvSpPr>
        <p:spPr>
          <a:xfrm>
            <a:off x="-7847639" y="0"/>
            <a:ext cx="9570941" cy="685800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3B77930A-0489-40A5-B3D7-053D64BD29C4}"/>
              </a:ext>
            </a:extLst>
          </p:cNvPr>
          <p:cNvSpPr/>
          <p:nvPr/>
        </p:nvSpPr>
        <p:spPr>
          <a:xfrm>
            <a:off x="-7985042" y="0"/>
            <a:ext cx="8871737" cy="6858000"/>
          </a:xfrm>
          <a:prstGeom prst="rect">
            <a:avLst/>
          </a:prstGeom>
          <a:solidFill>
            <a:srgbClr val="5D737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371C6EE2-CCA6-4F94-870B-CB9D61CEBE17}"/>
              </a:ext>
            </a:extLst>
          </p:cNvPr>
          <p:cNvSpPr/>
          <p:nvPr/>
        </p:nvSpPr>
        <p:spPr>
          <a:xfrm>
            <a:off x="-7962177" y="-1"/>
            <a:ext cx="5781368" cy="6858000"/>
          </a:xfrm>
          <a:prstGeom prst="rect">
            <a:avLst/>
          </a:prstGeom>
          <a:solidFill>
            <a:srgbClr val="F0EEF0"/>
          </a:solidFill>
          <a:ln>
            <a:noFill/>
          </a:ln>
          <a:effectLst>
            <a:outerShdw blurRad="215900" dist="38100" sx="101000" sy="101000" algn="l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985245" y="3754550"/>
            <a:ext cx="883992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/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brisanju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treba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držati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jednog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osnovnog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pravila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briše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samo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ono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što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smo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sigurni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čemu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služi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pretpostavka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 je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nešto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višak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je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vrlo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opasna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sr-Latn-ME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/>
            <a:r>
              <a:rPr 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Operacija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brisanja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fajla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obavlja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 u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dva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koraka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 algn="just" fontAlgn="base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Selektujete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fajl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koji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želite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izbrisati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 fontAlgn="base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Izdate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komandu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Delete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sr-Latn-ME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/>
            <a:r>
              <a:rPr 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Ovu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komandu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možete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aktivirati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direktno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tastature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pritiskom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taster Delete,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je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aktivirati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iz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palete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alatki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klikom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ikonu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Delete.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Fajlovi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prebacuju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 Recycle Bin.</a:t>
            </a:r>
          </a:p>
          <a:p>
            <a:pPr algn="just" fontAlgn="base"/>
            <a:endParaRPr lang="sr-Latn-ME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985245" y="3328617"/>
            <a:ext cx="8839923" cy="237744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 fontAlgn="base"/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Recycle Bin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je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sistemski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folder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koji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služi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privremeno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čuvanje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fajlova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informacije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 tome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gd</a:t>
            </a:r>
            <a:r>
              <a:rPr lang="sr-Latn-ME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nalazili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prilikom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(u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momentu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brisanja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Potražite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Desktopu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ikonu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korpe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otpa</a:t>
            </a:r>
            <a:r>
              <a:rPr lang="sr-Latn-ME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Recycle Bin.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Klikn</a:t>
            </a:r>
            <a:r>
              <a:rPr lang="sr-Latn-ME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nju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otvoriće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prozor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unutar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kojeg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će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biti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spisak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ranije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izbrisanih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fajlova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Ako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selektujete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nek</a:t>
            </a:r>
            <a:r>
              <a:rPr lang="sr-Latn-ME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od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fajlova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iz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korpe</a:t>
            </a:r>
            <a:r>
              <a:rPr lang="sr-Latn-ME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imate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ponuđene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mogućnosti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ih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trajno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izbrišete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ih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rekonstruišete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052" name="Picture 4" descr="Eraser_walk.cycle | Graphic design blog, Isometric design, After effects  character animation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6289" y="74429"/>
            <a:ext cx="4338917" cy="3254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e 12"/>
          <p:cNvSpPr txBox="1">
            <a:spLocks/>
          </p:cNvSpPr>
          <p:nvPr/>
        </p:nvSpPr>
        <p:spPr>
          <a:xfrm>
            <a:off x="4356847" y="1153042"/>
            <a:ext cx="7616240" cy="109696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base"/>
            <a:r>
              <a:rPr lang="en-US" sz="4000" dirty="0" err="1" smtClean="0">
                <a:solidFill>
                  <a:srgbClr val="00A0A8"/>
                </a:solidFill>
                <a:latin typeface="Impact" panose="020B0806030902050204" pitchFamily="34" charset="0"/>
              </a:rPr>
              <a:t>Brisanje</a:t>
            </a:r>
            <a:r>
              <a:rPr lang="en-US" sz="4000" dirty="0" smtClean="0">
                <a:solidFill>
                  <a:srgbClr val="00A0A8"/>
                </a:solidFill>
                <a:latin typeface="Impact" panose="020B0806030902050204" pitchFamily="34" charset="0"/>
              </a:rPr>
              <a:t> </a:t>
            </a:r>
            <a:r>
              <a:rPr lang="en-US" sz="4000" dirty="0" err="1" smtClean="0">
                <a:solidFill>
                  <a:srgbClr val="00A0A8"/>
                </a:solidFill>
                <a:latin typeface="Impact" panose="020B0806030902050204" pitchFamily="34" charset="0"/>
              </a:rPr>
              <a:t>fajlova</a:t>
            </a:r>
            <a:endParaRPr lang="en-US" sz="4000" dirty="0">
              <a:solidFill>
                <a:srgbClr val="00A0A8"/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85606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26196</TotalTime>
  <Words>1565</Words>
  <Application>Microsoft Office PowerPoint</Application>
  <PresentationFormat>Widescreen</PresentationFormat>
  <Paragraphs>80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Malgun Gothic</vt:lpstr>
      <vt:lpstr>Arial</vt:lpstr>
      <vt:lpstr>Calibri</vt:lpstr>
      <vt:lpstr>Calibri Light</vt:lpstr>
      <vt:lpstr>Impact</vt:lpstr>
      <vt:lpstr>Times New Roman</vt:lpstr>
      <vt:lpstr>Wingdings</vt:lpstr>
      <vt:lpstr>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Zähringer</dc:creator>
  <cp:lastModifiedBy>User</cp:lastModifiedBy>
  <cp:revision>185</cp:revision>
  <dcterms:created xsi:type="dcterms:W3CDTF">2017-01-05T13:17:27Z</dcterms:created>
  <dcterms:modified xsi:type="dcterms:W3CDTF">2020-12-17T21:16:01Z</dcterms:modified>
</cp:coreProperties>
</file>