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2FFD1B5-6DCE-47BB-8157-B7961318DF9A}" type="datetimeFigureOut">
              <a:rPr lang="en-US" smtClean="0"/>
              <a:pPr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DA131D-2722-4E68-823D-610202BD9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r.wikipedia.org/wiki/%D0%95%D0%BB%D0%B5%D0%BA%D1%82%D1%80%D0%B8%D1%87%D0%BD%D0%B0_%D1%81%D1%82%D1%80%D1%83%D1%98%D0%B0" TargetMode="External"/><Relationship Id="rId2" Type="http://schemas.openxmlformats.org/officeDocument/2006/relationships/hyperlink" Target="https://sr.wikipedia.org/wiki/%D0%95%D0%BB%D0%B5%D0%BA%D1%82%D1%80%D0%B8%D1%87%D0%BD%D0%B0_%D0%BA%D0%BE%D0%BB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r.wikipedia.org/wiki/%D0%9F%D0%BE%D0%B6%D0%B0%D1%8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933056"/>
            <a:ext cx="6172200" cy="1016134"/>
          </a:xfrm>
        </p:spPr>
        <p:txBody>
          <a:bodyPr/>
          <a:lstStyle/>
          <a:p>
            <a:r>
              <a:rPr lang="en-US" dirty="0" smtClean="0"/>
              <a:t>INSTALACIONI OSIGURA</a:t>
            </a:r>
            <a:r>
              <a:rPr lang="sr-Latn-ME" dirty="0" smtClean="0"/>
              <a:t>ČI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Oznake instalacionih osigurača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/>
              <a:t>Instalacioni</a:t>
            </a:r>
            <a:r>
              <a:rPr lang="en-US" sz="3200" dirty="0" smtClean="0"/>
              <a:t> </a:t>
            </a:r>
            <a:r>
              <a:rPr lang="en-US" sz="3200" dirty="0" err="1" smtClean="0"/>
              <a:t>osigurači</a:t>
            </a:r>
            <a:r>
              <a:rPr lang="en-US" sz="3200" dirty="0" smtClean="0"/>
              <a:t> </a:t>
            </a:r>
            <a:r>
              <a:rPr lang="en-US" sz="3200" dirty="0" err="1" smtClean="0"/>
              <a:t>moraju</a:t>
            </a:r>
            <a:r>
              <a:rPr lang="en-US" sz="3200" dirty="0" smtClean="0"/>
              <a:t> </a:t>
            </a:r>
            <a:r>
              <a:rPr lang="en-US" sz="3200" dirty="0" err="1" smtClean="0"/>
              <a:t>da</a:t>
            </a:r>
            <a:r>
              <a:rPr lang="en-US" sz="3200" dirty="0" smtClean="0"/>
              <a:t> nose </a:t>
            </a: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sledeće</a:t>
            </a:r>
            <a:r>
              <a:rPr lang="en-US" sz="3200" dirty="0" smtClean="0"/>
              <a:t> </a:t>
            </a:r>
            <a:r>
              <a:rPr lang="en-US" sz="3200" dirty="0" err="1" smtClean="0"/>
              <a:t>oznake</a:t>
            </a:r>
            <a:r>
              <a:rPr lang="en-US" sz="3200" dirty="0" smtClean="0"/>
              <a:t>:</a:t>
            </a:r>
            <a:endParaRPr lang="sr-Latn-ME" sz="3200" dirty="0" smtClean="0"/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err="1" smtClean="0"/>
              <a:t>nazivnu</a:t>
            </a:r>
            <a:r>
              <a:rPr lang="en-US" sz="3200" dirty="0" smtClean="0"/>
              <a:t> </a:t>
            </a:r>
            <a:r>
              <a:rPr lang="en-US" sz="3200" dirty="0" err="1" smtClean="0"/>
              <a:t>struju</a:t>
            </a:r>
            <a:r>
              <a:rPr lang="en-US" sz="3200" dirty="0" smtClean="0"/>
              <a:t> u </a:t>
            </a:r>
            <a:r>
              <a:rPr lang="en-US" sz="3200" dirty="0" err="1" smtClean="0"/>
              <a:t>amperima</a:t>
            </a:r>
            <a:endParaRPr lang="en-US" sz="3200" dirty="0" smtClean="0"/>
          </a:p>
          <a:p>
            <a:r>
              <a:rPr lang="en-US" sz="3200" dirty="0" err="1" smtClean="0"/>
              <a:t>nazivni</a:t>
            </a:r>
            <a:r>
              <a:rPr lang="en-US" sz="3200" dirty="0" smtClean="0"/>
              <a:t> </a:t>
            </a:r>
            <a:r>
              <a:rPr lang="en-US" sz="3200" dirty="0" err="1" smtClean="0"/>
              <a:t>napon</a:t>
            </a:r>
            <a:r>
              <a:rPr lang="en-US" sz="3200" dirty="0" smtClean="0"/>
              <a:t> u </a:t>
            </a:r>
            <a:r>
              <a:rPr lang="en-US" sz="3200" dirty="0" err="1" smtClean="0"/>
              <a:t>voltima</a:t>
            </a:r>
            <a:endParaRPr lang="en-US" sz="3200" dirty="0" smtClean="0"/>
          </a:p>
          <a:p>
            <a:r>
              <a:rPr lang="vi-VN" sz="3200" dirty="0" smtClean="0"/>
              <a:t>naziv ili oznaku proizvođača</a:t>
            </a:r>
          </a:p>
          <a:p>
            <a:r>
              <a:rPr lang="en-US" sz="3200" dirty="0" err="1" smtClean="0"/>
              <a:t>oznaku</a:t>
            </a:r>
            <a:r>
              <a:rPr lang="en-US" sz="3200" dirty="0" smtClean="0"/>
              <a:t> </a:t>
            </a:r>
            <a:r>
              <a:rPr lang="en-US" sz="3200" dirty="0" err="1" smtClean="0"/>
              <a:t>tipa</a:t>
            </a:r>
            <a:r>
              <a:rPr lang="en-US" sz="3200" dirty="0" smtClean="0"/>
              <a:t> </a:t>
            </a:r>
            <a:r>
              <a:rPr lang="en-US" sz="3200" dirty="0" err="1" smtClean="0"/>
              <a:t>osigurača</a:t>
            </a:r>
            <a:endParaRPr lang="en-US" sz="3200" dirty="0" smtClean="0"/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i="1" dirty="0" err="1">
                <a:latin typeface="Arial Narrow" pitchFamily="34" charset="0"/>
              </a:rPr>
              <a:t>Osigurač</a:t>
            </a:r>
            <a:r>
              <a:rPr lang="en-US" sz="2800" i="1" dirty="0">
                <a:latin typeface="Arial Narrow" pitchFamily="34" charset="0"/>
              </a:rPr>
              <a:t> je </a:t>
            </a:r>
            <a:r>
              <a:rPr lang="en-US" sz="2800" i="1" dirty="0" err="1">
                <a:latin typeface="Arial Narrow" pitchFamily="34" charset="0"/>
              </a:rPr>
              <a:t>uređaj</a:t>
            </a:r>
            <a:r>
              <a:rPr lang="en-US" sz="2800" i="1" dirty="0">
                <a:latin typeface="Arial Narrow" pitchFamily="34" charset="0"/>
              </a:rPr>
              <a:t> </a:t>
            </a:r>
            <a:r>
              <a:rPr lang="en-US" sz="2800" i="1" dirty="0" err="1">
                <a:latin typeface="Arial Narrow" pitchFamily="34" charset="0"/>
              </a:rPr>
              <a:t>koji</a:t>
            </a:r>
            <a:r>
              <a:rPr lang="en-US" sz="2800" i="1" dirty="0">
                <a:latin typeface="Arial Narrow" pitchFamily="34" charset="0"/>
              </a:rPr>
              <a:t> u </a:t>
            </a:r>
            <a:r>
              <a:rPr lang="en-US" sz="2800" i="1" dirty="0" err="1" smtClean="0">
                <a:latin typeface="Arial Narrow" pitchFamily="34" charset="0"/>
                <a:hlinkClick r:id="rId2" tooltip="Električna kola"/>
              </a:rPr>
              <a:t>električnim</a:t>
            </a:r>
            <a:r>
              <a:rPr lang="en-US" sz="2800" i="1" dirty="0" smtClean="0">
                <a:latin typeface="Arial Narrow" pitchFamily="34" charset="0"/>
                <a:hlinkClick r:id="rId2" tooltip="Električna kola"/>
              </a:rPr>
              <a:t> </a:t>
            </a:r>
            <a:r>
              <a:rPr lang="en-US" sz="2800" i="1" dirty="0" err="1">
                <a:latin typeface="Arial Narrow" pitchFamily="34" charset="0"/>
                <a:hlinkClick r:id="rId2" tooltip="Električna kola"/>
              </a:rPr>
              <a:t>kolima</a:t>
            </a:r>
            <a:r>
              <a:rPr lang="en-US" sz="2800" i="1" dirty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služi</a:t>
            </a:r>
            <a:r>
              <a:rPr lang="sr-Latn-ME" sz="2800" i="1" dirty="0" smtClean="0">
                <a:latin typeface="Arial Narrow" pitchFamily="34" charset="0"/>
              </a:rPr>
              <a:t> </a:t>
            </a:r>
          </a:p>
          <a:p>
            <a:pPr>
              <a:buNone/>
            </a:pPr>
            <a:r>
              <a:rPr lang="en-US" sz="2800" i="1" dirty="0" err="1" smtClean="0">
                <a:latin typeface="Arial Narrow" pitchFamily="34" charset="0"/>
              </a:rPr>
              <a:t>kao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zaštita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od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prevelike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  <a:hlinkClick r:id="rId3" tooltip="Električna struja"/>
              </a:rPr>
              <a:t>struje</a:t>
            </a:r>
            <a:r>
              <a:rPr lang="en-US" sz="2800" i="1" dirty="0" smtClean="0">
                <a:latin typeface="Arial Narrow" pitchFamily="34" charset="0"/>
              </a:rPr>
              <a:t>.</a:t>
            </a:r>
          </a:p>
          <a:p>
            <a:pPr>
              <a:buNone/>
            </a:pPr>
            <a:endParaRPr lang="sr-Latn-ME" sz="2800" i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2800" i="1" dirty="0" err="1" smtClean="0">
                <a:latin typeface="Arial Narrow" pitchFamily="34" charset="0"/>
              </a:rPr>
              <a:t>Osigurači</a:t>
            </a:r>
            <a:r>
              <a:rPr lang="en-US" sz="2800" i="1" dirty="0" smtClean="0">
                <a:latin typeface="Arial Narrow" pitchFamily="34" charset="0"/>
              </a:rPr>
              <a:t> </a:t>
            </a:r>
            <a:r>
              <a:rPr lang="en-US" sz="2800" i="1" dirty="0" err="1" smtClean="0">
                <a:latin typeface="Arial Narrow" pitchFamily="34" charset="0"/>
              </a:rPr>
              <a:t>su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obavezni</a:t>
            </a:r>
            <a:r>
              <a:rPr lang="en-US" sz="2800" i="1" dirty="0" smtClean="0">
                <a:latin typeface="Arial Narrow" pitchFamily="34" charset="0"/>
              </a:rPr>
              <a:t> </a:t>
            </a:r>
            <a:r>
              <a:rPr lang="en-US" sz="2800" i="1" dirty="0" err="1" smtClean="0">
                <a:latin typeface="Arial Narrow" pitchFamily="34" charset="0"/>
              </a:rPr>
              <a:t>delovi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električnih</a:t>
            </a:r>
            <a:r>
              <a:rPr lang="en-US" sz="2800" i="1" dirty="0" smtClean="0">
                <a:latin typeface="Arial Narrow" pitchFamily="34" charset="0"/>
              </a:rPr>
              <a:t> kola </a:t>
            </a:r>
            <a:r>
              <a:rPr lang="en-US" sz="2800" i="1" dirty="0" err="1" smtClean="0">
                <a:latin typeface="Arial Narrow" pitchFamily="34" charset="0"/>
              </a:rPr>
              <a:t>i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štite</a:t>
            </a:r>
            <a:endParaRPr lang="sr-Latn-ME" sz="2800" i="1" dirty="0">
              <a:latin typeface="Arial Narrow" pitchFamily="34" charset="0"/>
            </a:endParaRPr>
          </a:p>
          <a:p>
            <a:pPr>
              <a:buNone/>
            </a:pPr>
            <a:r>
              <a:rPr lang="en-US" sz="2800" i="1" dirty="0" err="1" smtClean="0">
                <a:latin typeface="Arial Narrow" pitchFamily="34" charset="0"/>
              </a:rPr>
              <a:t>uređaje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</a:rPr>
              <a:t>od</a:t>
            </a:r>
            <a:r>
              <a:rPr lang="en-US" sz="2800" i="1" dirty="0" smtClean="0">
                <a:latin typeface="Arial Narrow" pitchFamily="34" charset="0"/>
              </a:rPr>
              <a:t> </a:t>
            </a:r>
            <a:r>
              <a:rPr lang="en-US" sz="2800" i="1" dirty="0" err="1" smtClean="0">
                <a:latin typeface="Arial Narrow" pitchFamily="34" charset="0"/>
              </a:rPr>
              <a:t>kvara</a:t>
            </a:r>
            <a:r>
              <a:rPr lang="en-US" sz="2800" i="1" dirty="0" smtClean="0">
                <a:latin typeface="Arial Narrow" pitchFamily="34" charset="0"/>
              </a:rPr>
              <a:t> </a:t>
            </a:r>
            <a:r>
              <a:rPr lang="en-US" sz="2800" i="1" dirty="0" err="1" smtClean="0">
                <a:latin typeface="Arial Narrow" pitchFamily="34" charset="0"/>
              </a:rPr>
              <a:t>ili</a:t>
            </a:r>
            <a:r>
              <a:rPr lang="en-US" sz="2800" i="1" dirty="0" smtClean="0">
                <a:latin typeface="Arial Narrow" pitchFamily="34" charset="0"/>
              </a:rPr>
              <a:t> </a:t>
            </a:r>
            <a:r>
              <a:rPr lang="en-US" sz="2800" i="1" dirty="0" err="1" smtClean="0">
                <a:latin typeface="Arial Narrow" pitchFamily="34" charset="0"/>
                <a:hlinkClick r:id="rId4" tooltip="Požar"/>
              </a:rPr>
              <a:t>požara</a:t>
            </a:r>
            <a:r>
              <a:rPr lang="en-US" sz="2800" i="1" dirty="0" smtClean="0">
                <a:latin typeface="Arial Narrow" pitchFamily="34" charset="0"/>
              </a:rPr>
              <a:t>.</a:t>
            </a:r>
            <a:endParaRPr lang="sr-Latn-ME" sz="2800" i="1" dirty="0" smtClean="0">
              <a:latin typeface="Arial Narrow" pitchFamily="34" charset="0"/>
            </a:endParaRPr>
          </a:p>
          <a:p>
            <a:pPr>
              <a:buNone/>
            </a:pPr>
            <a:endParaRPr lang="sr-Latn-ME" sz="2800" dirty="0" smtClean="0"/>
          </a:p>
          <a:p>
            <a:pPr>
              <a:buNone/>
            </a:pPr>
            <a:r>
              <a:rPr lang="vi-VN" sz="2800" dirty="0" smtClean="0"/>
              <a:t>Pojam osigurača je vezan uz nam</a:t>
            </a:r>
            <a:r>
              <a:rPr lang="sr-Latn-ME" sz="2800" dirty="0" smtClean="0">
                <a:latin typeface="Arial Narrow" pitchFamily="34" charset="0"/>
              </a:rPr>
              <a:t>j</a:t>
            </a:r>
            <a:r>
              <a:rPr lang="vi-VN" sz="2800" dirty="0" smtClean="0"/>
              <a:t>erno</a:t>
            </a:r>
            <a:r>
              <a:rPr lang="sr-Latn-ME" sz="2800" dirty="0" smtClean="0">
                <a:latin typeface="Arial Narrow" pitchFamily="34" charset="0"/>
              </a:rPr>
              <a:t> </a:t>
            </a:r>
            <a:r>
              <a:rPr lang="vi-VN" sz="2800" dirty="0" smtClean="0"/>
              <a:t>oslabljeno </a:t>
            </a:r>
            <a:endParaRPr lang="sr-Latn-ME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vi-VN" sz="2800" dirty="0" smtClean="0"/>
              <a:t>m</a:t>
            </a:r>
            <a:r>
              <a:rPr lang="sr-Latn-ME" sz="2800" dirty="0" smtClean="0">
                <a:latin typeface="Arial Narrow" pitchFamily="34" charset="0"/>
              </a:rPr>
              <a:t>j</a:t>
            </a:r>
            <a:r>
              <a:rPr lang="vi-VN" sz="2800" dirty="0" smtClean="0"/>
              <a:t>esto (ili poseban uređaj)</a:t>
            </a:r>
            <a:r>
              <a:rPr lang="sr-Latn-ME" sz="2800" dirty="0" smtClean="0">
                <a:latin typeface="Arial Narrow" pitchFamily="34" charset="0"/>
              </a:rPr>
              <a:t> </a:t>
            </a:r>
            <a:r>
              <a:rPr lang="vi-VN" sz="2800" dirty="0" smtClean="0"/>
              <a:t>uklopljeno u električnu </a:t>
            </a:r>
            <a:endParaRPr lang="sr-Latn-ME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vi-VN" sz="2800" dirty="0" smtClean="0"/>
              <a:t>instalaciju, koje</a:t>
            </a:r>
            <a:r>
              <a:rPr lang="sr-Latn-ME" sz="2800" dirty="0" smtClean="0">
                <a:latin typeface="Arial Narrow" pitchFamily="34" charset="0"/>
              </a:rPr>
              <a:t> </a:t>
            </a:r>
            <a:r>
              <a:rPr lang="vi-VN" sz="2800" dirty="0" smtClean="0"/>
              <a:t>prekida napajanje instalacije u</a:t>
            </a:r>
            <a:endParaRPr lang="sr-Latn-ME" sz="2800" dirty="0" smtClean="0">
              <a:latin typeface="Arial Narrow" pitchFamily="34" charset="0"/>
            </a:endParaRPr>
          </a:p>
          <a:p>
            <a:pPr>
              <a:buNone/>
            </a:pPr>
            <a:r>
              <a:rPr lang="sr-Latn-ME" sz="2800" dirty="0" smtClean="0">
                <a:latin typeface="Arial Narrow" pitchFamily="34" charset="0"/>
              </a:rPr>
              <a:t>s</a:t>
            </a:r>
            <a:r>
              <a:rPr lang="vi-VN" sz="2800" dirty="0" smtClean="0"/>
              <a:t>lučaju</a:t>
            </a:r>
            <a:r>
              <a:rPr lang="sr-Latn-ME" sz="2800" dirty="0" smtClean="0">
                <a:latin typeface="Arial Narrow" pitchFamily="34" charset="0"/>
              </a:rPr>
              <a:t> p</a:t>
            </a:r>
            <a:r>
              <a:rPr lang="vi-VN" sz="2800" dirty="0" smtClean="0"/>
              <a:t>reopterećenja</a:t>
            </a:r>
            <a:r>
              <a:rPr lang="sr-Latn-ME" sz="2800" dirty="0" smtClean="0">
                <a:latin typeface="Arial Narrow" pitchFamily="34" charset="0"/>
              </a:rPr>
              <a:t> </a:t>
            </a:r>
            <a:r>
              <a:rPr lang="vi-VN" sz="2800" dirty="0" smtClean="0"/>
              <a:t>ili kratkog spoja. </a:t>
            </a:r>
            <a:endParaRPr lang="en-US" sz="2800" dirty="0" smtClean="0">
              <a:latin typeface="Arial Narrow" pitchFamily="34" charset="0"/>
            </a:endParaRPr>
          </a:p>
          <a:p>
            <a:pPr>
              <a:buNone/>
            </a:pPr>
            <a:endParaRPr lang="en-US" sz="2800" i="1" dirty="0" smtClean="0">
              <a:latin typeface="Arial Narrow" pitchFamily="34" charset="0"/>
            </a:endParaRPr>
          </a:p>
          <a:p>
            <a:pPr>
              <a:buNone/>
            </a:pPr>
            <a:endParaRPr lang="sr-Latn-ME" sz="2800" i="1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i="1" u="sng" dirty="0" err="1" smtClean="0">
                <a:latin typeface="Arial Narrow" pitchFamily="34" charset="0"/>
              </a:rPr>
              <a:t>Prema</a:t>
            </a:r>
            <a:r>
              <a:rPr lang="en-US" sz="3000" i="1" u="sng" dirty="0" smtClean="0">
                <a:latin typeface="Arial Narrow" pitchFamily="34" charset="0"/>
              </a:rPr>
              <a:t> </a:t>
            </a:r>
            <a:r>
              <a:rPr lang="en-US" sz="3000" i="1" u="sng" dirty="0" err="1" smtClean="0">
                <a:latin typeface="Arial Narrow" pitchFamily="34" charset="0"/>
              </a:rPr>
              <a:t>Omovom</a:t>
            </a:r>
            <a:r>
              <a:rPr lang="en-US" sz="3000" i="1" u="sng" dirty="0" smtClean="0">
                <a:latin typeface="Arial Narrow" pitchFamily="34" charset="0"/>
              </a:rPr>
              <a:t> </a:t>
            </a:r>
            <a:r>
              <a:rPr lang="en-US" sz="3000" i="1" u="sng" dirty="0" err="1" smtClean="0">
                <a:latin typeface="Arial Narrow" pitchFamily="34" charset="0"/>
              </a:rPr>
              <a:t>zakonu</a:t>
            </a:r>
            <a:endParaRPr lang="en-US" sz="3000" i="1" u="sng" dirty="0" smtClean="0">
              <a:latin typeface="Arial Narrow" pitchFamily="34" charset="0"/>
            </a:endParaRPr>
          </a:p>
          <a:p>
            <a:pPr>
              <a:buNone/>
            </a:pPr>
            <a:endParaRPr lang="sr-Latn-ME" b="1" dirty="0" smtClean="0">
              <a:latin typeface="Arial Narrow" pitchFamily="34" charset="0"/>
            </a:endParaRPr>
          </a:p>
          <a:p>
            <a:pPr>
              <a:buNone/>
            </a:pPr>
            <a:endParaRPr lang="sr-Latn-ME" b="1" dirty="0">
              <a:latin typeface="Arial Narrow" pitchFamily="34" charset="0"/>
            </a:endParaRPr>
          </a:p>
          <a:p>
            <a:pPr>
              <a:buNone/>
            </a:pPr>
            <a:endParaRPr lang="sr-Latn-ME" sz="4000" b="1" dirty="0" smtClean="0">
              <a:latin typeface="Arial Narrow" pitchFamily="34" charset="0"/>
            </a:endParaRPr>
          </a:p>
          <a:p>
            <a:pPr>
              <a:buNone/>
            </a:pPr>
            <a:endParaRPr lang="sr-Latn-ME" b="1" dirty="0" smtClean="0">
              <a:latin typeface="Arial Narrow" pitchFamily="34" charset="0"/>
            </a:endParaRPr>
          </a:p>
          <a:p>
            <a:pPr>
              <a:buNone/>
            </a:pPr>
            <a:endParaRPr lang="en-US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vi-VN" dirty="0" smtClean="0"/>
              <a:t>u slučaju kratkog spoja (kad se stezaljke izvora</a:t>
            </a:r>
            <a:r>
              <a:rPr lang="sr-Latn-ME" dirty="0"/>
              <a:t> </a:t>
            </a:r>
            <a:r>
              <a:rPr lang="vi-VN" dirty="0" smtClean="0"/>
              <a:t>premoste debelim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provodnikom)</a:t>
            </a:r>
            <a:r>
              <a:rPr lang="sr-Latn-ME" dirty="0" smtClean="0"/>
              <a:t> </a:t>
            </a:r>
            <a:r>
              <a:rPr lang="vi-VN" dirty="0" smtClean="0"/>
              <a:t>tj. kad je otpor</a:t>
            </a:r>
            <a:r>
              <a:rPr lang="sr-Latn-ME" dirty="0"/>
              <a:t> </a:t>
            </a:r>
            <a:r>
              <a:rPr lang="vi-VN" dirty="0" smtClean="0"/>
              <a:t>strujnog kruga izvan izvora = 0,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kroz </a:t>
            </a:r>
            <a:r>
              <a:rPr lang="sr-Latn-ME" dirty="0" smtClean="0"/>
              <a:t> </a:t>
            </a:r>
            <a:r>
              <a:rPr lang="vi-VN" dirty="0" smtClean="0"/>
              <a:t>izvor bi</a:t>
            </a:r>
            <a:r>
              <a:rPr lang="sr-Latn-ME" dirty="0"/>
              <a:t> </a:t>
            </a:r>
            <a:r>
              <a:rPr lang="vi-VN" dirty="0" smtClean="0"/>
              <a:t>teoretski trebala poteći</a:t>
            </a:r>
            <a:r>
              <a:rPr lang="sr-Latn-ME" dirty="0" smtClean="0"/>
              <a:t> </a:t>
            </a:r>
            <a:r>
              <a:rPr lang="vi-VN" dirty="0" smtClean="0"/>
              <a:t>struja neizm</a:t>
            </a:r>
            <a:r>
              <a:rPr lang="sr-Latn-ME" dirty="0" smtClean="0"/>
              <a:t>j</a:t>
            </a:r>
            <a:r>
              <a:rPr lang="vi-VN" dirty="0" smtClean="0"/>
              <a:t>erno velike</a:t>
            </a:r>
            <a:r>
              <a:rPr lang="sr-Latn-ME" dirty="0"/>
              <a:t>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jačine.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Kako međutim i u tom slučaju u imeniocu</a:t>
            </a:r>
            <a:r>
              <a:rPr lang="sr-Latn-ME" dirty="0" smtClean="0"/>
              <a:t> </a:t>
            </a:r>
            <a:r>
              <a:rPr lang="vi-VN" dirty="0" smtClean="0"/>
              <a:t>izraza</a:t>
            </a:r>
            <a:r>
              <a:rPr lang="sr-Latn-ME" dirty="0" smtClean="0"/>
              <a:t> </a:t>
            </a:r>
            <a:r>
              <a:rPr lang="vi-VN" dirty="0" smtClean="0"/>
              <a:t>postoji</a:t>
            </a:r>
            <a:r>
              <a:rPr lang="sr-Latn-ME" dirty="0" smtClean="0"/>
              <a:t> </a:t>
            </a:r>
          </a:p>
          <a:p>
            <a:pPr>
              <a:buNone/>
            </a:pPr>
            <a:r>
              <a:rPr lang="vi-VN" dirty="0" smtClean="0"/>
              <a:t>unutrašnji otpor izvora Ri, struja će imati</a:t>
            </a:r>
            <a:r>
              <a:rPr lang="sr-Latn-ME" dirty="0"/>
              <a:t> </a:t>
            </a:r>
            <a:r>
              <a:rPr lang="vi-VN" dirty="0" smtClean="0"/>
              <a:t>vrlo veliku, ali</a:t>
            </a:r>
            <a:r>
              <a:rPr lang="sr-Latn-ME" dirty="0" smtClean="0"/>
              <a:t> </a:t>
            </a:r>
            <a:r>
              <a:rPr lang="vi-VN" dirty="0" smtClean="0"/>
              <a:t>ipak </a:t>
            </a:r>
            <a:endParaRPr lang="sr-Latn-ME" dirty="0" smtClean="0"/>
          </a:p>
          <a:p>
            <a:pPr>
              <a:buNone/>
            </a:pPr>
            <a:r>
              <a:rPr lang="vi-VN" dirty="0" smtClean="0"/>
              <a:t>ograničenu jačinu.</a:t>
            </a:r>
            <a:r>
              <a:rPr lang="sr-Latn-ME" dirty="0"/>
              <a:t> </a:t>
            </a:r>
            <a:r>
              <a:rPr lang="vi-VN" dirty="0" smtClean="0"/>
              <a:t>Nazivamo je</a:t>
            </a:r>
            <a:r>
              <a:rPr lang="sr-Latn-ME" dirty="0"/>
              <a:t> </a:t>
            </a:r>
            <a:r>
              <a:rPr lang="vi-VN" b="1" u="sng" dirty="0" smtClean="0"/>
              <a:t>struja kratkog spoja.</a:t>
            </a:r>
            <a:endParaRPr lang="en-US" u="sng" dirty="0" smtClean="0">
              <a:latin typeface="Arial Narrow" pitchFamily="34" charset="0"/>
            </a:endParaRPr>
          </a:p>
          <a:p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04664"/>
            <a:ext cx="3241154" cy="2531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768850" y="1952625"/>
          <a:ext cx="114300" cy="177800"/>
        </p:xfrm>
        <a:graphic>
          <a:graphicData uri="http://schemas.openxmlformats.org/presentationml/2006/ole">
            <p:oleObj spid="_x0000_s2053" name="Equation" r:id="rId4" imgW="114120" imgH="177480" progId="Equation.DSMT4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907704" y="1340768"/>
          <a:ext cx="1149805" cy="1080120"/>
        </p:xfrm>
        <a:graphic>
          <a:graphicData uri="http://schemas.openxmlformats.org/presentationml/2006/ole">
            <p:oleObj spid="_x0000_s2054" name="Equation" r:id="rId5" imgW="41904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3200" dirty="0"/>
              <a:t>Struja kratkog spoja je skoro </a:t>
            </a:r>
            <a:r>
              <a:rPr lang="vi-VN" sz="3200" dirty="0" smtClean="0"/>
              <a:t>uv</a:t>
            </a:r>
            <a:r>
              <a:rPr lang="sr-Latn-ME" sz="3200" dirty="0" smtClean="0"/>
              <a:t>ij</a:t>
            </a:r>
            <a:r>
              <a:rPr lang="vi-VN" sz="3200" dirty="0" smtClean="0"/>
              <a:t>ek dovoljno</a:t>
            </a:r>
            <a:endParaRPr lang="sr-Latn-ME" sz="3200" dirty="0" smtClean="0"/>
          </a:p>
          <a:p>
            <a:pPr>
              <a:buNone/>
            </a:pPr>
            <a:r>
              <a:rPr lang="vi-VN" sz="3200" dirty="0" smtClean="0"/>
              <a:t>jaka </a:t>
            </a:r>
            <a:r>
              <a:rPr lang="vi-VN" sz="3200" dirty="0"/>
              <a:t>da razori izvor, </a:t>
            </a:r>
            <a:r>
              <a:rPr lang="vi-VN" sz="3200" dirty="0" smtClean="0"/>
              <a:t>pa </a:t>
            </a:r>
            <a:r>
              <a:rPr lang="vi-VN" sz="3200" dirty="0"/>
              <a:t>se u izvore </a:t>
            </a:r>
            <a:r>
              <a:rPr lang="vi-VN" sz="3200" dirty="0" smtClean="0"/>
              <a:t>ugrađuju</a:t>
            </a:r>
            <a:r>
              <a:rPr lang="sr-Latn-ME" sz="3200" dirty="0" smtClean="0"/>
              <a:t> </a:t>
            </a:r>
          </a:p>
          <a:p>
            <a:pPr>
              <a:buNone/>
            </a:pPr>
            <a:r>
              <a:rPr lang="vi-VN" sz="3200" dirty="0" smtClean="0"/>
              <a:t>osigurači </a:t>
            </a:r>
            <a:r>
              <a:rPr lang="vi-VN" sz="3200" dirty="0"/>
              <a:t>koji prekidaju strujni tok ako </a:t>
            </a:r>
            <a:r>
              <a:rPr lang="vi-VN" sz="3200" dirty="0" smtClean="0"/>
              <a:t>struja</a:t>
            </a:r>
            <a:r>
              <a:rPr lang="sr-Latn-ME" sz="3200" dirty="0" smtClean="0"/>
              <a:t> </a:t>
            </a:r>
          </a:p>
          <a:p>
            <a:pPr>
              <a:buNone/>
            </a:pPr>
            <a:r>
              <a:rPr lang="vi-VN" sz="3200" dirty="0" smtClean="0"/>
              <a:t>kroz </a:t>
            </a:r>
            <a:r>
              <a:rPr lang="vi-VN" sz="3200" dirty="0"/>
              <a:t>njih preraste </a:t>
            </a:r>
            <a:r>
              <a:rPr lang="vi-VN" sz="3200" dirty="0" smtClean="0"/>
              <a:t>dozvoljenu</a:t>
            </a:r>
            <a:r>
              <a:rPr lang="sr-Latn-ME" sz="3200" dirty="0" smtClean="0"/>
              <a:t> </a:t>
            </a:r>
            <a:r>
              <a:rPr lang="vi-VN" sz="3200" dirty="0" smtClean="0"/>
              <a:t>vr</a:t>
            </a:r>
            <a:r>
              <a:rPr lang="sr-Latn-ME" sz="3200" dirty="0" smtClean="0"/>
              <a:t>ij</a:t>
            </a:r>
            <a:r>
              <a:rPr lang="vi-VN" sz="3200" dirty="0" smtClean="0"/>
              <a:t>ednost</a:t>
            </a:r>
            <a:r>
              <a:rPr lang="vi-VN" sz="3200" dirty="0"/>
              <a:t>. </a:t>
            </a:r>
            <a:endParaRPr lang="sr-Latn-ME" sz="3200" dirty="0" smtClean="0"/>
          </a:p>
          <a:p>
            <a:pPr>
              <a:buNone/>
            </a:pP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Prejake</a:t>
            </a:r>
            <a:r>
              <a:rPr lang="en-US" sz="3200" dirty="0" smtClean="0"/>
              <a:t> </a:t>
            </a:r>
            <a:r>
              <a:rPr lang="en-US" sz="3200" dirty="0" err="1" smtClean="0"/>
              <a:t>struje</a:t>
            </a:r>
            <a:r>
              <a:rPr lang="en-US" sz="3200" dirty="0" smtClean="0"/>
              <a:t> </a:t>
            </a:r>
            <a:r>
              <a:rPr lang="en-US" sz="3200" dirty="0" err="1" smtClean="0"/>
              <a:t>mogu</a:t>
            </a:r>
            <a:r>
              <a:rPr lang="en-US" sz="3200" dirty="0" smtClean="0"/>
              <a:t> </a:t>
            </a:r>
            <a:r>
              <a:rPr lang="en-US" sz="3200" dirty="0" err="1" smtClean="0"/>
              <a:t>oštetiti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potrošače,ali</a:t>
            </a:r>
            <a:r>
              <a:rPr lang="en-US" sz="3200" dirty="0" smtClean="0"/>
              <a:t> </a:t>
            </a: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instalacije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smtClean="0"/>
              <a:t>pa se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skuplji</a:t>
            </a:r>
            <a:r>
              <a:rPr lang="sr-Latn-ME" sz="3200" dirty="0" smtClean="0"/>
              <a:t> </a:t>
            </a:r>
            <a:r>
              <a:rPr lang="en-US" sz="3200" dirty="0" err="1" smtClean="0"/>
              <a:t>potrošači</a:t>
            </a:r>
            <a:r>
              <a:rPr lang="en-US" sz="3200" dirty="0" smtClean="0"/>
              <a:t>, </a:t>
            </a:r>
            <a:r>
              <a:rPr lang="en-US" sz="3200" dirty="0" err="1" smtClean="0"/>
              <a:t>kao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sve</a:t>
            </a:r>
            <a:r>
              <a:rPr lang="en-US" sz="3200" dirty="0" smtClean="0"/>
              <a:t> </a:t>
            </a:r>
            <a:r>
              <a:rPr lang="en-US" sz="3200" dirty="0" err="1" smtClean="0"/>
              <a:t>električne</a:t>
            </a:r>
            <a:r>
              <a:rPr lang="en-US" sz="3200" dirty="0" smtClean="0"/>
              <a:t> </a:t>
            </a:r>
            <a:r>
              <a:rPr lang="en-US" sz="3200" dirty="0" err="1" smtClean="0"/>
              <a:t>instalacije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štite</a:t>
            </a:r>
            <a:r>
              <a:rPr lang="en-US" sz="3200" dirty="0" smtClean="0"/>
              <a:t> </a:t>
            </a:r>
            <a:endParaRPr lang="sr-Latn-ME" sz="3200" dirty="0" smtClean="0"/>
          </a:p>
          <a:p>
            <a:pPr>
              <a:buNone/>
            </a:pPr>
            <a:r>
              <a:rPr lang="en-US" sz="3200" dirty="0" err="1" smtClean="0"/>
              <a:t>odgovarajućim</a:t>
            </a:r>
            <a:r>
              <a:rPr lang="en-US" sz="3200" dirty="0" smtClean="0"/>
              <a:t> </a:t>
            </a:r>
            <a:r>
              <a:rPr lang="en-US" sz="3200" dirty="0" err="1" smtClean="0"/>
              <a:t>osiguračima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>
              <a:buNone/>
            </a:pP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3200" i="1" dirty="0"/>
              <a:t>Prosto strujno kolo sa izvorom i </a:t>
            </a:r>
            <a:r>
              <a:rPr lang="vi-VN" sz="3200" i="1" dirty="0" smtClean="0"/>
              <a:t>potrošačem</a:t>
            </a:r>
            <a:endParaRPr lang="sr-Latn-ME" sz="3200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  <a:p>
            <a:pPr>
              <a:buNone/>
            </a:pPr>
            <a:endParaRPr lang="sr-Latn-ME" i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8214281" cy="2916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99592" y="3573016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IZVOR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76256" y="4149080"/>
            <a:ext cx="1497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POTROŠAČ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31840" y="4221088"/>
            <a:ext cx="1831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OSIGURAČ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92080" y="3861048"/>
            <a:ext cx="1675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PREKIDAČ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Podjela  osigurača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U </a:t>
            </a:r>
            <a:r>
              <a:rPr lang="en-US" dirty="0" err="1"/>
              <a:t>opštem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 smtClean="0"/>
              <a:t>razlikujemo</a:t>
            </a:r>
            <a:r>
              <a:rPr lang="sr-Latn-ME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visokonaponske</a:t>
            </a:r>
            <a:r>
              <a:rPr lang="en-US" dirty="0" smtClean="0"/>
              <a:t> </a:t>
            </a:r>
            <a:endParaRPr lang="sr-Latn-ME" dirty="0" smtClean="0"/>
          </a:p>
          <a:p>
            <a:pPr>
              <a:buFontTx/>
              <a:buChar char="-"/>
            </a:pPr>
            <a:r>
              <a:rPr lang="en-US" dirty="0" err="1" smtClean="0"/>
              <a:t>niskonaponske</a:t>
            </a:r>
            <a:r>
              <a:rPr lang="en-US" dirty="0" smtClean="0"/>
              <a:t> </a:t>
            </a:r>
            <a:r>
              <a:rPr lang="en-US" dirty="0" err="1"/>
              <a:t>osigurače</a:t>
            </a:r>
            <a:r>
              <a:rPr lang="en-US" dirty="0"/>
              <a:t>. </a:t>
            </a:r>
            <a:endParaRPr lang="sr-Latn-ME" dirty="0" smtClean="0"/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en-US" dirty="0" err="1" smtClean="0"/>
              <a:t>Visokonaponski</a:t>
            </a:r>
            <a:r>
              <a:rPr lang="en-US" dirty="0" smtClean="0"/>
              <a:t> </a:t>
            </a:r>
            <a:r>
              <a:rPr lang="en-US" dirty="0" err="1"/>
              <a:t>osigurači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zaštitu</a:t>
            </a:r>
            <a:endParaRPr lang="sr-Latn-ME" dirty="0" smtClean="0"/>
          </a:p>
          <a:p>
            <a:pPr>
              <a:buNone/>
            </a:pPr>
            <a:r>
              <a:rPr lang="en-US" dirty="0" err="1" smtClean="0"/>
              <a:t>energetskih</a:t>
            </a:r>
            <a:r>
              <a:rPr lang="en-US" dirty="0" smtClean="0"/>
              <a:t> </a:t>
            </a:r>
            <a:r>
              <a:rPr lang="en-US" dirty="0" err="1"/>
              <a:t>postrojenja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 smtClean="0"/>
              <a:t>niskonaponski</a:t>
            </a:r>
            <a:endParaRPr lang="sr-Latn-ME" dirty="0" smtClean="0"/>
          </a:p>
          <a:p>
            <a:pPr>
              <a:buNone/>
            </a:pP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u="sng" dirty="0" smtClean="0"/>
              <a:t>U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jednoj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električnoj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instalaciji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osigurači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najveće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nazivne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struje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postavljeni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su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kao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glavni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kućni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osigurači</a:t>
            </a:r>
            <a:r>
              <a:rPr lang="en-US" sz="3600" b="1" u="sng" dirty="0" smtClean="0"/>
              <a:t>.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Manje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nazivne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struje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su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osigurači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na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razvodnim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tablama</a:t>
            </a:r>
            <a:r>
              <a:rPr lang="en-US" sz="3600" b="1" u="sng" dirty="0" smtClean="0"/>
              <a:t>,</a:t>
            </a:r>
            <a:r>
              <a:rPr lang="sr-Latn-ME" sz="3600" b="1" u="sng" dirty="0" smtClean="0"/>
              <a:t> </a:t>
            </a:r>
            <a:r>
              <a:rPr lang="en-US" sz="3600" b="1" u="sng" dirty="0" smtClean="0"/>
              <a:t>a</a:t>
            </a:r>
            <a:endParaRPr lang="sr-Latn-ME" sz="3600" b="1" u="sng" dirty="0" smtClean="0"/>
          </a:p>
          <a:p>
            <a:pPr>
              <a:buNone/>
            </a:pPr>
            <a:r>
              <a:rPr lang="en-US" sz="3600" b="1" u="sng" dirty="0" err="1" smtClean="0"/>
              <a:t>najmanje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oni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osigurači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koji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osiguravaju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sam</a:t>
            </a:r>
            <a:r>
              <a:rPr lang="sr-Latn-ME" sz="3600" b="1" u="sng" dirty="0" smtClean="0"/>
              <a:t> </a:t>
            </a:r>
            <a:r>
              <a:rPr lang="en-US" sz="3600" b="1" u="sng" dirty="0" err="1" smtClean="0"/>
              <a:t>električni</a:t>
            </a:r>
            <a:r>
              <a:rPr lang="sr-Latn-ME" sz="3600" b="1" u="sng" dirty="0" smtClean="0"/>
              <a:t> </a:t>
            </a:r>
          </a:p>
          <a:p>
            <a:pPr>
              <a:buNone/>
            </a:pPr>
            <a:r>
              <a:rPr lang="en-US" sz="3600" b="1" u="sng" dirty="0" err="1" smtClean="0"/>
              <a:t>prijemnik</a:t>
            </a:r>
            <a:r>
              <a:rPr lang="en-US" sz="3600" b="1" u="sng" dirty="0" smtClean="0"/>
              <a:t>.</a:t>
            </a:r>
            <a:endParaRPr lang="en-US" sz="36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Đe se postavljaju osigurači?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Osigurači</a:t>
            </a:r>
            <a:r>
              <a:rPr lang="en-US" dirty="0" smtClean="0"/>
              <a:t> se </a:t>
            </a:r>
            <a:r>
              <a:rPr lang="en-US" dirty="0" err="1" smtClean="0"/>
              <a:t>postavljaju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početku</a:t>
            </a:r>
            <a:r>
              <a:rPr lang="en-US" dirty="0" smtClean="0"/>
              <a:t> </a:t>
            </a:r>
            <a:r>
              <a:rPr lang="en-US" dirty="0" err="1" smtClean="0"/>
              <a:t>svake</a:t>
            </a:r>
            <a:endParaRPr lang="sr-Latn-ME" dirty="0" smtClean="0"/>
          </a:p>
          <a:p>
            <a:pPr marL="457200" indent="-457200">
              <a:buNone/>
            </a:pPr>
            <a:r>
              <a:rPr lang="sr-Latn-ME" dirty="0" smtClean="0"/>
              <a:t>	</a:t>
            </a:r>
            <a:r>
              <a:rPr lang="en-US" dirty="0" err="1" smtClean="0"/>
              <a:t>električne</a:t>
            </a:r>
            <a:r>
              <a:rPr lang="en-US" dirty="0" smtClean="0"/>
              <a:t> </a:t>
            </a:r>
            <a:r>
              <a:rPr lang="en-US" dirty="0" err="1" smtClean="0"/>
              <a:t>instalacije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estima</a:t>
            </a:r>
            <a:r>
              <a:rPr lang="en-US" dirty="0" smtClean="0"/>
              <a:t>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se 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pres</a:t>
            </a:r>
            <a:r>
              <a:rPr lang="sr-Latn-ME" dirty="0" smtClean="0"/>
              <a:t>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provodnika</a:t>
            </a:r>
            <a:r>
              <a:rPr lang="en-US" dirty="0" smtClean="0"/>
              <a:t>,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dužina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 </a:t>
            </a:r>
            <a:r>
              <a:rPr lang="en-US" dirty="0" err="1" smtClean="0"/>
              <a:t>manja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1m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osigurač</a:t>
            </a:r>
            <a:r>
              <a:rPr lang="en-US" dirty="0" smtClean="0"/>
              <a:t> </a:t>
            </a:r>
            <a:r>
              <a:rPr lang="en-US" dirty="0" err="1" smtClean="0"/>
              <a:t>postavljen</a:t>
            </a:r>
            <a:r>
              <a:rPr lang="en-US" dirty="0" smtClean="0"/>
              <a:t> </a:t>
            </a:r>
            <a:r>
              <a:rPr lang="en-US" dirty="0" err="1" smtClean="0"/>
              <a:t>ispred</a:t>
            </a:r>
            <a:r>
              <a:rPr lang="en-US" dirty="0" smtClean="0"/>
              <a:t> </a:t>
            </a:r>
            <a:r>
              <a:rPr lang="en-US" dirty="0" err="1" smtClean="0"/>
              <a:t>voda</a:t>
            </a:r>
            <a:r>
              <a:rPr lang="en-US" dirty="0" smtClean="0"/>
              <a:t> </a:t>
            </a:r>
            <a:r>
              <a:rPr lang="en-US" dirty="0" err="1" smtClean="0"/>
              <a:t>većeg</a:t>
            </a:r>
            <a:r>
              <a:rPr lang="en-US" dirty="0" smtClean="0"/>
              <a:t> pres</a:t>
            </a:r>
            <a:r>
              <a:rPr lang="sr-Latn-ME" dirty="0" smtClean="0"/>
              <a:t>j</a:t>
            </a:r>
            <a:r>
              <a:rPr lang="en-US" dirty="0" err="1" smtClean="0"/>
              <a:t>eka</a:t>
            </a:r>
            <a:r>
              <a:rPr lang="en-US" dirty="0" smtClean="0"/>
              <a:t> </a:t>
            </a:r>
            <a:r>
              <a:rPr lang="en-US" dirty="0" err="1" smtClean="0"/>
              <a:t>ujedno</a:t>
            </a:r>
            <a:r>
              <a:rPr lang="en-US" dirty="0" smtClean="0"/>
              <a:t> </a:t>
            </a:r>
            <a:r>
              <a:rPr lang="en-US" dirty="0" err="1" smtClean="0"/>
              <a:t>štiti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vod</a:t>
            </a:r>
            <a:r>
              <a:rPr lang="en-US" dirty="0" smtClean="0"/>
              <a:t> </a:t>
            </a:r>
            <a:r>
              <a:rPr lang="en-US" dirty="0" err="1" smtClean="0"/>
              <a:t>manjeg</a:t>
            </a:r>
            <a:r>
              <a:rPr lang="en-US" dirty="0" smtClean="0"/>
              <a:t> pres</a:t>
            </a:r>
            <a:r>
              <a:rPr lang="sr-Latn-ME" dirty="0" smtClean="0"/>
              <a:t>j</a:t>
            </a:r>
            <a:r>
              <a:rPr lang="en-US" dirty="0" err="1" smtClean="0"/>
              <a:t>eka</a:t>
            </a:r>
            <a:r>
              <a:rPr lang="en-US" dirty="0" smtClean="0"/>
              <a:t> </a:t>
            </a:r>
            <a:endParaRPr lang="sr-Latn-ME" dirty="0" smtClean="0"/>
          </a:p>
          <a:p>
            <a:pPr marL="457200" indent="-457200">
              <a:buNone/>
            </a:pPr>
            <a:r>
              <a:rPr lang="sr-Latn-ME" dirty="0" smtClean="0"/>
              <a:t>2.   </a:t>
            </a:r>
            <a:r>
              <a:rPr lang="vi-VN" dirty="0" smtClean="0"/>
              <a:t>U trofaznim i monofaznim mrežama osiguravaju se</a:t>
            </a:r>
            <a:endParaRPr lang="sr-Latn-ME" dirty="0" smtClean="0"/>
          </a:p>
          <a:p>
            <a:pPr marL="457200" indent="-457200">
              <a:buNone/>
            </a:pPr>
            <a:r>
              <a:rPr lang="sr-Latn-ME" dirty="0" smtClean="0"/>
              <a:t>	</a:t>
            </a:r>
            <a:r>
              <a:rPr lang="vi-VN" dirty="0" smtClean="0"/>
              <a:t>fazni  provodnici, dok se u nulti (neutralni) provodnik zaštitni element ne sm</a:t>
            </a:r>
            <a:r>
              <a:rPr lang="sr-Latn-ME" dirty="0" smtClean="0"/>
              <a:t>ij</a:t>
            </a:r>
            <a:r>
              <a:rPr lang="vi-VN" dirty="0" smtClean="0"/>
              <a:t>e ugrađivati </a:t>
            </a:r>
          </a:p>
          <a:p>
            <a:pPr marL="457200" indent="-457200">
              <a:buAutoNum type="arabicPeriod" startAt="3"/>
            </a:pPr>
            <a:r>
              <a:rPr lang="pl-PL" dirty="0" smtClean="0"/>
              <a:t>U kolima jednosmerne struje osiguravaju se oba pola</a:t>
            </a:r>
          </a:p>
          <a:p>
            <a:pPr marL="457200" indent="-457200">
              <a:buNone/>
            </a:pPr>
            <a:r>
              <a:rPr lang="pl-PL" dirty="0" smtClean="0"/>
              <a:t>  </a:t>
            </a:r>
          </a:p>
          <a:p>
            <a:pPr>
              <a:buNone/>
            </a:pPr>
            <a:r>
              <a:rPr lang="vi-VN" u="sng" dirty="0" smtClean="0"/>
              <a:t>Struja osiguranja određuje se prema opterećenju a na</a:t>
            </a:r>
            <a:r>
              <a:rPr lang="sr-Latn-ME" u="sng" dirty="0" smtClean="0"/>
              <a:t> </a:t>
            </a:r>
            <a:r>
              <a:rPr lang="vi-VN" u="sng" dirty="0" smtClean="0"/>
              <a:t>osnovu posebnih </a:t>
            </a:r>
            <a:endParaRPr lang="sr-Latn-ME" u="sng" dirty="0" smtClean="0"/>
          </a:p>
          <a:p>
            <a:pPr>
              <a:buNone/>
            </a:pPr>
            <a:r>
              <a:rPr lang="vi-VN" u="sng" dirty="0" smtClean="0"/>
              <a:t>tablica </a:t>
            </a:r>
            <a:r>
              <a:rPr lang="sr-Latn-ME" u="sng" dirty="0" smtClean="0"/>
              <a:t>!!!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Podjela instalacionih osigurača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prekidanje</a:t>
            </a:r>
            <a:r>
              <a:rPr lang="en-US" dirty="0" smtClean="0"/>
              <a:t> </a:t>
            </a:r>
            <a:r>
              <a:rPr lang="en-US" dirty="0" err="1" smtClean="0"/>
              <a:t>strujnog</a:t>
            </a:r>
            <a:r>
              <a:rPr lang="en-US" dirty="0" smtClean="0"/>
              <a:t> </a:t>
            </a:r>
            <a:endParaRPr lang="sr-Latn-ME" dirty="0" smtClean="0"/>
          </a:p>
          <a:p>
            <a:pPr>
              <a:buNone/>
            </a:pPr>
            <a:r>
              <a:rPr lang="en-US" dirty="0" smtClean="0"/>
              <a:t>kola </a:t>
            </a:r>
            <a:r>
              <a:rPr lang="en-US" dirty="0" err="1" smtClean="0"/>
              <a:t>električnih</a:t>
            </a:r>
            <a:r>
              <a:rPr lang="en-US" dirty="0" smtClean="0"/>
              <a:t> </a:t>
            </a:r>
            <a:r>
              <a:rPr lang="en-US" dirty="0" err="1" smtClean="0"/>
              <a:t>prijemnika</a:t>
            </a:r>
            <a:r>
              <a:rPr lang="en-US" dirty="0" smtClean="0"/>
              <a:t> </a:t>
            </a:r>
            <a:r>
              <a:rPr lang="sr-Latn-ME" dirty="0" smtClean="0"/>
              <a:t>(</a:t>
            </a:r>
            <a:r>
              <a:rPr lang="en-US" dirty="0" err="1" smtClean="0"/>
              <a:t>topljenjem</a:t>
            </a:r>
            <a:r>
              <a:rPr lang="en-US" dirty="0" smtClean="0"/>
              <a:t> </a:t>
            </a:r>
            <a:r>
              <a:rPr lang="en-US" dirty="0" err="1" smtClean="0"/>
              <a:t>specijalnog</a:t>
            </a:r>
            <a:r>
              <a:rPr lang="en-US" dirty="0" smtClean="0"/>
              <a:t> </a:t>
            </a:r>
            <a:endParaRPr lang="sr-Latn-ME" dirty="0" smtClean="0"/>
          </a:p>
          <a:p>
            <a:pPr>
              <a:buNone/>
            </a:pPr>
            <a:r>
              <a:rPr lang="en-US" dirty="0" err="1" smtClean="0"/>
              <a:t>umetka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tanke</a:t>
            </a:r>
            <a:r>
              <a:rPr lang="en-US" dirty="0" smtClean="0"/>
              <a:t> </a:t>
            </a:r>
            <a:r>
              <a:rPr lang="en-US" dirty="0" err="1" smtClean="0"/>
              <a:t>žice</a:t>
            </a:r>
            <a:r>
              <a:rPr lang="en-US" dirty="0" smtClean="0"/>
              <a:t>, </a:t>
            </a:r>
            <a:r>
              <a:rPr lang="en-US" dirty="0" err="1" smtClean="0"/>
              <a:t>elektromagnetom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endParaRPr lang="sr-Latn-ME" dirty="0" smtClean="0"/>
          </a:p>
          <a:p>
            <a:pPr>
              <a:buNone/>
            </a:pPr>
            <a:r>
              <a:rPr lang="en-US" dirty="0" err="1" smtClean="0"/>
              <a:t>termičkim</a:t>
            </a:r>
            <a:r>
              <a:rPr lang="en-US" dirty="0" smtClean="0"/>
              <a:t> </a:t>
            </a:r>
            <a:r>
              <a:rPr lang="en-US" dirty="0" err="1" smtClean="0"/>
              <a:t>dejstvom</a:t>
            </a:r>
            <a:r>
              <a:rPr lang="en-US" dirty="0" smtClean="0"/>
              <a:t> </a:t>
            </a:r>
            <a:r>
              <a:rPr lang="en-US" dirty="0" err="1" smtClean="0"/>
              <a:t>struje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instalacioni</a:t>
            </a:r>
            <a:r>
              <a:rPr lang="en-US" dirty="0" smtClean="0"/>
              <a:t> </a:t>
            </a:r>
            <a:r>
              <a:rPr lang="en-US" dirty="0" err="1" smtClean="0"/>
              <a:t>osigurači</a:t>
            </a:r>
            <a:r>
              <a:rPr lang="en-US" dirty="0" smtClean="0"/>
              <a:t> se </a:t>
            </a:r>
            <a:endParaRPr lang="sr-Latn-ME" dirty="0" smtClean="0"/>
          </a:p>
          <a:p>
            <a:pPr>
              <a:buNone/>
            </a:pP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</a:t>
            </a:r>
            <a:endParaRPr lang="sr-Latn-ME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err="1" smtClean="0"/>
              <a:t>instalacione</a:t>
            </a:r>
            <a:r>
              <a:rPr lang="en-US" b="1" dirty="0" smtClean="0"/>
              <a:t> </a:t>
            </a:r>
            <a:r>
              <a:rPr lang="en-US" b="1" dirty="0" err="1" smtClean="0"/>
              <a:t>osigurače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topljivim</a:t>
            </a:r>
            <a:r>
              <a:rPr lang="en-US" b="1" dirty="0" smtClean="0"/>
              <a:t> </a:t>
            </a:r>
            <a:r>
              <a:rPr lang="en-US" b="1" dirty="0" err="1" smtClean="0"/>
              <a:t>umetkom</a:t>
            </a:r>
            <a:r>
              <a:rPr lang="en-US" b="1" dirty="0" smtClean="0"/>
              <a:t> </a:t>
            </a:r>
          </a:p>
          <a:p>
            <a:r>
              <a:rPr lang="en-US" b="1" dirty="0" err="1" smtClean="0"/>
              <a:t>automatske</a:t>
            </a:r>
            <a:r>
              <a:rPr lang="en-US" b="1" dirty="0" smtClean="0"/>
              <a:t> </a:t>
            </a:r>
            <a:r>
              <a:rPr lang="en-US" b="1" dirty="0" err="1" smtClean="0"/>
              <a:t>instalacione</a:t>
            </a:r>
            <a:r>
              <a:rPr lang="en-US" b="1" dirty="0" smtClean="0"/>
              <a:t> </a:t>
            </a:r>
            <a:r>
              <a:rPr lang="en-US" b="1" dirty="0" err="1" smtClean="0"/>
              <a:t>osigurače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</TotalTime>
  <Words>293</Words>
  <Application>Microsoft Office PowerPoint</Application>
  <PresentationFormat>On-screen Show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Oriel</vt:lpstr>
      <vt:lpstr>Equation</vt:lpstr>
      <vt:lpstr>INSTALACIONI OSIGURAČI</vt:lpstr>
      <vt:lpstr>Slide 2</vt:lpstr>
      <vt:lpstr>Slide 3</vt:lpstr>
      <vt:lpstr>Slide 4</vt:lpstr>
      <vt:lpstr>Slide 5</vt:lpstr>
      <vt:lpstr>Podjela  osigurača</vt:lpstr>
      <vt:lpstr>Slide 7</vt:lpstr>
      <vt:lpstr>Đe se postavljaju osigurači?</vt:lpstr>
      <vt:lpstr>Podjela instalacionih osigurača</vt:lpstr>
      <vt:lpstr>Oznake instalacionih osigurača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INSTALACIONI OSIGURAČI</dc:title>
  <dc:creator>Asus</dc:creator>
  <cp:lastModifiedBy>Asus</cp:lastModifiedBy>
  <cp:revision>3</cp:revision>
  <dcterms:created xsi:type="dcterms:W3CDTF">2017-11-04T13:50:45Z</dcterms:created>
  <dcterms:modified xsi:type="dcterms:W3CDTF">2017-11-09T22:19:13Z</dcterms:modified>
</cp:coreProperties>
</file>