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6" r:id="rId3"/>
    <p:sldId id="257" r:id="rId4"/>
    <p:sldId id="261" r:id="rId5"/>
    <p:sldId id="262" r:id="rId6"/>
    <p:sldId id="259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B336E-A04B-4C08-9E4D-9136E99019CF}" type="datetimeFigureOut">
              <a:rPr lang="en-US" smtClean="0"/>
              <a:t>5/2/2020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58EF5-3451-438D-AB88-60D8006907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B336E-A04B-4C08-9E4D-9136E99019CF}" type="datetimeFigureOut">
              <a:rPr lang="en-US" smtClean="0"/>
              <a:t>5/2/2020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58EF5-3451-438D-AB88-60D8006907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B336E-A04B-4C08-9E4D-9136E99019CF}" type="datetimeFigureOut">
              <a:rPr lang="en-US" smtClean="0"/>
              <a:t>5/2/2020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58EF5-3451-438D-AB88-60D8006907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B336E-A04B-4C08-9E4D-9136E99019CF}" type="datetimeFigureOut">
              <a:rPr lang="en-US" smtClean="0"/>
              <a:t>5/2/2020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58EF5-3451-438D-AB88-60D8006907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B336E-A04B-4C08-9E4D-9136E99019CF}" type="datetimeFigureOut">
              <a:rPr lang="en-US" smtClean="0"/>
              <a:t>5/2/2020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58EF5-3451-438D-AB88-60D8006907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B336E-A04B-4C08-9E4D-9136E99019CF}" type="datetimeFigureOut">
              <a:rPr lang="en-US" smtClean="0"/>
              <a:t>5/2/2020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58EF5-3451-438D-AB88-60D8006907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B336E-A04B-4C08-9E4D-9136E99019CF}" type="datetimeFigureOut">
              <a:rPr lang="en-US" smtClean="0"/>
              <a:t>5/2/2020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58EF5-3451-438D-AB88-60D8006907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B336E-A04B-4C08-9E4D-9136E99019CF}" type="datetimeFigureOut">
              <a:rPr lang="en-US" smtClean="0"/>
              <a:t>5/2/2020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58EF5-3451-438D-AB88-60D8006907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B336E-A04B-4C08-9E4D-9136E99019CF}" type="datetimeFigureOut">
              <a:rPr lang="en-US" smtClean="0"/>
              <a:t>5/2/2020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58EF5-3451-438D-AB88-60D8006907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B336E-A04B-4C08-9E4D-9136E99019CF}" type="datetimeFigureOut">
              <a:rPr lang="en-US" smtClean="0"/>
              <a:t>5/2/2020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58EF5-3451-438D-AB88-60D8006907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B336E-A04B-4C08-9E4D-9136E99019CF}" type="datetimeFigureOut">
              <a:rPr lang="en-US" smtClean="0"/>
              <a:t>5/2/2020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B958EF5-3451-438D-AB88-60D80069076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68B336E-A04B-4C08-9E4D-9136E99019CF}" type="datetimeFigureOut">
              <a:rPr lang="en-US" smtClean="0"/>
              <a:t>5/2/2020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B958EF5-3451-438D-AB88-60D80069076D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10.jpeg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3.bin"/><Relationship Id="rId9" Type="http://schemas.openxmlformats.org/officeDocument/2006/relationships/image" Target="../media/image9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1.wmf"/><Relationship Id="rId9" Type="http://schemas.openxmlformats.org/officeDocument/2006/relationships/image" Target="../media/image13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dirty="0" smtClean="0"/>
              <a:t>VALJAK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smtClean="0"/>
              <a:t>DEFINICIJA I ZADACI ZA VJEŽBANJE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416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857232"/>
            <a:ext cx="878687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Berlin Sans FB Demi" pitchFamily="34" charset="0"/>
              </a:rPr>
              <a:t>                          </a:t>
            </a:r>
            <a:endParaRPr lang="en-US" sz="2800" dirty="0" smtClean="0">
              <a:latin typeface="Berlin Sans FB Demi" pitchFamily="34" charset="0"/>
            </a:endParaRPr>
          </a:p>
          <a:p>
            <a:r>
              <a:rPr lang="en-US" sz="2800" dirty="0" smtClean="0">
                <a:latin typeface="Berlin Sans FB Demi" pitchFamily="34" charset="0"/>
              </a:rPr>
              <a:t>DEF</a:t>
            </a:r>
            <a:r>
              <a:rPr lang="sr-Cyrl-C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prostora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ograni</a:t>
            </a:r>
            <a:r>
              <a:rPr lang="sr-Latn-RS" sz="2800" dirty="0" smtClean="0">
                <a:latin typeface="Times New Roman" pitchFamily="18" charset="0"/>
                <a:cs typeface="Times New Roman" pitchFamily="18" charset="0"/>
              </a:rPr>
              <a:t>čen </a:t>
            </a:r>
            <a:r>
              <a:rPr lang="sr-Cyrl-C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2800" dirty="0" smtClean="0">
                <a:latin typeface="Times New Roman" pitchFamily="18" charset="0"/>
                <a:cs typeface="Times New Roman" pitchFamily="18" charset="0"/>
              </a:rPr>
              <a:t>sa dvije</a:t>
            </a:r>
            <a:r>
              <a:rPr lang="sr-Cyrl-C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2800" dirty="0" smtClean="0">
                <a:latin typeface="Times New Roman" pitchFamily="18" charset="0"/>
                <a:cs typeface="Times New Roman" pitchFamily="18" charset="0"/>
              </a:rPr>
              <a:t>podudarne kružne</a:t>
            </a:r>
            <a:r>
              <a:rPr lang="sr-Cyrl-CS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2800" smtClean="0">
                <a:latin typeface="Times New Roman" pitchFamily="18" charset="0"/>
                <a:cs typeface="Times New Roman" pitchFamily="18" charset="0"/>
              </a:rPr>
              <a:t>površi </a:t>
            </a:r>
            <a:r>
              <a:rPr lang="sr-Latn-RS" sz="2800" dirty="0" smtClean="0">
                <a:latin typeface="Times New Roman" pitchFamily="18" charset="0"/>
                <a:cs typeface="Times New Roman" pitchFamily="18" charset="0"/>
              </a:rPr>
              <a:t>i jednom cilindričnom površi</a:t>
            </a:r>
            <a:r>
              <a:rPr lang="sr-Cyrl-C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2800" dirty="0" smtClean="0">
                <a:latin typeface="Times New Roman" pitchFamily="18" charset="0"/>
                <a:cs typeface="Times New Roman" pitchFamily="18" charset="0"/>
              </a:rPr>
              <a:t>naziva se VALJAK.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>
              <a:latin typeface="Berlin Sans FB Demi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3429000"/>
            <a:ext cx="7153275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2714620"/>
            <a:ext cx="9810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552" y="1628800"/>
            <a:ext cx="7686675" cy="3752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1124744"/>
            <a:ext cx="82809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polupre</a:t>
            </a:r>
            <a:r>
              <a:rPr lang="sr-Latn-RS" sz="2400" dirty="0" smtClean="0">
                <a:latin typeface="Times New Roman" pitchFamily="18" charset="0"/>
                <a:cs typeface="Times New Roman" pitchFamily="18" charset="0"/>
              </a:rPr>
              <a:t>čnik osnove valjka</a:t>
            </a:r>
          </a:p>
          <a:p>
            <a:r>
              <a:rPr lang="sr-Latn-RS" sz="2400" dirty="0" smtClean="0">
                <a:latin typeface="Times New Roman" pitchFamily="18" charset="0"/>
                <a:cs typeface="Times New Roman" pitchFamily="18" charset="0"/>
              </a:rPr>
              <a:t>H-visina valjka</a:t>
            </a:r>
          </a:p>
          <a:p>
            <a:r>
              <a:rPr lang="sr-Latn-RS" sz="2400" dirty="0" smtClean="0">
                <a:latin typeface="Times New Roman" pitchFamily="18" charset="0"/>
                <a:cs typeface="Times New Roman" pitchFamily="18" charset="0"/>
              </a:rPr>
              <a:t>B-površina baze</a:t>
            </a:r>
          </a:p>
          <a:p>
            <a:r>
              <a:rPr lang="sr-Latn-RS" sz="2400" dirty="0" smtClean="0">
                <a:latin typeface="Times New Roman" pitchFamily="18" charset="0"/>
                <a:cs typeface="Times New Roman" pitchFamily="18" charset="0"/>
              </a:rPr>
              <a:t>M-površina omotača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6700669"/>
              </p:ext>
            </p:extLst>
          </p:nvPr>
        </p:nvGraphicFramePr>
        <p:xfrm>
          <a:off x="508882" y="2694404"/>
          <a:ext cx="3415046" cy="18867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3" imgW="1091880" imgH="672840" progId="Equation.3">
                  <p:embed/>
                </p:oleObj>
              </mc:Choice>
              <mc:Fallback>
                <p:oleObj name="Equation" r:id="rId3" imgW="1091880" imgH="6728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08882" y="2694404"/>
                        <a:ext cx="3415046" cy="18867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377691"/>
              </p:ext>
            </p:extLst>
          </p:nvPr>
        </p:nvGraphicFramePr>
        <p:xfrm>
          <a:off x="4676889" y="2694404"/>
          <a:ext cx="2016224" cy="11666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5" imgW="736560" imgH="406080" progId="Equation.3">
                  <p:embed/>
                </p:oleObj>
              </mc:Choice>
              <mc:Fallback>
                <p:oleObj name="Equation" r:id="rId5" imgW="736560" imgH="4060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676889" y="2694404"/>
                        <a:ext cx="2016224" cy="11666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08016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User\Desktop\valjkooo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700808"/>
            <a:ext cx="3275856" cy="3816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7504" y="980728"/>
            <a:ext cx="88569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Šta je osni presjek valjka? To je ovaj pravougaonik koji  uočavamo na slici, čije su stranice 2r i H.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63888" y="1700808"/>
            <a:ext cx="5580112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dirty="0" smtClean="0"/>
              <a:t>Površina toga osnog presjeka je:</a:t>
            </a:r>
          </a:p>
          <a:p>
            <a:endParaRPr lang="sr-Latn-RS" dirty="0"/>
          </a:p>
          <a:p>
            <a:endParaRPr lang="sr-Latn-RS" dirty="0" smtClean="0"/>
          </a:p>
          <a:p>
            <a:r>
              <a:rPr lang="sr-Latn-RS" dirty="0" smtClean="0"/>
              <a:t> </a:t>
            </a: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Obim je :</a:t>
            </a:r>
          </a:p>
          <a:p>
            <a:endParaRPr lang="sr-Latn-RS" sz="2000" dirty="0">
              <a:latin typeface="Times New Roman" pitchFamily="18" charset="0"/>
              <a:cs typeface="Times New Roman" pitchFamily="18" charset="0"/>
            </a:endParaRPr>
          </a:p>
          <a:p>
            <a:endParaRPr lang="sr-Latn-R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A, takođe uočavamo i pravougli trougao čije su katete 2r i H, a hipotenuza je dijagonala  D pravougaonika sa slike. Možemo primijeniti Pitagorinu teoremu :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3567662"/>
              </p:ext>
            </p:extLst>
          </p:nvPr>
        </p:nvGraphicFramePr>
        <p:xfrm>
          <a:off x="3878418" y="2070140"/>
          <a:ext cx="1557678" cy="52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4" imgW="647640" imgH="241200" progId="Equation.3">
                  <p:embed/>
                </p:oleObj>
              </mc:Choice>
              <mc:Fallback>
                <p:oleObj name="Equation" r:id="rId4" imgW="647640" imgH="241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878418" y="2070140"/>
                        <a:ext cx="1557678" cy="5200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1562919"/>
              </p:ext>
            </p:extLst>
          </p:nvPr>
        </p:nvGraphicFramePr>
        <p:xfrm>
          <a:off x="3715858" y="2901137"/>
          <a:ext cx="1936262" cy="4811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6" imgW="901440" imgH="241200" progId="Equation.3">
                  <p:embed/>
                </p:oleObj>
              </mc:Choice>
              <mc:Fallback>
                <p:oleObj name="Equation" r:id="rId6" imgW="901440" imgH="241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715858" y="2901137"/>
                        <a:ext cx="1936262" cy="4811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1102685"/>
              </p:ext>
            </p:extLst>
          </p:nvPr>
        </p:nvGraphicFramePr>
        <p:xfrm>
          <a:off x="3779912" y="4778574"/>
          <a:ext cx="1952104" cy="4690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8" imgW="1015920" imgH="241200" progId="Equation.3">
                  <p:embed/>
                </p:oleObj>
              </mc:Choice>
              <mc:Fallback>
                <p:oleObj name="Equation" r:id="rId8" imgW="1015920" imgH="241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779912" y="4778574"/>
                        <a:ext cx="1952104" cy="4690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99141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6469" y="1070058"/>
            <a:ext cx="871296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Zadaci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vje</a:t>
            </a:r>
            <a:r>
              <a:rPr lang="sr-Latn-RS" sz="2400" dirty="0" smtClean="0">
                <a:latin typeface="Times New Roman" pitchFamily="18" charset="0"/>
                <a:cs typeface="Times New Roman" pitchFamily="18" charset="0"/>
              </a:rPr>
              <a:t>žbanje :</a:t>
            </a:r>
          </a:p>
          <a:p>
            <a:pPr marL="457200" indent="-457200">
              <a:buAutoNum type="arabicPeriod"/>
            </a:pPr>
            <a:r>
              <a:rPr lang="sr-Latn-R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Prečnik osnove valjka je 14 cm, a visina valjka je 9 cm. Izračunati P valjka.</a:t>
            </a:r>
          </a:p>
          <a:p>
            <a:pPr marL="457200" indent="-457200">
              <a:buAutoNum type="arabicPeriod"/>
            </a:pPr>
            <a:endParaRPr lang="sr-Latn-R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r>
              <a:rPr lang="sr-Latn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Površina valjka je 48         ,a površina omotača je 30          .</a:t>
            </a:r>
          </a:p>
          <a:p>
            <a:r>
              <a:rPr lang="sr-Latn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Izračunati : a) visinu valjka, b) zapreminu valjka</a:t>
            </a:r>
            <a:r>
              <a:rPr lang="sr-Latn-R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sr-Latn-R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RS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sr-Latn-R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r-Latn-RS" sz="2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Površina omotača i površina baze valjka su u razmjeri 6:1. Izračunaj zapreminu valjka ako je P=200         </a:t>
            </a:r>
            <a:r>
              <a:rPr lang="sr-Latn-R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sr-Latn-R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Latn-RS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4. Osni presjek valjka je kvadrat površine 100       . Izračunati površinu i zapreminu valjka.</a:t>
            </a:r>
          </a:p>
          <a:p>
            <a:endParaRPr lang="sr-Latn-RS" sz="2400" dirty="0">
              <a:latin typeface="Times New Roman" pitchFamily="18" charset="0"/>
              <a:cs typeface="Times New Roman" pitchFamily="18" charset="0"/>
            </a:endParaRPr>
          </a:p>
          <a:p>
            <a:endParaRPr lang="sr-Latn-R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6343481"/>
              </p:ext>
            </p:extLst>
          </p:nvPr>
        </p:nvGraphicFramePr>
        <p:xfrm>
          <a:off x="3347864" y="2564904"/>
          <a:ext cx="720080" cy="3389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" name="Equation" r:id="rId3" imgW="355320" imgH="203040" progId="Equation.3">
                  <p:embed/>
                </p:oleObj>
              </mc:Choice>
              <mc:Fallback>
                <p:oleObj name="Equation" r:id="rId3" imgW="35532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47864" y="2564904"/>
                        <a:ext cx="720080" cy="33899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0837603"/>
              </p:ext>
            </p:extLst>
          </p:nvPr>
        </p:nvGraphicFramePr>
        <p:xfrm>
          <a:off x="7164288" y="2564904"/>
          <a:ext cx="719137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2" name="Equation" r:id="rId5" imgW="355320" imgH="203040" progId="Equation.3">
                  <p:embed/>
                </p:oleObj>
              </mc:Choice>
              <mc:Fallback>
                <p:oleObj name="Equation" r:id="rId5" imgW="355320" imgH="20304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4288" y="2564904"/>
                        <a:ext cx="719137" cy="338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2697090"/>
              </p:ext>
            </p:extLst>
          </p:nvPr>
        </p:nvGraphicFramePr>
        <p:xfrm>
          <a:off x="5292080" y="4005064"/>
          <a:ext cx="719137" cy="33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3" name="Equation" r:id="rId7" imgW="355320" imgH="203040" progId="Equation.3">
                  <p:embed/>
                </p:oleObj>
              </mc:Choice>
              <mc:Fallback>
                <p:oleObj name="Equation" r:id="rId7" imgW="355320" imgH="20304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080" y="4005064"/>
                        <a:ext cx="719137" cy="338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4617384"/>
              </p:ext>
            </p:extLst>
          </p:nvPr>
        </p:nvGraphicFramePr>
        <p:xfrm>
          <a:off x="5940152" y="4725144"/>
          <a:ext cx="504056" cy="3472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4" name="Equation" r:id="rId8" imgW="279360" imgH="203040" progId="Equation.3">
                  <p:embed/>
                </p:oleObj>
              </mc:Choice>
              <mc:Fallback>
                <p:oleObj name="Equation" r:id="rId8" imgW="27936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940152" y="4725144"/>
                        <a:ext cx="504056" cy="3472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00178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1124744"/>
            <a:ext cx="835292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5. Površina pravog valjka je 84        , a visina mu je za 5 veća od prečnika osnove. Izračunati zapreminu valjka.</a:t>
            </a:r>
          </a:p>
          <a:p>
            <a:endParaRPr lang="sr-Latn-R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Latn-R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6. Od drvenog valjka poluprečnika osnove r=9 cm, visine 12 cm istesana je najveća moguća trostrana prizma. Kolika je zapremina otpadaka?</a:t>
            </a:r>
            <a:endParaRPr lang="en-US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9476381"/>
              </p:ext>
            </p:extLst>
          </p:nvPr>
        </p:nvGraphicFramePr>
        <p:xfrm>
          <a:off x="4140423" y="1186507"/>
          <a:ext cx="719137" cy="33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3" imgW="355320" imgH="203040" progId="Equation.3">
                  <p:embed/>
                </p:oleObj>
              </mc:Choice>
              <mc:Fallback>
                <p:oleObj name="Equation" r:id="rId3" imgW="355320" imgH="20304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423" y="1186507"/>
                        <a:ext cx="719137" cy="338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00423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246</TotalTime>
  <Words>227</Words>
  <Application>Microsoft Office PowerPoint</Application>
  <PresentationFormat>On-screen Show (4:3)</PresentationFormat>
  <Paragraphs>28</Paragraphs>
  <Slides>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Flow</vt:lpstr>
      <vt:lpstr>Equation</vt:lpstr>
      <vt:lpstr>VALJAK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User</cp:lastModifiedBy>
  <cp:revision>12</cp:revision>
  <dcterms:created xsi:type="dcterms:W3CDTF">2012-05-09T15:37:56Z</dcterms:created>
  <dcterms:modified xsi:type="dcterms:W3CDTF">2020-05-02T18:49:06Z</dcterms:modified>
</cp:coreProperties>
</file>